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4" r:id="rId2"/>
    <p:sldMasterId id="2147483680" r:id="rId3"/>
    <p:sldMasterId id="2147483696" r:id="rId4"/>
  </p:sldMasterIdLst>
  <p:notesMasterIdLst>
    <p:notesMasterId r:id="rId127"/>
  </p:notesMasterIdLst>
  <p:sldIdLst>
    <p:sldId id="256" r:id="rId5"/>
    <p:sldId id="656" r:id="rId6"/>
    <p:sldId id="505" r:id="rId7"/>
    <p:sldId id="657" r:id="rId8"/>
    <p:sldId id="658" r:id="rId9"/>
    <p:sldId id="659" r:id="rId10"/>
    <p:sldId id="660" r:id="rId11"/>
    <p:sldId id="661" r:id="rId12"/>
    <p:sldId id="662" r:id="rId13"/>
    <p:sldId id="506" r:id="rId14"/>
    <p:sldId id="523" r:id="rId15"/>
    <p:sldId id="663" r:id="rId16"/>
    <p:sldId id="664" r:id="rId17"/>
    <p:sldId id="665" r:id="rId18"/>
    <p:sldId id="666" r:id="rId19"/>
    <p:sldId id="667" r:id="rId20"/>
    <p:sldId id="668" r:id="rId21"/>
    <p:sldId id="669" r:id="rId22"/>
    <p:sldId id="670" r:id="rId23"/>
    <p:sldId id="262" r:id="rId24"/>
    <p:sldId id="263" r:id="rId25"/>
    <p:sldId id="264" r:id="rId26"/>
    <p:sldId id="266" r:id="rId27"/>
    <p:sldId id="265"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95" r:id="rId43"/>
    <p:sldId id="281" r:id="rId44"/>
    <p:sldId id="297" r:id="rId45"/>
    <p:sldId id="312" r:id="rId46"/>
    <p:sldId id="282" r:id="rId47"/>
    <p:sldId id="283" r:id="rId48"/>
    <p:sldId id="298" r:id="rId49"/>
    <p:sldId id="284" r:id="rId50"/>
    <p:sldId id="326" r:id="rId51"/>
    <p:sldId id="285" r:id="rId52"/>
    <p:sldId id="286" r:id="rId53"/>
    <p:sldId id="287" r:id="rId54"/>
    <p:sldId id="288" r:id="rId55"/>
    <p:sldId id="289" r:id="rId56"/>
    <p:sldId id="290" r:id="rId57"/>
    <p:sldId id="336" r:id="rId58"/>
    <p:sldId id="337" r:id="rId59"/>
    <p:sldId id="338" r:id="rId60"/>
    <p:sldId id="339" r:id="rId61"/>
    <p:sldId id="340" r:id="rId62"/>
    <p:sldId id="341" r:id="rId63"/>
    <p:sldId id="342" r:id="rId64"/>
    <p:sldId id="346" r:id="rId65"/>
    <p:sldId id="347" r:id="rId66"/>
    <p:sldId id="348" r:id="rId67"/>
    <p:sldId id="349" r:id="rId68"/>
    <p:sldId id="350" r:id="rId69"/>
    <p:sldId id="291" r:id="rId70"/>
    <p:sldId id="292" r:id="rId71"/>
    <p:sldId id="293" r:id="rId72"/>
    <p:sldId id="671" r:id="rId73"/>
    <p:sldId id="672" r:id="rId74"/>
    <p:sldId id="364" r:id="rId75"/>
    <p:sldId id="365" r:id="rId76"/>
    <p:sldId id="390" r:id="rId77"/>
    <p:sldId id="419" r:id="rId78"/>
    <p:sldId id="475" r:id="rId79"/>
    <p:sldId id="307" r:id="rId80"/>
    <p:sldId id="389" r:id="rId81"/>
    <p:sldId id="415" r:id="rId82"/>
    <p:sldId id="418" r:id="rId83"/>
    <p:sldId id="420" r:id="rId84"/>
    <p:sldId id="421" r:id="rId85"/>
    <p:sldId id="513" r:id="rId86"/>
    <p:sldId id="422" r:id="rId87"/>
    <p:sldId id="423" r:id="rId88"/>
    <p:sldId id="424" r:id="rId89"/>
    <p:sldId id="514" r:id="rId90"/>
    <p:sldId id="425" r:id="rId91"/>
    <p:sldId id="427" r:id="rId92"/>
    <p:sldId id="515" r:id="rId93"/>
    <p:sldId id="416" r:id="rId94"/>
    <p:sldId id="673" r:id="rId95"/>
    <p:sldId id="327" r:id="rId96"/>
    <p:sldId id="328" r:id="rId97"/>
    <p:sldId id="674" r:id="rId98"/>
    <p:sldId id="329" r:id="rId99"/>
    <p:sldId id="558" r:id="rId100"/>
    <p:sldId id="559" r:id="rId101"/>
    <p:sldId id="560" r:id="rId102"/>
    <p:sldId id="561" r:id="rId103"/>
    <p:sldId id="562" r:id="rId104"/>
    <p:sldId id="455" r:id="rId105"/>
    <p:sldId id="330" r:id="rId106"/>
    <p:sldId id="308" r:id="rId107"/>
    <p:sldId id="331" r:id="rId108"/>
    <p:sldId id="588" r:id="rId109"/>
    <p:sldId id="332" r:id="rId110"/>
    <p:sldId id="586" r:id="rId111"/>
    <p:sldId id="333" r:id="rId112"/>
    <p:sldId id="607" r:id="rId113"/>
    <p:sldId id="456" r:id="rId114"/>
    <p:sldId id="623" r:id="rId115"/>
    <p:sldId id="624" r:id="rId116"/>
    <p:sldId id="625" r:id="rId117"/>
    <p:sldId id="626" r:id="rId118"/>
    <p:sldId id="627" r:id="rId119"/>
    <p:sldId id="628" r:id="rId120"/>
    <p:sldId id="629" r:id="rId121"/>
    <p:sldId id="630" r:id="rId122"/>
    <p:sldId id="631" r:id="rId123"/>
    <p:sldId id="632" r:id="rId124"/>
    <p:sldId id="633" r:id="rId125"/>
    <p:sldId id="457" r:id="rId126"/>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00"/>
    <a:srgbClr val="FF33CC"/>
    <a:srgbClr val="E8E8E8"/>
    <a:srgbClr val="B2B2B2"/>
    <a:srgbClr val="EAEAEA"/>
    <a:srgbClr val="99CC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4666"/>
  </p:normalViewPr>
  <p:slideViewPr>
    <p:cSldViewPr showGuides="1">
      <p:cViewPr varScale="1">
        <p:scale>
          <a:sx n="106" d="100"/>
          <a:sy n="106" d="100"/>
        </p:scale>
        <p:origin x="1086" y="102"/>
      </p:cViewPr>
      <p:guideLst>
        <p:guide orient="horz" pos="2160"/>
        <p:guide pos="2898"/>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126.wmf"/><Relationship Id="rId3" Type="http://schemas.openxmlformats.org/officeDocument/2006/relationships/image" Target="../media/image116.wmf"/><Relationship Id="rId7" Type="http://schemas.openxmlformats.org/officeDocument/2006/relationships/image" Target="../media/image120.wmf"/><Relationship Id="rId12" Type="http://schemas.openxmlformats.org/officeDocument/2006/relationships/image" Target="../media/image125.wmf"/><Relationship Id="rId2" Type="http://schemas.openxmlformats.org/officeDocument/2006/relationships/image" Target="../media/image115.wmf"/><Relationship Id="rId1" Type="http://schemas.openxmlformats.org/officeDocument/2006/relationships/image" Target="../media/image114.wmf"/><Relationship Id="rId6" Type="http://schemas.openxmlformats.org/officeDocument/2006/relationships/image" Target="../media/image119.wmf"/><Relationship Id="rId11" Type="http://schemas.openxmlformats.org/officeDocument/2006/relationships/image" Target="../media/image124.wmf"/><Relationship Id="rId5" Type="http://schemas.openxmlformats.org/officeDocument/2006/relationships/image" Target="../media/image118.wmf"/><Relationship Id="rId10" Type="http://schemas.openxmlformats.org/officeDocument/2006/relationships/image" Target="../media/image123.wmf"/><Relationship Id="rId4" Type="http://schemas.openxmlformats.org/officeDocument/2006/relationships/image" Target="../media/image117.wmf"/><Relationship Id="rId9" Type="http://schemas.openxmlformats.org/officeDocument/2006/relationships/image" Target="../media/image122.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35.wmf"/><Relationship Id="rId13" Type="http://schemas.openxmlformats.org/officeDocument/2006/relationships/image" Target="../media/image140.wmf"/><Relationship Id="rId3" Type="http://schemas.openxmlformats.org/officeDocument/2006/relationships/image" Target="../media/image130.wmf"/><Relationship Id="rId7" Type="http://schemas.openxmlformats.org/officeDocument/2006/relationships/image" Target="../media/image134.wmf"/><Relationship Id="rId12" Type="http://schemas.openxmlformats.org/officeDocument/2006/relationships/image" Target="../media/image139.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11" Type="http://schemas.openxmlformats.org/officeDocument/2006/relationships/image" Target="../media/image138.wmf"/><Relationship Id="rId5" Type="http://schemas.openxmlformats.org/officeDocument/2006/relationships/image" Target="../media/image132.wmf"/><Relationship Id="rId10" Type="http://schemas.openxmlformats.org/officeDocument/2006/relationships/image" Target="../media/image137.wmf"/><Relationship Id="rId4" Type="http://schemas.openxmlformats.org/officeDocument/2006/relationships/image" Target="../media/image131.wmf"/><Relationship Id="rId9" Type="http://schemas.openxmlformats.org/officeDocument/2006/relationships/image" Target="../media/image136.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image" Target="../media/image144.wmf"/><Relationship Id="rId7" Type="http://schemas.openxmlformats.org/officeDocument/2006/relationships/image" Target="../media/image148.wmf"/><Relationship Id="rId2" Type="http://schemas.openxmlformats.org/officeDocument/2006/relationships/image" Target="../media/image143.wmf"/><Relationship Id="rId1" Type="http://schemas.openxmlformats.org/officeDocument/2006/relationships/image" Target="../media/image142.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 Id="rId9" Type="http://schemas.openxmlformats.org/officeDocument/2006/relationships/image" Target="../media/image15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5" Type="http://schemas.openxmlformats.org/officeDocument/2006/relationships/image" Target="../media/image155.wmf"/><Relationship Id="rId4" Type="http://schemas.openxmlformats.org/officeDocument/2006/relationships/image" Target="../media/image154.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image" Target="../media/image159.wmf"/><Relationship Id="rId7" Type="http://schemas.openxmlformats.org/officeDocument/2006/relationships/image" Target="../media/image162.wmf"/><Relationship Id="rId2" Type="http://schemas.openxmlformats.org/officeDocument/2006/relationships/image" Target="../media/image158.wmf"/><Relationship Id="rId1" Type="http://schemas.openxmlformats.org/officeDocument/2006/relationships/image" Target="../media/image157.wmf"/><Relationship Id="rId6" Type="http://schemas.openxmlformats.org/officeDocument/2006/relationships/image" Target="../media/image161.wmf"/><Relationship Id="rId11" Type="http://schemas.openxmlformats.org/officeDocument/2006/relationships/image" Target="../media/image166.wmf"/><Relationship Id="rId5" Type="http://schemas.openxmlformats.org/officeDocument/2006/relationships/image" Target="../media/image145.wmf"/><Relationship Id="rId10" Type="http://schemas.openxmlformats.org/officeDocument/2006/relationships/image" Target="../media/image165.wmf"/><Relationship Id="rId4" Type="http://schemas.openxmlformats.org/officeDocument/2006/relationships/image" Target="../media/image160.wmf"/><Relationship Id="rId9" Type="http://schemas.openxmlformats.org/officeDocument/2006/relationships/image" Target="../media/image164.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76.wmf"/><Relationship Id="rId13" Type="http://schemas.openxmlformats.org/officeDocument/2006/relationships/image" Target="../media/image181.wmf"/><Relationship Id="rId3" Type="http://schemas.openxmlformats.org/officeDocument/2006/relationships/image" Target="../media/image171.wmf"/><Relationship Id="rId7" Type="http://schemas.openxmlformats.org/officeDocument/2006/relationships/image" Target="../media/image175.wmf"/><Relationship Id="rId12" Type="http://schemas.openxmlformats.org/officeDocument/2006/relationships/image" Target="../media/image180.wmf"/><Relationship Id="rId2" Type="http://schemas.openxmlformats.org/officeDocument/2006/relationships/image" Target="../media/image170.wmf"/><Relationship Id="rId1" Type="http://schemas.openxmlformats.org/officeDocument/2006/relationships/image" Target="../media/image169.wmf"/><Relationship Id="rId6" Type="http://schemas.openxmlformats.org/officeDocument/2006/relationships/image" Target="../media/image174.wmf"/><Relationship Id="rId11" Type="http://schemas.openxmlformats.org/officeDocument/2006/relationships/image" Target="../media/image179.wmf"/><Relationship Id="rId5" Type="http://schemas.openxmlformats.org/officeDocument/2006/relationships/image" Target="../media/image173.wmf"/><Relationship Id="rId15" Type="http://schemas.openxmlformats.org/officeDocument/2006/relationships/image" Target="../media/image183.wmf"/><Relationship Id="rId10" Type="http://schemas.openxmlformats.org/officeDocument/2006/relationships/image" Target="../media/image178.wmf"/><Relationship Id="rId4" Type="http://schemas.openxmlformats.org/officeDocument/2006/relationships/image" Target="../media/image172.wmf"/><Relationship Id="rId9" Type="http://schemas.openxmlformats.org/officeDocument/2006/relationships/image" Target="../media/image177.wmf"/><Relationship Id="rId14" Type="http://schemas.openxmlformats.org/officeDocument/2006/relationships/image" Target="../media/image182.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image" Target="../media/image186.wmf"/><Relationship Id="rId7" Type="http://schemas.openxmlformats.org/officeDocument/2006/relationships/image" Target="../media/image190.wmf"/><Relationship Id="rId2" Type="http://schemas.openxmlformats.org/officeDocument/2006/relationships/image" Target="../media/image185.wmf"/><Relationship Id="rId1" Type="http://schemas.openxmlformats.org/officeDocument/2006/relationships/image" Target="../media/image184.wmf"/><Relationship Id="rId6" Type="http://schemas.openxmlformats.org/officeDocument/2006/relationships/image" Target="../media/image189.wmf"/><Relationship Id="rId5" Type="http://schemas.openxmlformats.org/officeDocument/2006/relationships/image" Target="../media/image188.wmf"/><Relationship Id="rId4" Type="http://schemas.openxmlformats.org/officeDocument/2006/relationships/image" Target="../media/image18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4" Type="http://schemas.openxmlformats.org/officeDocument/2006/relationships/image" Target="../media/image19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image" Target="../media/image19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09.wmf"/><Relationship Id="rId1" Type="http://schemas.openxmlformats.org/officeDocument/2006/relationships/image" Target="../media/image20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213.wmf"/><Relationship Id="rId1" Type="http://schemas.openxmlformats.org/officeDocument/2006/relationships/image" Target="../media/image21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86.wmf"/><Relationship Id="rId18" Type="http://schemas.openxmlformats.org/officeDocument/2006/relationships/image" Target="../media/image91.wmf"/><Relationship Id="rId26" Type="http://schemas.openxmlformats.org/officeDocument/2006/relationships/image" Target="../media/image99.wmf"/><Relationship Id="rId3" Type="http://schemas.openxmlformats.org/officeDocument/2006/relationships/image" Target="../media/image76.wmf"/><Relationship Id="rId21" Type="http://schemas.openxmlformats.org/officeDocument/2006/relationships/image" Target="../media/image94.wmf"/><Relationship Id="rId7" Type="http://schemas.openxmlformats.org/officeDocument/2006/relationships/image" Target="../media/image80.wmf"/><Relationship Id="rId12" Type="http://schemas.openxmlformats.org/officeDocument/2006/relationships/image" Target="../media/image85.wmf"/><Relationship Id="rId17" Type="http://schemas.openxmlformats.org/officeDocument/2006/relationships/image" Target="../media/image90.wmf"/><Relationship Id="rId25" Type="http://schemas.openxmlformats.org/officeDocument/2006/relationships/image" Target="../media/image98.wmf"/><Relationship Id="rId2" Type="http://schemas.openxmlformats.org/officeDocument/2006/relationships/image" Target="../media/image75.wmf"/><Relationship Id="rId16" Type="http://schemas.openxmlformats.org/officeDocument/2006/relationships/image" Target="../media/image89.wmf"/><Relationship Id="rId20" Type="http://schemas.openxmlformats.org/officeDocument/2006/relationships/image" Target="../media/image93.wmf"/><Relationship Id="rId29" Type="http://schemas.openxmlformats.org/officeDocument/2006/relationships/image" Target="../media/image102.wmf"/><Relationship Id="rId1" Type="http://schemas.openxmlformats.org/officeDocument/2006/relationships/image" Target="../media/image74.wmf"/><Relationship Id="rId6" Type="http://schemas.openxmlformats.org/officeDocument/2006/relationships/image" Target="../media/image79.wmf"/><Relationship Id="rId11" Type="http://schemas.openxmlformats.org/officeDocument/2006/relationships/image" Target="../media/image84.wmf"/><Relationship Id="rId24" Type="http://schemas.openxmlformats.org/officeDocument/2006/relationships/image" Target="../media/image97.wmf"/><Relationship Id="rId5" Type="http://schemas.openxmlformats.org/officeDocument/2006/relationships/image" Target="../media/image78.wmf"/><Relationship Id="rId15" Type="http://schemas.openxmlformats.org/officeDocument/2006/relationships/image" Target="../media/image88.wmf"/><Relationship Id="rId23" Type="http://schemas.openxmlformats.org/officeDocument/2006/relationships/image" Target="../media/image96.wmf"/><Relationship Id="rId28" Type="http://schemas.openxmlformats.org/officeDocument/2006/relationships/image" Target="../media/image101.wmf"/><Relationship Id="rId10" Type="http://schemas.openxmlformats.org/officeDocument/2006/relationships/image" Target="../media/image83.wmf"/><Relationship Id="rId19" Type="http://schemas.openxmlformats.org/officeDocument/2006/relationships/image" Target="../media/image92.wmf"/><Relationship Id="rId4" Type="http://schemas.openxmlformats.org/officeDocument/2006/relationships/image" Target="../media/image77.wmf"/><Relationship Id="rId9" Type="http://schemas.openxmlformats.org/officeDocument/2006/relationships/image" Target="../media/image82.wmf"/><Relationship Id="rId14" Type="http://schemas.openxmlformats.org/officeDocument/2006/relationships/image" Target="../media/image87.wmf"/><Relationship Id="rId22" Type="http://schemas.openxmlformats.org/officeDocument/2006/relationships/image" Target="../media/image95.wmf"/><Relationship Id="rId27" Type="http://schemas.openxmlformats.org/officeDocument/2006/relationships/image" Target="../media/image100.wmf"/><Relationship Id="rId30" Type="http://schemas.openxmlformats.org/officeDocument/2006/relationships/image" Target="../media/image10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页眉占位符 3073"/>
          <p:cNvSpPr>
            <a:spLocks noGrp="1"/>
          </p:cNvSpPr>
          <p:nvPr>
            <p:ph type="hdr" sz="quarter"/>
          </p:nvPr>
        </p:nvSpPr>
        <p:spPr>
          <a:xfrm>
            <a:off x="0" y="0"/>
            <a:ext cx="2971800" cy="457200"/>
          </a:xfrm>
          <a:prstGeom prst="rect">
            <a:avLst/>
          </a:prstGeom>
          <a:noFill/>
          <a:ln w="9525">
            <a:noFill/>
          </a:ln>
        </p:spPr>
        <p:txBody>
          <a:bodyPr/>
          <a:lstStyle/>
          <a:p>
            <a:pPr marL="0" lvl="0" indent="0" eaLnBrk="1" fontAlgn="base" latinLnBrk="0" hangingPunct="1">
              <a:buNone/>
            </a:pPr>
            <a:endParaRPr sz="1200" strike="noStrike" noProof="1"/>
          </a:p>
        </p:txBody>
      </p:sp>
      <p:sp>
        <p:nvSpPr>
          <p:cNvPr id="3075" name="日期占位符 3074"/>
          <p:cNvSpPr>
            <a:spLocks noGrp="1"/>
          </p:cNvSpPr>
          <p:nvPr>
            <p:ph type="dt" idx="1"/>
          </p:nvPr>
        </p:nvSpPr>
        <p:spPr>
          <a:xfrm>
            <a:off x="3884613" y="0"/>
            <a:ext cx="2971800" cy="457200"/>
          </a:xfrm>
          <a:prstGeom prst="rect">
            <a:avLst/>
          </a:prstGeom>
          <a:noFill/>
          <a:ln w="9525">
            <a:noFill/>
          </a:ln>
        </p:spPr>
        <p:txBody>
          <a:bodyPr/>
          <a:lstStyle/>
          <a:p>
            <a:pPr marL="0" lvl="0" indent="0" algn="r" eaLnBrk="1" fontAlgn="base" latinLnBrk="0" hangingPunct="1">
              <a:buNone/>
            </a:pPr>
            <a:endParaRPr sz="1200" strike="noStrike" noProof="1"/>
          </a:p>
        </p:txBody>
      </p:sp>
      <p:sp>
        <p:nvSpPr>
          <p:cNvPr id="9220" name="幻灯片图像占位符 3075"/>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9221" name="文本占位符 3076"/>
          <p:cNvSpPr>
            <a:spLocks noGrp="1"/>
          </p:cNvSpPr>
          <p:nvPr>
            <p:ph type="body" sz="quarter"/>
          </p:nvPr>
        </p:nvSpPr>
        <p:spPr>
          <a:xfrm>
            <a:off x="685800" y="4343400"/>
            <a:ext cx="5486400" cy="4114800"/>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页脚占位符 3077"/>
          <p:cNvSpPr>
            <a:spLocks noGrp="1"/>
          </p:cNvSpPr>
          <p:nvPr>
            <p:ph type="ftr" sz="quarter" idx="4"/>
          </p:nvPr>
        </p:nvSpPr>
        <p:spPr>
          <a:xfrm>
            <a:off x="0" y="8685213"/>
            <a:ext cx="2971800" cy="457200"/>
          </a:xfrm>
          <a:prstGeom prst="rect">
            <a:avLst/>
          </a:prstGeom>
          <a:noFill/>
          <a:ln w="9525">
            <a:noFill/>
          </a:ln>
        </p:spPr>
        <p:txBody>
          <a:bodyPr anchor="b" anchorCtr="0"/>
          <a:lstStyle/>
          <a:p>
            <a:pPr marL="0" lvl="0" indent="0" eaLnBrk="1" fontAlgn="base" latinLnBrk="0" hangingPunct="1">
              <a:buNone/>
            </a:pPr>
            <a:endParaRPr sz="1200" strike="noStrike" noProof="1"/>
          </a:p>
        </p:txBody>
      </p:sp>
      <p:sp>
        <p:nvSpPr>
          <p:cNvPr id="3079" name="灯片编号占位符 3078"/>
          <p:cNvSpPr>
            <a:spLocks noGrp="1"/>
          </p:cNvSpPr>
          <p:nvPr>
            <p:ph type="sldNum" sz="quarter" idx="5"/>
          </p:nvPr>
        </p:nvSpPr>
        <p:spPr>
          <a:xfrm>
            <a:off x="3884613" y="8685213"/>
            <a:ext cx="2971800" cy="457200"/>
          </a:xfrm>
          <a:prstGeom prst="rect">
            <a:avLst/>
          </a:prstGeom>
          <a:noFill/>
          <a:ln w="9525">
            <a:noFill/>
          </a:ln>
        </p:spPr>
        <p:txBody>
          <a:bodyPr anchor="b" anchorCtr="0"/>
          <a:lstStyle/>
          <a:p>
            <a:pPr marL="0" lvl="0" indent="0" algn="r" eaLnBrk="1" fontAlgn="base" latinLnBrk="0" hangingPunct="1">
              <a:buNone/>
            </a:pPr>
            <a:fld id="{9A0DB2DC-4C9A-4742-B13C-FB6460FD3503}" type="slidenum">
              <a:rPr lang="zh-CN" altLang="x-none" sz="1200" strike="noStrike" noProof="1">
                <a:latin typeface="Arial" panose="020B0604020202020204" pitchFamily="34" charset="0"/>
                <a:ea typeface="宋体" panose="02010600030101010101" pitchFamily="2" charset="-122"/>
                <a:cs typeface="+mn-cs"/>
              </a:rPr>
              <a:t>‹#›</a:t>
            </a:fld>
            <a:endParaRPr lang="zh-CN" altLang="x-none" sz="1200" strike="noStrike" noProof="1"/>
          </a:p>
        </p:txBody>
      </p:sp>
    </p:spTree>
  </p:cSld>
  <p:clrMap bg1="lt1" tx1="dk1" bg2="lt2" tx2="dk2" accent1="accent1" accent2="accent2" accent3="accent3" accent4="accent4" accent5="accent5" accent6="accent6" hlink="hlink" folHlink="folHlink"/>
  <p:hf sldNum="0" hdr="0" ftr="0" dt="0"/>
  <p:notesStyle>
    <a:lvl1pPr marL="0" lvl="0" indent="0" algn="l" rtl="0" eaLnBrk="0" fontAlgn="base" latinLnBrk="0" hangingPunct="0">
      <a:lnSpc>
        <a:spcPct val="100000"/>
      </a:lnSpc>
      <a:spcBef>
        <a:spcPct val="30000"/>
      </a:spcBef>
      <a:spcAft>
        <a:spcPct val="0"/>
      </a:spcAft>
      <a:buSzPct val="100000"/>
      <a:buFont typeface="Times New Roman" panose="02020603050405020304" pitchFamily="18" charset="0"/>
      <a:buNone/>
      <a:defRPr sz="1200" u="none" kern="1200" baseline="0">
        <a:solidFill>
          <a:schemeClr val="tx1"/>
        </a:solidFill>
        <a:latin typeface="Arial" panose="020B0604020202020204" pitchFamily="34" charset="0"/>
        <a:ea typeface="宋体" panose="02010600030101010101" pitchFamily="2" charset="-122"/>
      </a:defRPr>
    </a:lvl1pPr>
    <a:lvl2pPr marL="457200" lvl="1" indent="0" algn="l" rtl="0" eaLnBrk="0" fontAlgn="base" latinLnBrk="0" hangingPunct="0">
      <a:lnSpc>
        <a:spcPct val="100000"/>
      </a:lnSpc>
      <a:spcBef>
        <a:spcPct val="30000"/>
      </a:spcBef>
      <a:spcAft>
        <a:spcPct val="0"/>
      </a:spcAft>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2pPr>
    <a:lvl3pPr marL="914400" lvl="2" indent="0" algn="l" rtl="0" eaLnBrk="0" fontAlgn="base" latinLnBrk="0" hangingPunct="0">
      <a:lnSpc>
        <a:spcPct val="100000"/>
      </a:lnSpc>
      <a:spcBef>
        <a:spcPct val="30000"/>
      </a:spcBef>
      <a:spcAft>
        <a:spcPct val="0"/>
      </a:spcAft>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3pPr>
    <a:lvl4pPr marL="1371600" lvl="3" indent="0" algn="l" rtl="0" eaLnBrk="0" fontAlgn="base" latinLnBrk="0" hangingPunct="0">
      <a:lnSpc>
        <a:spcPct val="100000"/>
      </a:lnSpc>
      <a:spcBef>
        <a:spcPct val="30000"/>
      </a:spcBef>
      <a:spcAft>
        <a:spcPct val="0"/>
      </a:spcAft>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4pPr>
    <a:lvl5pPr marL="1828800" lvl="4" indent="0" algn="l" rtl="0" eaLnBrk="0" fontAlgn="base" latinLnBrk="0" hangingPunct="0">
      <a:lnSpc>
        <a:spcPct val="100000"/>
      </a:lnSpc>
      <a:spcBef>
        <a:spcPct val="30000"/>
      </a:spcBef>
      <a:spcAft>
        <a:spcPct val="0"/>
      </a:spcAft>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5pPr>
    <a:lvl6pPr marL="2286000" lvl="5" indent="0" algn="l" rtl="0" eaLnBrk="0" fontAlgn="base" latinLnBrk="0" hangingPunct="0">
      <a:lnSpc>
        <a:spcPct val="100000"/>
      </a:lnSpc>
      <a:spcBef>
        <a:spcPct val="30000"/>
      </a:spcBef>
      <a:spcAft>
        <a:spcPct val="0"/>
      </a:spcAft>
      <a:buClrTx/>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6pPr>
    <a:lvl7pPr marL="2743200" lvl="6" indent="0" algn="l" rtl="0" eaLnBrk="0" fontAlgn="base" latinLnBrk="0" hangingPunct="0">
      <a:lnSpc>
        <a:spcPct val="100000"/>
      </a:lnSpc>
      <a:spcBef>
        <a:spcPct val="30000"/>
      </a:spcBef>
      <a:spcAft>
        <a:spcPct val="0"/>
      </a:spcAft>
      <a:buClrTx/>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7pPr>
    <a:lvl8pPr marL="3200400" lvl="7" indent="0" algn="l" rtl="0" eaLnBrk="0" fontAlgn="base" latinLnBrk="0" hangingPunct="0">
      <a:lnSpc>
        <a:spcPct val="100000"/>
      </a:lnSpc>
      <a:spcBef>
        <a:spcPct val="30000"/>
      </a:spcBef>
      <a:spcAft>
        <a:spcPct val="0"/>
      </a:spcAft>
      <a:buClrTx/>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8pPr>
    <a:lvl9pPr marL="3657600" lvl="8" indent="0" algn="l" rtl="0" eaLnBrk="0" fontAlgn="base" latinLnBrk="0" hangingPunct="0">
      <a:lnSpc>
        <a:spcPct val="100000"/>
      </a:lnSpc>
      <a:spcBef>
        <a:spcPct val="30000"/>
      </a:spcBef>
      <a:spcAft>
        <a:spcPct val="0"/>
      </a:spcAft>
      <a:buClrTx/>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70BD8DE-848B-4C34-9B48-B3310E4358EE}"/>
              </a:ext>
            </a:extLst>
          </p:cNvPr>
          <p:cNvSpPr>
            <a:spLocks noGrp="1" noRot="1" noChangeAspect="1" noChangeArrowheads="1" noTextEdit="1"/>
          </p:cNvSpPr>
          <p:nvPr>
            <p:ph type="sldImg"/>
          </p:nvPr>
        </p:nvSpPr>
        <p:spPr>
          <a:ln/>
          <a:extLst>
            <a:ext uri="{91240B29-F687-4F45-9708-019B960494DF}">
              <a14:hiddenLine xmlns:a14="http://schemas.microsoft.com/office/drawing/2010/main" w="1" cmpd="sng">
                <a:solidFill>
                  <a:schemeClr val="tx1"/>
                </a:solidFill>
                <a:miter lim="800000"/>
                <a:headEnd/>
                <a:tailEnd/>
              </a14:hiddenLine>
            </a:ext>
          </a:extLst>
        </p:spPr>
      </p:sp>
      <p:sp>
        <p:nvSpPr>
          <p:cNvPr id="13315" name="Rectangle 3">
            <a:extLst>
              <a:ext uri="{FF2B5EF4-FFF2-40B4-BE49-F238E27FC236}">
                <a16:creationId xmlns:a16="http://schemas.microsoft.com/office/drawing/2014/main" id="{2F548043-5A02-4387-8B49-C8DAE8DB875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a:t>约翰</a:t>
            </a:r>
            <a:r>
              <a:rPr lang="en-US" altLang="zh-CN" b="1"/>
              <a:t>·</a:t>
            </a:r>
            <a:r>
              <a:rPr lang="zh-CN" altLang="en-US" b="1"/>
              <a:t>麦卡锡（</a:t>
            </a:r>
            <a:r>
              <a:rPr lang="en-US" altLang="zh-CN" b="1"/>
              <a:t>J. McCarthy</a:t>
            </a:r>
            <a:r>
              <a:rPr lang="zh-CN" altLang="en-US" b="1"/>
              <a:t>）</a:t>
            </a:r>
            <a:r>
              <a:rPr lang="zh-CN" altLang="en-US"/>
              <a:t>：当时是达特矛斯学院数学助理教授</a:t>
            </a:r>
          </a:p>
          <a:p>
            <a:r>
              <a:rPr lang="zh-CN" altLang="en-US" b="1"/>
              <a:t>马文</a:t>
            </a:r>
            <a:r>
              <a:rPr lang="en-US" altLang="zh-CN" b="1"/>
              <a:t>·</a:t>
            </a:r>
            <a:r>
              <a:rPr lang="zh-CN" altLang="en-US" b="1"/>
              <a:t>闵斯基（</a:t>
            </a:r>
            <a:r>
              <a:rPr lang="en-US" altLang="zh-CN" b="1"/>
              <a:t>M. L. Minsky</a:t>
            </a:r>
            <a:r>
              <a:rPr lang="zh-CN" altLang="en-US" b="1"/>
              <a:t>）</a:t>
            </a:r>
            <a:r>
              <a:rPr lang="zh-CN" altLang="en-US"/>
              <a:t>：哈佛大学数学与神经学初级研究员</a:t>
            </a:r>
          </a:p>
          <a:p>
            <a:r>
              <a:rPr lang="en-US" altLang="zh-CN" b="1"/>
              <a:t>N. Rochester</a:t>
            </a:r>
            <a:r>
              <a:rPr lang="zh-CN" altLang="en-US"/>
              <a:t>：</a:t>
            </a:r>
            <a:r>
              <a:rPr lang="en-US" altLang="zh-CN"/>
              <a:t>IBM</a:t>
            </a:r>
            <a:r>
              <a:rPr lang="zh-CN" altLang="en-US"/>
              <a:t>信息研究经理</a:t>
            </a:r>
          </a:p>
          <a:p>
            <a:r>
              <a:rPr lang="zh-CN" altLang="en-US" b="1"/>
              <a:t>克劳德</a:t>
            </a:r>
            <a:r>
              <a:rPr lang="en-US" altLang="zh-CN" b="1"/>
              <a:t>·</a:t>
            </a:r>
            <a:r>
              <a:rPr lang="zh-CN" altLang="en-US" b="1"/>
              <a:t>香农（</a:t>
            </a:r>
            <a:r>
              <a:rPr lang="en-US" altLang="zh-CN" b="1"/>
              <a:t>C. E. Shannon</a:t>
            </a:r>
            <a:r>
              <a:rPr lang="zh-CN" altLang="en-US" b="1"/>
              <a:t>）</a:t>
            </a:r>
            <a:r>
              <a:rPr lang="zh-CN" altLang="en-US"/>
              <a:t>：贝尔电话实验室数学家，信息论创始人</a:t>
            </a:r>
            <a:endParaRPr lang="en-US" altLang="zh-CN"/>
          </a:p>
          <a:p>
            <a:endParaRPr lang="en-US" altLang="zh-CN"/>
          </a:p>
          <a:p>
            <a:r>
              <a:rPr lang="zh-CN" altLang="en-US"/>
              <a:t>其它与会人员：</a:t>
            </a:r>
            <a:endParaRPr lang="en-US" altLang="zh-CN"/>
          </a:p>
          <a:p>
            <a:r>
              <a:rPr lang="zh-CN" altLang="en-US"/>
              <a:t>司马贺</a:t>
            </a:r>
          </a:p>
          <a:p>
            <a:r>
              <a:rPr lang="zh-CN" altLang="en-US"/>
              <a:t>艾伦</a:t>
            </a:r>
            <a:r>
              <a:rPr lang="en-US" altLang="zh-CN"/>
              <a:t>·</a:t>
            </a:r>
            <a:r>
              <a:rPr lang="zh-CN" altLang="en-US"/>
              <a:t>纽厄尔</a:t>
            </a:r>
          </a:p>
          <a:p>
            <a:r>
              <a:rPr lang="en-US" altLang="zh-CN"/>
              <a:t>Ray Solomonoff</a:t>
            </a:r>
          </a:p>
          <a:p>
            <a:r>
              <a:rPr lang="en-US" altLang="zh-CN"/>
              <a:t>Oliver Selfridge</a:t>
            </a:r>
          </a:p>
          <a:p>
            <a:r>
              <a:rPr lang="en-US" altLang="zh-CN"/>
              <a:t>Trenchard More</a:t>
            </a:r>
          </a:p>
          <a:p>
            <a:r>
              <a:rPr lang="en-US" altLang="zh-CN"/>
              <a:t>Arthur Samuel</a:t>
            </a:r>
          </a:p>
          <a:p>
            <a:endParaRPr lang="zh-CN" altLang="en-US"/>
          </a:p>
          <a:p>
            <a:pPr eaLnBrk="1" hangingPunct="1"/>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文本框 52225"/>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44</a:t>
            </a:fld>
            <a:endParaRPr lang="zh-CN" altLang="x-none" sz="1200" dirty="0"/>
          </a:p>
        </p:txBody>
      </p:sp>
      <p:sp>
        <p:nvSpPr>
          <p:cNvPr id="51202" name="幻灯片图像占位符 52226"/>
          <p:cNvSpPr>
            <a:spLocks noGrp="1" noRot="1" noChangeAspect="1"/>
          </p:cNvSpPr>
          <p:nvPr>
            <p:ph type="sldImg"/>
          </p:nvPr>
        </p:nvSpPr>
        <p:spPr/>
      </p:sp>
      <p:sp>
        <p:nvSpPr>
          <p:cNvPr id="51203" name="文本占位符 52227"/>
          <p:cNvSpPr>
            <a:spLocks noGrp="1"/>
          </p:cNvSpPr>
          <p:nvPr>
            <p:ph type="body"/>
          </p:nvPr>
        </p:nvSpPr>
        <p:spPr/>
        <p:txBody>
          <a:bodyPr anchor="t" anchorCtr="0"/>
          <a:lstStyle/>
          <a:p>
            <a:pPr lvl="0" eaLnBrk="1" hangingPunct="1"/>
            <a:r>
              <a:rPr lang="zh-CN" altLang="en-US"/>
              <a:t>众数</a:t>
            </a:r>
            <a:r>
              <a:rPr lang="en-US" altLang="zh-CN"/>
              <a:t>M0=1080</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文本框 53249"/>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50</a:t>
            </a:fld>
            <a:endParaRPr lang="zh-CN" altLang="x-none" sz="1200" dirty="0"/>
          </a:p>
        </p:txBody>
      </p:sp>
      <p:sp>
        <p:nvSpPr>
          <p:cNvPr id="58370" name="幻灯片图像占位符 53250"/>
          <p:cNvSpPr>
            <a:spLocks noGrp="1" noRot="1" noChangeAspect="1"/>
          </p:cNvSpPr>
          <p:nvPr>
            <p:ph type="sldImg"/>
          </p:nvPr>
        </p:nvSpPr>
        <p:spPr/>
      </p:sp>
      <p:sp>
        <p:nvSpPr>
          <p:cNvPr id="58371" name="文本占位符 53251"/>
          <p:cNvSpPr>
            <a:spLocks noGrp="1"/>
          </p:cNvSpPr>
          <p:nvPr>
            <p:ph type="body"/>
          </p:nvPr>
        </p:nvSpPr>
        <p:spPr/>
        <p:txBody>
          <a:bodyPr anchor="t" anchorCtr="0"/>
          <a:lstStyle/>
          <a:p>
            <a:pPr lvl="0" eaLnBrk="1" hangingPunct="1"/>
            <a:r>
              <a:rPr lang="zh-CN" altLang="en-US" b="1">
                <a:solidFill>
                  <a:srgbClr val="000000"/>
                </a:solidFill>
              </a:rPr>
              <a:t>位置特征反映各变量向中心值聚集程度</a:t>
            </a:r>
            <a:r>
              <a:rPr lang="en-US" altLang="zh-CN" b="1">
                <a:solidFill>
                  <a:srgbClr val="000000"/>
                </a:solidFill>
              </a:rPr>
              <a:t>.</a:t>
            </a:r>
            <a:r>
              <a:rPr lang="zh-CN" altLang="en-US" b="1">
                <a:solidFill>
                  <a:srgbClr val="000000"/>
                </a:solidFill>
              </a:rPr>
              <a:t>要考察变量间差异状况</a:t>
            </a:r>
            <a:r>
              <a:rPr lang="en-US" altLang="zh-CN" b="1">
                <a:solidFill>
                  <a:srgbClr val="000000"/>
                </a:solidFill>
              </a:rPr>
              <a:t>,</a:t>
            </a:r>
            <a:r>
              <a:rPr lang="zh-CN" altLang="en-US" b="1">
                <a:solidFill>
                  <a:srgbClr val="000000"/>
                </a:solidFill>
              </a:rPr>
              <a:t>需考察数据的分散程度</a:t>
            </a:r>
            <a:r>
              <a:rPr lang="en-US" altLang="zh-CN" b="1">
                <a:solidFill>
                  <a:srgbClr val="000000"/>
                </a:solidFill>
              </a:rPr>
              <a:t>,</a:t>
            </a:r>
            <a:r>
              <a:rPr lang="zh-CN" altLang="en-US" b="1">
                <a:solidFill>
                  <a:srgbClr val="000000"/>
                </a:solidFill>
              </a:rPr>
              <a:t>反映了变量偏离中心值的程度。</a:t>
            </a:r>
            <a:r>
              <a:rPr lang="zh-CN" altLang="en-US"/>
              <a:t>截断点之外的数据称为异常值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文本框 54273"/>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51</a:t>
            </a:fld>
            <a:endParaRPr lang="zh-CN" altLang="x-none" sz="1200" dirty="0"/>
          </a:p>
        </p:txBody>
      </p:sp>
      <p:sp>
        <p:nvSpPr>
          <p:cNvPr id="60418" name="幻灯片图像占位符 54274"/>
          <p:cNvSpPr>
            <a:spLocks noGrp="1" noRot="1" noChangeAspect="1"/>
          </p:cNvSpPr>
          <p:nvPr>
            <p:ph type="sldImg"/>
          </p:nvPr>
        </p:nvSpPr>
        <p:spPr/>
      </p:sp>
      <p:sp>
        <p:nvSpPr>
          <p:cNvPr id="60419" name="文本占位符 54275"/>
          <p:cNvSpPr>
            <a:spLocks noGrp="1"/>
          </p:cNvSpPr>
          <p:nvPr>
            <p:ph type="body"/>
          </p:nvPr>
        </p:nvSpPr>
        <p:spPr/>
        <p:txBody>
          <a:bodyPr anchor="t" anchorCtr="0"/>
          <a:lstStyle/>
          <a:p>
            <a:pPr lvl="0" eaLnBrk="1" hangingPunct="1"/>
            <a:r>
              <a:rPr lang="zh-CN" altLang="en-US" b="1">
                <a:solidFill>
                  <a:srgbClr val="000000"/>
                </a:solidFill>
              </a:rPr>
              <a:t>位置特征反映各变量向中心值聚集程度</a:t>
            </a:r>
            <a:r>
              <a:rPr lang="en-US" altLang="zh-CN" b="1">
                <a:solidFill>
                  <a:srgbClr val="000000"/>
                </a:solidFill>
              </a:rPr>
              <a:t>.</a:t>
            </a:r>
            <a:r>
              <a:rPr lang="zh-CN" altLang="en-US" b="1">
                <a:solidFill>
                  <a:srgbClr val="000000"/>
                </a:solidFill>
              </a:rPr>
              <a:t>要考察变量间差异状况</a:t>
            </a:r>
            <a:r>
              <a:rPr lang="en-US" altLang="zh-CN" b="1">
                <a:solidFill>
                  <a:srgbClr val="000000"/>
                </a:solidFill>
              </a:rPr>
              <a:t>,</a:t>
            </a:r>
            <a:r>
              <a:rPr lang="zh-CN" altLang="en-US" b="1">
                <a:solidFill>
                  <a:srgbClr val="000000"/>
                </a:solidFill>
              </a:rPr>
              <a:t>需考察数据的分散程度</a:t>
            </a:r>
            <a:r>
              <a:rPr lang="en-US" altLang="zh-CN" b="1">
                <a:solidFill>
                  <a:srgbClr val="000000"/>
                </a:solidFill>
              </a:rPr>
              <a:t>,</a:t>
            </a:r>
            <a:r>
              <a:rPr lang="zh-CN" altLang="en-US" b="1">
                <a:solidFill>
                  <a:srgbClr val="000000"/>
                </a:solidFill>
              </a:rPr>
              <a:t>反映了变量偏离中心值的程度。</a:t>
            </a:r>
            <a:r>
              <a:rPr lang="zh-CN" altLang="en-US"/>
              <a:t>截断点之外的数据称为异常值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1"/>
          <p:cNvSpPr>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zh-CN" altLang="en-US" sz="1200" dirty="0"/>
              <a:t>69</a:t>
            </a:fld>
            <a:endParaRPr lang="zh-CN" altLang="en-US" sz="1200" dirty="0"/>
          </a:p>
        </p:txBody>
      </p:sp>
      <p:sp>
        <p:nvSpPr>
          <p:cNvPr id="10242" name="幻灯片图像占位符 108545"/>
          <p:cNvSpPr>
            <a:spLocks noGrp="1" noRot="1" noChangeAspect="1" noTextEdit="1"/>
          </p:cNvSpPr>
          <p:nvPr>
            <p:ph type="sldImg"/>
          </p:nvPr>
        </p:nvSpPr>
        <p:spPr>
          <a:ln/>
        </p:spPr>
      </p:sp>
      <p:sp>
        <p:nvSpPr>
          <p:cNvPr id="10243" name="文本占位符 108546"/>
          <p:cNvSpPr>
            <a:spLocks noGrp="1"/>
          </p:cNvSpPr>
          <p:nvPr>
            <p:ph type="body"/>
          </p:nvPr>
        </p:nvSpPr>
        <p:spPr>
          <a:ln/>
        </p:spPr>
        <p:txBody>
          <a:bodyPr anchor="t" anchorCtr="0"/>
          <a:lstStyle/>
          <a:p>
            <a:pPr lvl="0"/>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a:ln/>
        </p:spPr>
      </p:sp>
      <p:sp>
        <p:nvSpPr>
          <p:cNvPr id="20482" name="文本占位符 2"/>
          <p:cNvSpPr>
            <a:spLocks noGrp="1"/>
          </p:cNvSpPr>
          <p:nvPr>
            <p:ph type="body"/>
          </p:nvPr>
        </p:nvSpPr>
        <p:spPr>
          <a:ln/>
        </p:spPr>
        <p:txBody>
          <a:bodyPr anchor="t" anchorCtr="0"/>
          <a:lstStyle/>
          <a:p>
            <a:pPr lvl="0"/>
            <a:r>
              <a:rPr lang="zh-CN" altLang="en-US"/>
              <a:t>Γ γ gamma ga:m 伽马</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a:ln/>
        </p:spPr>
      </p:sp>
      <p:sp>
        <p:nvSpPr>
          <p:cNvPr id="22530" name="文本占位符 2"/>
          <p:cNvSpPr>
            <a:spLocks noGrp="1"/>
          </p:cNvSpPr>
          <p:nvPr>
            <p:ph type="body"/>
          </p:nvPr>
        </p:nvSpPr>
        <p:spPr>
          <a:ln/>
        </p:spPr>
        <p:txBody>
          <a:bodyPr anchor="t" anchorCtr="0"/>
          <a:lstStyle/>
          <a:p>
            <a:pPr lvl="0"/>
            <a:r>
              <a:rPr lang="zh-CN" altLang="en-US"/>
              <a:t> Χ χ chi kai 卡</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p:cNvSpPr>
          <p:nvPr>
            <p:ph type="sldImg"/>
          </p:nvPr>
        </p:nvSpPr>
        <p:spPr>
          <a:ln/>
        </p:spPr>
      </p:sp>
      <p:sp>
        <p:nvSpPr>
          <p:cNvPr id="36866" name="文本占位符 2"/>
          <p:cNvSpPr>
            <a:spLocks noGrp="1"/>
          </p:cNvSpPr>
          <p:nvPr>
            <p:ph type="body"/>
          </p:nvPr>
        </p:nvSpPr>
        <p:spPr>
          <a:ln/>
        </p:spPr>
        <p:txBody>
          <a:bodyPr anchor="t" anchorCtr="0"/>
          <a:lstStyle/>
          <a:p>
            <a:pPr lvl="0"/>
            <a:r>
              <a:rPr lang="zh-CN" altLang="en-US"/>
              <a:t>依事件出现与否相应取1和0的函数</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p:cNvSpPr>
          <p:nvPr>
            <p:ph type="sldImg"/>
          </p:nvPr>
        </p:nvSpPr>
        <p:spPr>
          <a:ln/>
        </p:spPr>
      </p:sp>
      <p:sp>
        <p:nvSpPr>
          <p:cNvPr id="38914" name="文本占位符 2"/>
          <p:cNvSpPr>
            <a:spLocks noGrp="1"/>
          </p:cNvSpPr>
          <p:nvPr>
            <p:ph type="body"/>
          </p:nvPr>
        </p:nvSpPr>
        <p:spPr>
          <a:ln/>
        </p:spPr>
        <p:txBody>
          <a:bodyPr anchor="t" anchorCtr="0"/>
          <a:lstStyle/>
          <a:p>
            <a:pPr lvl="0"/>
            <a:endParaRPr lang="zh-CN" altLang="en-US"/>
          </a:p>
          <a:p>
            <a:pPr lvl="0"/>
            <a:r>
              <a:rPr lang="zh-CN" altLang="en-US"/>
              <a:t>quantile分位数;</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4C5F0BF-6425-4BC1-8337-FAB49E054ADD}" type="slidenum">
              <a:rPr lang="zh-CN" altLang="en-US" smtClean="0"/>
              <a:pPr>
                <a:defRPr/>
              </a:pPr>
              <a:t>11</a:t>
            </a:fld>
            <a:endParaRPr lang="en-US" altLang="zh-CN"/>
          </a:p>
        </p:txBody>
      </p:sp>
    </p:spTree>
    <p:extLst>
      <p:ext uri="{BB962C8B-B14F-4D97-AF65-F5344CB8AC3E}">
        <p14:creationId xmlns:p14="http://schemas.microsoft.com/office/powerpoint/2010/main" val="351233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45057"/>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22</a:t>
            </a:fld>
            <a:endParaRPr lang="zh-CN" altLang="x-none" sz="1200" dirty="0"/>
          </a:p>
        </p:txBody>
      </p:sp>
      <p:sp>
        <p:nvSpPr>
          <p:cNvPr id="21506" name="幻灯片图像占位符 45058"/>
          <p:cNvSpPr>
            <a:spLocks noGrp="1" noRot="1" noChangeAspect="1"/>
          </p:cNvSpPr>
          <p:nvPr>
            <p:ph type="sldImg"/>
          </p:nvPr>
        </p:nvSpPr>
        <p:spPr/>
      </p:sp>
      <p:sp>
        <p:nvSpPr>
          <p:cNvPr id="21507" name="文本占位符 45059"/>
          <p:cNvSpPr>
            <a:spLocks noGrp="1"/>
          </p:cNvSpPr>
          <p:nvPr>
            <p:ph type="body"/>
          </p:nvPr>
        </p:nvSpPr>
        <p:spPr/>
        <p:txBody>
          <a:bodyPr anchor="t" anchorCtr="0"/>
          <a:lstStyle/>
          <a:p>
            <a:pPr lvl="0" eaLnBrk="1" hangingPunct="1"/>
            <a:r>
              <a:rPr lang="zh-CN" altLang="en-US" b="1">
                <a:solidFill>
                  <a:srgbClr val="0000FF"/>
                </a:solidFill>
                <a:ea typeface="隶书" panose="02010509060101010101" pitchFamily="49" charset="-122"/>
              </a:rPr>
              <a:t>一般说，统计先从现实世界收集数据</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信息</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，如观测路口交通信息，根据数据作出判断，称为模型</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模型是从数据产生的</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需根据新信息不断改进</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解释实际问题</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不存在完美的模型。</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文本框 46081"/>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25</a:t>
            </a:fld>
            <a:endParaRPr lang="zh-CN" altLang="x-none" sz="1200" dirty="0"/>
          </a:p>
        </p:txBody>
      </p:sp>
      <p:sp>
        <p:nvSpPr>
          <p:cNvPr id="25602" name="幻灯片图像占位符 46082"/>
          <p:cNvSpPr>
            <a:spLocks noGrp="1" noRot="1" noChangeAspect="1"/>
          </p:cNvSpPr>
          <p:nvPr>
            <p:ph type="sldImg"/>
          </p:nvPr>
        </p:nvSpPr>
        <p:spPr/>
      </p:sp>
      <p:sp>
        <p:nvSpPr>
          <p:cNvPr id="25603" name="文本占位符 46083"/>
          <p:cNvSpPr>
            <a:spLocks noGrp="1"/>
          </p:cNvSpPr>
          <p:nvPr>
            <p:ph type="body"/>
          </p:nvPr>
        </p:nvSpPr>
        <p:spPr/>
        <p:txBody>
          <a:bodyPr anchor="t" anchorCtr="0"/>
          <a:lstStyle/>
          <a:p>
            <a:pPr lvl="0" eaLnBrk="1" hangingPunct="1"/>
            <a:r>
              <a:rPr lang="en-US" altLang="zh-CN" b="1"/>
              <a:t>1.</a:t>
            </a:r>
            <a:r>
              <a:rPr lang="zh-CN" altLang="en-US" b="1"/>
              <a:t>简化数据结构（降维问题）</a:t>
            </a:r>
            <a:endParaRPr lang="zh-CN" altLang="en-US"/>
          </a:p>
          <a:p>
            <a:pPr lvl="0" eaLnBrk="1" hangingPunct="1"/>
            <a:r>
              <a:rPr lang="zh-CN" altLang="en-US"/>
              <a:t>通过变换将相关的变量变为不相关的；高维数据投影到低维空间，简化问题又损失信</a:t>
            </a:r>
          </a:p>
          <a:p>
            <a:pPr lvl="0" eaLnBrk="1" hangingPunct="1"/>
            <a:r>
              <a:rPr lang="zh-CN" altLang="en-US"/>
              <a:t>息不太多</a:t>
            </a:r>
            <a:r>
              <a:rPr lang="en-US" altLang="zh-CN"/>
              <a:t>.</a:t>
            </a:r>
            <a:r>
              <a:rPr lang="zh-CN" altLang="en-US"/>
              <a:t>如主成分分析、因子分析、对应分析等方法</a:t>
            </a:r>
            <a:r>
              <a:rPr lang="en-US" altLang="zh-CN"/>
              <a:t>.</a:t>
            </a:r>
            <a:endParaRPr lang="en-US" altLang="zh-CN" b="1"/>
          </a:p>
          <a:p>
            <a:pPr lvl="0" eaLnBrk="1" hangingPunct="1"/>
            <a:r>
              <a:rPr lang="en-US" altLang="zh-CN" b="1"/>
              <a:t>2.</a:t>
            </a:r>
            <a:r>
              <a:rPr lang="zh-CN" altLang="en-US" b="1"/>
              <a:t>分类与判别（归类问题）</a:t>
            </a:r>
            <a:endParaRPr lang="zh-CN" altLang="en-US"/>
          </a:p>
          <a:p>
            <a:pPr lvl="0" eaLnBrk="1" hangingPunct="1"/>
            <a:r>
              <a:rPr lang="zh-CN" altLang="en-US"/>
              <a:t>将考察的变量按相似程度分类</a:t>
            </a:r>
            <a:r>
              <a:rPr lang="en-US" altLang="zh-CN"/>
              <a:t>.</a:t>
            </a:r>
            <a:r>
              <a:rPr lang="zh-CN" altLang="en-US"/>
              <a:t>如聚类分析、判别分析</a:t>
            </a:r>
            <a:r>
              <a:rPr lang="en-US" altLang="zh-CN"/>
              <a:t>.</a:t>
            </a:r>
            <a:endParaRPr lang="en-US" altLang="zh-CN" b="1"/>
          </a:p>
          <a:p>
            <a:pPr lvl="0" eaLnBrk="1" hangingPunct="1"/>
            <a:r>
              <a:rPr lang="en-US" altLang="zh-CN" b="1"/>
              <a:t>3.</a:t>
            </a:r>
            <a:r>
              <a:rPr lang="zh-CN" altLang="en-US" b="1"/>
              <a:t>变量间的相互关系</a:t>
            </a:r>
            <a:endParaRPr lang="zh-CN" altLang="en-US"/>
          </a:p>
          <a:p>
            <a:pPr lvl="0" eaLnBrk="1" hangingPunct="1"/>
            <a:r>
              <a:rPr lang="zh-CN" altLang="en-US"/>
              <a:t>（</a:t>
            </a:r>
            <a:r>
              <a:rPr lang="en-US" altLang="zh-CN"/>
              <a:t>1</a:t>
            </a:r>
            <a:r>
              <a:rPr lang="zh-CN" altLang="en-US"/>
              <a:t>）相互依赖关系：分析一个或几个变量的变化是否依赖于另一些变量的变化，建立变量间的定量关系式，并用于预测或控制</a:t>
            </a:r>
            <a:r>
              <a:rPr lang="en-US" altLang="zh-CN"/>
              <a:t>——</a:t>
            </a:r>
            <a:r>
              <a:rPr lang="zh-CN" altLang="en-US"/>
              <a:t>回归分析</a:t>
            </a:r>
            <a:r>
              <a:rPr lang="en-US" altLang="zh-CN"/>
              <a:t>.</a:t>
            </a:r>
          </a:p>
          <a:p>
            <a:pPr lvl="0" eaLnBrk="1" hangingPunct="1"/>
            <a:r>
              <a:rPr lang="zh-CN" altLang="en-US"/>
              <a:t>（</a:t>
            </a:r>
            <a:r>
              <a:rPr lang="en-US" altLang="zh-CN"/>
              <a:t>2</a:t>
            </a:r>
            <a:r>
              <a:rPr lang="zh-CN" altLang="en-US"/>
              <a:t>）变量间的相互关系：分析两组变量间的相互关系</a:t>
            </a:r>
            <a:r>
              <a:rPr lang="en-US" altLang="zh-CN"/>
              <a:t>——</a:t>
            </a:r>
            <a:r>
              <a:rPr lang="zh-CN" altLang="en-US"/>
              <a:t>典型相关分析</a:t>
            </a:r>
            <a:r>
              <a:rPr lang="en-US" altLang="zh-CN"/>
              <a:t>.</a:t>
            </a:r>
            <a:endParaRPr lang="en-US" altLang="zh-CN" b="1"/>
          </a:p>
          <a:p>
            <a:pPr lvl="0" eaLnBrk="1" hangingPunct="1"/>
            <a:r>
              <a:rPr lang="en-US" altLang="zh-CN" b="1"/>
              <a:t>4.</a:t>
            </a:r>
            <a:r>
              <a:rPr lang="zh-CN" altLang="en-US" b="1"/>
              <a:t>多元数据的统计推断</a:t>
            </a:r>
            <a:endParaRPr lang="zh-CN" altLang="en-US"/>
          </a:p>
          <a:p>
            <a:pPr lvl="0" eaLnBrk="1" hangingPunct="1"/>
            <a:r>
              <a:rPr lang="zh-CN" altLang="en-US"/>
              <a:t>参数估计和假设检验问题</a:t>
            </a:r>
            <a:r>
              <a:rPr lang="en-US" altLang="zh-CN"/>
              <a:t>.</a:t>
            </a:r>
            <a:r>
              <a:rPr lang="zh-CN" altLang="en-US"/>
              <a:t>特别是多元正态分布的均值向量及协方差阵的估计和假设</a:t>
            </a:r>
          </a:p>
          <a:p>
            <a:pPr lvl="0" eaLnBrk="1" hangingPunct="1"/>
            <a:r>
              <a:rPr lang="zh-CN" altLang="en-US"/>
              <a:t>检验等问题</a:t>
            </a:r>
            <a:r>
              <a:rPr lang="en-US" altLang="zh-CN"/>
              <a:t>.</a:t>
            </a:r>
            <a:endParaRPr lang="en-US" altLang="zh-CN" b="1"/>
          </a:p>
          <a:p>
            <a:pPr lvl="0" eaLnBrk="1" hangingPunct="1"/>
            <a:r>
              <a:rPr lang="en-US" altLang="zh-CN" b="1"/>
              <a:t>5.</a:t>
            </a:r>
            <a:r>
              <a:rPr lang="zh-CN" altLang="en-US" b="1"/>
              <a:t>多元统计的理论基础</a:t>
            </a:r>
            <a:endParaRPr lang="zh-CN" altLang="en-US"/>
          </a:p>
          <a:p>
            <a:pPr lvl="0" eaLnBrk="1" hangingPunct="1"/>
            <a:r>
              <a:rPr lang="zh-CN" altLang="en-US"/>
              <a:t>包括多维随机向量及多维正态随机向量及由此定义的各种多元统计量，推导它们的分布并研究性质、抽样分布理论</a:t>
            </a:r>
            <a:r>
              <a:rPr lang="en-US" altLang="zh-CN"/>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框 47105"/>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30</a:t>
            </a:fld>
            <a:endParaRPr lang="zh-CN" altLang="x-none" sz="1200" dirty="0"/>
          </a:p>
        </p:txBody>
      </p:sp>
      <p:sp>
        <p:nvSpPr>
          <p:cNvPr id="31746" name="幻灯片图像占位符 47106"/>
          <p:cNvSpPr>
            <a:spLocks noGrp="1" noRot="1" noChangeAspect="1"/>
          </p:cNvSpPr>
          <p:nvPr>
            <p:ph type="sldImg"/>
          </p:nvPr>
        </p:nvSpPr>
        <p:spPr/>
      </p:sp>
      <p:sp>
        <p:nvSpPr>
          <p:cNvPr id="31747" name="文本占位符 47107"/>
          <p:cNvSpPr>
            <a:spLocks noGrp="1"/>
          </p:cNvSpPr>
          <p:nvPr>
            <p:ph type="body"/>
          </p:nvPr>
        </p:nvSpPr>
        <p:spPr/>
        <p:txBody>
          <a:bodyPr anchor="t" anchorCtr="0"/>
          <a:lstStyle/>
          <a:p>
            <a:pPr lvl="0" eaLnBrk="1" hangingPunct="1"/>
            <a:r>
              <a:rPr lang="zh-CN" altLang="en-US"/>
              <a:t>多者未必赢。统计赢了。</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48129"/>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31</a:t>
            </a:fld>
            <a:endParaRPr lang="zh-CN" altLang="x-none" sz="1200" dirty="0"/>
          </a:p>
        </p:txBody>
      </p:sp>
      <p:sp>
        <p:nvSpPr>
          <p:cNvPr id="33794" name="幻灯片图像占位符 48130"/>
          <p:cNvSpPr>
            <a:spLocks noGrp="1" noRot="1" noChangeAspect="1"/>
          </p:cNvSpPr>
          <p:nvPr>
            <p:ph type="sldImg"/>
          </p:nvPr>
        </p:nvSpPr>
        <p:spPr/>
      </p:sp>
      <p:sp>
        <p:nvSpPr>
          <p:cNvPr id="33795" name="文本占位符 48131"/>
          <p:cNvSpPr>
            <a:spLocks noGrp="1"/>
          </p:cNvSpPr>
          <p:nvPr>
            <p:ph type="body"/>
          </p:nvPr>
        </p:nvSpPr>
        <p:spPr/>
        <p:txBody>
          <a:bodyPr anchor="t" anchorCtr="0"/>
          <a:lstStyle/>
          <a:p>
            <a:pPr lvl="0" eaLnBrk="1" hangingPunct="1"/>
            <a:r>
              <a:rPr lang="zh-CN" altLang="en-US"/>
              <a:t>武书连</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文本框 49153"/>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35</a:t>
            </a:fld>
            <a:endParaRPr lang="zh-CN" altLang="x-none" sz="1200" dirty="0"/>
          </a:p>
        </p:txBody>
      </p:sp>
      <p:sp>
        <p:nvSpPr>
          <p:cNvPr id="38914" name="幻灯片图像占位符 49154"/>
          <p:cNvSpPr>
            <a:spLocks noGrp="1" noRot="1" noChangeAspect="1"/>
          </p:cNvSpPr>
          <p:nvPr>
            <p:ph type="sldImg"/>
          </p:nvPr>
        </p:nvSpPr>
        <p:spPr/>
      </p:sp>
      <p:sp>
        <p:nvSpPr>
          <p:cNvPr id="38915" name="文本占位符 49155"/>
          <p:cNvSpPr>
            <a:spLocks noGrp="1"/>
          </p:cNvSpPr>
          <p:nvPr>
            <p:ph type="body"/>
          </p:nvPr>
        </p:nvSpPr>
        <p:spPr/>
        <p:txBody>
          <a:bodyPr anchor="t" anchorCtr="0"/>
          <a:lstStyle/>
          <a:p>
            <a:pPr lvl="0" eaLnBrk="1" hangingPunct="1">
              <a:spcAft>
                <a:spcPct val="20000"/>
              </a:spcAft>
            </a:pPr>
            <a:r>
              <a:rPr lang="zh-CN" altLang="en-US" sz="1400" b="1">
                <a:solidFill>
                  <a:schemeClr val="hlink"/>
                </a:solidFill>
                <a:ea typeface="隶书" panose="02010509060101010101" pitchFamily="49" charset="-122"/>
              </a:rPr>
              <a:t>数字特征：</a:t>
            </a:r>
            <a:r>
              <a:rPr lang="zh-CN" altLang="en-US" sz="1400" b="1">
                <a:solidFill>
                  <a:schemeClr val="hlink"/>
                </a:solidFill>
              </a:rPr>
              <a:t> </a:t>
            </a:r>
          </a:p>
          <a:p>
            <a:pPr lvl="0" eaLnBrk="1" hangingPunct="1">
              <a:spcAft>
                <a:spcPct val="20000"/>
              </a:spcAft>
            </a:pPr>
            <a:r>
              <a:rPr lang="zh-CN" altLang="en-US" sz="1400"/>
              <a:t>       </a:t>
            </a:r>
            <a:r>
              <a:rPr lang="zh-CN" altLang="en-US" b="1"/>
              <a:t>用简单的量概括数据包含的主要信息或特征</a:t>
            </a:r>
            <a:r>
              <a:rPr lang="en-US" altLang="zh-CN" b="1"/>
              <a:t>.</a:t>
            </a:r>
            <a:r>
              <a:rPr lang="zh-CN" altLang="en-US" b="1"/>
              <a:t>包括数据的集中位置、分散程度、数据分布的形状、关联性等特征等</a:t>
            </a:r>
            <a:r>
              <a:rPr lang="en-US" altLang="zh-CN" b="1"/>
              <a:t>.</a:t>
            </a:r>
            <a:endParaRPr lang="en-US" altLang="zh-CN" b="1">
              <a:solidFill>
                <a:schemeClr val="hlink"/>
              </a:solidFill>
            </a:endParaRPr>
          </a:p>
          <a:p>
            <a:pPr lvl="0" eaLnBrk="1" hangingPunct="1">
              <a:spcAft>
                <a:spcPct val="20000"/>
              </a:spcAft>
            </a:pPr>
            <a:r>
              <a:rPr lang="zh-CN" altLang="en-US" sz="1400" b="1">
                <a:solidFill>
                  <a:schemeClr val="hlink"/>
                </a:solidFill>
                <a:ea typeface="隶书" panose="02010509060101010101" pitchFamily="49" charset="-122"/>
              </a:rPr>
              <a:t>分布特征：</a:t>
            </a:r>
          </a:p>
          <a:p>
            <a:pPr lvl="0" eaLnBrk="1" hangingPunct="1"/>
            <a:r>
              <a:rPr lang="zh-CN" altLang="en-US"/>
              <a:t>        </a:t>
            </a:r>
            <a:r>
              <a:rPr lang="zh-CN" altLang="en-US" b="1"/>
              <a:t>反映数据整体结构特征</a:t>
            </a:r>
            <a:r>
              <a:rPr lang="en-US" altLang="zh-CN" b="1"/>
              <a:t>.</a:t>
            </a:r>
            <a:r>
              <a:rPr lang="zh-CN" altLang="en-US" b="1"/>
              <a:t>如分布函数</a:t>
            </a:r>
            <a:r>
              <a:rPr lang="en-US" altLang="zh-CN" b="1"/>
              <a:t>,</a:t>
            </a:r>
            <a:r>
              <a:rPr lang="zh-CN" altLang="en-US" b="1"/>
              <a:t>概率密度</a:t>
            </a:r>
            <a:r>
              <a:rPr lang="en-US" altLang="zh-CN" b="1"/>
              <a:t>. </a:t>
            </a:r>
          </a:p>
          <a:p>
            <a:pPr lvl="0" eaLnBrk="1" hangingPunct="1"/>
            <a:r>
              <a:rPr lang="zh-CN" altLang="en-US"/>
              <a:t>数据</a:t>
            </a:r>
            <a:r>
              <a:rPr lang="zh-CN" altLang="en-US" b="1">
                <a:solidFill>
                  <a:schemeClr val="hlink"/>
                </a:solidFill>
              </a:rPr>
              <a:t>集中位置</a:t>
            </a:r>
            <a:r>
              <a:rPr lang="zh-CN" altLang="en-US"/>
              <a:t>的指标：用以描述观察值的平均水平，如</a:t>
            </a:r>
            <a:r>
              <a:rPr lang="zh-CN" altLang="en-US" b="1"/>
              <a:t>均值</a:t>
            </a:r>
            <a:r>
              <a:rPr lang="zh-CN" altLang="en-US"/>
              <a:t>、</a:t>
            </a:r>
            <a:r>
              <a:rPr lang="zh-CN" altLang="en-US" b="1"/>
              <a:t>中位数、分位数、三均值</a:t>
            </a:r>
            <a:r>
              <a:rPr lang="en-US" altLang="zh-CN"/>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文本框 50177"/>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36</a:t>
            </a:fld>
            <a:endParaRPr lang="zh-CN" altLang="x-none" sz="1200" dirty="0"/>
          </a:p>
        </p:txBody>
      </p:sp>
      <p:sp>
        <p:nvSpPr>
          <p:cNvPr id="40962" name="文本占位符 50178"/>
          <p:cNvSpPr>
            <a:spLocks noGrp="1"/>
          </p:cNvSpPr>
          <p:nvPr>
            <p:ph type="body"/>
          </p:nvPr>
        </p:nvSpPr>
        <p:spPr>
          <a:xfrm>
            <a:off x="911225" y="3275013"/>
            <a:ext cx="5035550" cy="5183187"/>
          </a:xfrm>
        </p:spPr>
        <p:txBody>
          <a:bodyPr lIns="90474" tIns="44443" rIns="90474" bIns="44443" anchor="t" anchorCtr="0"/>
          <a:lstStyle/>
          <a:p>
            <a:pPr lvl="0" eaLnBrk="1" hangingPunct="1"/>
            <a:r>
              <a:rPr lang="zh-CN" altLang="en-US"/>
              <a:t>算术平均数的性质</a:t>
            </a:r>
            <a:r>
              <a:rPr lang="en-US" altLang="zh-CN"/>
              <a:t>:1</a:t>
            </a:r>
            <a:r>
              <a:rPr lang="zh-CN" altLang="en-US"/>
              <a:t>、	所有的定量数据都有算术平均数。</a:t>
            </a:r>
          </a:p>
          <a:p>
            <a:pPr lvl="0" eaLnBrk="1" hangingPunct="1"/>
            <a:r>
              <a:rPr lang="en-US" altLang="zh-CN"/>
              <a:t>2</a:t>
            </a:r>
            <a:r>
              <a:rPr lang="zh-CN" altLang="en-US"/>
              <a:t>、计算算术平均数时使用了所有数据。</a:t>
            </a:r>
          </a:p>
          <a:p>
            <a:pPr lvl="0" eaLnBrk="1" hangingPunct="1"/>
            <a:r>
              <a:rPr lang="en-US" altLang="zh-CN"/>
              <a:t>3</a:t>
            </a:r>
            <a:r>
              <a:rPr lang="zh-CN" altLang="en-US"/>
              <a:t>、一组数只有一个均值。</a:t>
            </a:r>
          </a:p>
          <a:p>
            <a:pPr lvl="0" eaLnBrk="1" hangingPunct="1"/>
            <a:r>
              <a:rPr lang="en-US" altLang="zh-CN"/>
              <a:t>4</a:t>
            </a:r>
            <a:r>
              <a:rPr lang="zh-CN" altLang="en-US"/>
              <a:t>、各变量值与均值的离差之和等于零。</a:t>
            </a:r>
          </a:p>
          <a:p>
            <a:pPr lvl="0" eaLnBrk="1" hangingPunct="1"/>
            <a:endParaRPr lang="zh-CN" altLang="en-US"/>
          </a:p>
        </p:txBody>
      </p:sp>
      <p:sp>
        <p:nvSpPr>
          <p:cNvPr id="40963" name="幻灯片图像占位符 50179"/>
          <p:cNvSpPr>
            <a:spLocks noGrp="1" noRot="1" noChangeAspect="1"/>
          </p:cNvSpPr>
          <p:nvPr>
            <p:ph type="sldImg"/>
          </p:nvPr>
        </p:nvSpPr>
        <p:spPr>
          <a:xfrm>
            <a:off x="1916113" y="693738"/>
            <a:ext cx="3028950" cy="2271712"/>
          </a:xfrm>
          <a:ln w="12700">
            <a:solidFill>
              <a:schemeClr val="tx1"/>
            </a:solid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文本框 51201"/>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37</a:t>
            </a:fld>
            <a:endParaRPr lang="zh-CN" altLang="x-none" sz="1200" dirty="0"/>
          </a:p>
        </p:txBody>
      </p:sp>
      <p:sp>
        <p:nvSpPr>
          <p:cNvPr id="43010" name="幻灯片图像占位符 51202"/>
          <p:cNvSpPr>
            <a:spLocks noGrp="1" noRot="1" noChangeAspect="1"/>
          </p:cNvSpPr>
          <p:nvPr>
            <p:ph type="sldImg"/>
          </p:nvPr>
        </p:nvSpPr>
        <p:spPr/>
      </p:sp>
      <p:sp>
        <p:nvSpPr>
          <p:cNvPr id="43011" name="文本占位符 51203"/>
          <p:cNvSpPr>
            <a:spLocks noGrp="1"/>
          </p:cNvSpPr>
          <p:nvPr>
            <p:ph type="body"/>
          </p:nvPr>
        </p:nvSpPr>
        <p:spPr/>
        <p:txBody>
          <a:bodyPr anchor="t" anchorCtr="0"/>
          <a:lstStyle/>
          <a:p>
            <a:pPr lvl="0" eaLnBrk="1" hangingPunct="1">
              <a:spcAft>
                <a:spcPct val="20000"/>
              </a:spcAft>
            </a:pPr>
            <a:r>
              <a:rPr lang="zh-CN" altLang="en-US" sz="1400" b="1">
                <a:solidFill>
                  <a:schemeClr val="hlink"/>
                </a:solidFill>
                <a:ea typeface="隶书" panose="02010509060101010101" pitchFamily="49" charset="-122"/>
              </a:rPr>
              <a:t>数字特征：</a:t>
            </a:r>
            <a:r>
              <a:rPr lang="zh-CN" altLang="en-US" sz="1400" b="1">
                <a:solidFill>
                  <a:schemeClr val="hlink"/>
                </a:solidFill>
              </a:rPr>
              <a:t> </a:t>
            </a:r>
          </a:p>
          <a:p>
            <a:pPr lvl="0" eaLnBrk="1" hangingPunct="1">
              <a:spcAft>
                <a:spcPct val="20000"/>
              </a:spcAft>
            </a:pPr>
            <a:r>
              <a:rPr lang="zh-CN" altLang="en-US" sz="1400"/>
              <a:t>       </a:t>
            </a:r>
            <a:r>
              <a:rPr lang="zh-CN" altLang="en-US" b="1"/>
              <a:t>用简单的量概括数据包含的主要信息或特征</a:t>
            </a:r>
            <a:r>
              <a:rPr lang="en-US" altLang="zh-CN" b="1"/>
              <a:t>.</a:t>
            </a:r>
            <a:r>
              <a:rPr lang="zh-CN" altLang="en-US" b="1"/>
              <a:t>包括数据的集中位置、分散程度、数据分布的形状、关联性等特征等</a:t>
            </a:r>
            <a:r>
              <a:rPr lang="en-US" altLang="zh-CN" b="1"/>
              <a:t>.</a:t>
            </a:r>
            <a:endParaRPr lang="en-US" altLang="zh-CN" b="1">
              <a:solidFill>
                <a:schemeClr val="hlink"/>
              </a:solidFill>
            </a:endParaRPr>
          </a:p>
          <a:p>
            <a:pPr lvl="0" eaLnBrk="1" hangingPunct="1">
              <a:spcAft>
                <a:spcPct val="20000"/>
              </a:spcAft>
            </a:pPr>
            <a:r>
              <a:rPr lang="zh-CN" altLang="en-US" sz="1400" b="1">
                <a:solidFill>
                  <a:schemeClr val="hlink"/>
                </a:solidFill>
                <a:ea typeface="隶书" panose="02010509060101010101" pitchFamily="49" charset="-122"/>
              </a:rPr>
              <a:t>分布特征：</a:t>
            </a:r>
          </a:p>
          <a:p>
            <a:pPr lvl="0" eaLnBrk="1" hangingPunct="1"/>
            <a:r>
              <a:rPr lang="zh-CN" altLang="en-US"/>
              <a:t>        </a:t>
            </a:r>
            <a:r>
              <a:rPr lang="zh-CN" altLang="en-US" b="1"/>
              <a:t>反映数据整体结构特征</a:t>
            </a:r>
            <a:r>
              <a:rPr lang="en-US" altLang="zh-CN" b="1"/>
              <a:t>.</a:t>
            </a:r>
            <a:r>
              <a:rPr lang="zh-CN" altLang="en-US" b="1"/>
              <a:t>如分布函数</a:t>
            </a:r>
            <a:r>
              <a:rPr lang="en-US" altLang="zh-CN" b="1"/>
              <a:t>,</a:t>
            </a:r>
            <a:r>
              <a:rPr lang="zh-CN" altLang="en-US" b="1"/>
              <a:t>概率密度</a:t>
            </a:r>
            <a:r>
              <a:rPr lang="en-US" altLang="zh-CN" b="1"/>
              <a:t>. </a:t>
            </a:r>
          </a:p>
          <a:p>
            <a:pPr lvl="0" eaLnBrk="1" hangingPunct="1"/>
            <a:r>
              <a:rPr lang="zh-CN" altLang="en-US"/>
              <a:t>数据</a:t>
            </a:r>
            <a:r>
              <a:rPr lang="zh-CN" altLang="en-US" b="1">
                <a:solidFill>
                  <a:schemeClr val="hlink"/>
                </a:solidFill>
              </a:rPr>
              <a:t>集中位置</a:t>
            </a:r>
            <a:r>
              <a:rPr lang="zh-CN" altLang="en-US"/>
              <a:t>的指标：用以描述观察值的平均水平，如</a:t>
            </a:r>
            <a:r>
              <a:rPr lang="zh-CN" altLang="en-US" b="1"/>
              <a:t>均值</a:t>
            </a:r>
            <a:r>
              <a:rPr lang="zh-CN" altLang="en-US"/>
              <a:t>、</a:t>
            </a:r>
            <a:r>
              <a:rPr lang="zh-CN" altLang="en-US" b="1"/>
              <a:t>中位数、分位数、三均值</a:t>
            </a:r>
            <a:r>
              <a:rPr lang="en-US" altLang="zh-CN"/>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5122" name="组合 2049"/>
          <p:cNvGrpSpPr/>
          <p:nvPr/>
        </p:nvGrpSpPr>
        <p:grpSpPr>
          <a:xfrm>
            <a:off x="0" y="0"/>
            <a:ext cx="9144000" cy="6858000"/>
            <a:chOff x="0" y="0"/>
            <a:chExt cx="5760" cy="4320"/>
          </a:xfrm>
        </p:grpSpPr>
        <p:sp>
          <p:nvSpPr>
            <p:cNvPr id="5123" name="矩形 2050"/>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5124" name="矩形 2051"/>
            <p:cNvSpPr/>
            <p:nvPr/>
          </p:nvSpPr>
          <p:spPr>
            <a:xfrm>
              <a:off x="1081" y="1065"/>
              <a:ext cx="4679" cy="1596"/>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nvGrpSpPr>
            <p:cNvPr id="5125" name="组合 2052"/>
            <p:cNvGrpSpPr/>
            <p:nvPr/>
          </p:nvGrpSpPr>
          <p:grpSpPr>
            <a:xfrm>
              <a:off x="0" y="672"/>
              <a:ext cx="1806" cy="1989"/>
              <a:chOff x="0" y="672"/>
              <a:chExt cx="1806" cy="1989"/>
            </a:xfrm>
          </p:grpSpPr>
          <p:sp>
            <p:nvSpPr>
              <p:cNvPr id="5126" name="矩形 2053"/>
              <p:cNvSpPr/>
              <p:nvPr/>
            </p:nvSpPr>
            <p:spPr>
              <a:xfrm>
                <a:off x="361" y="2257"/>
                <a:ext cx="363" cy="404"/>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27" name="矩形 2054"/>
              <p:cNvSpPr/>
              <p:nvPr/>
            </p:nvSpPr>
            <p:spPr>
              <a:xfrm>
                <a:off x="1081" y="1065"/>
                <a:ext cx="362" cy="405"/>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28" name="矩形 2055"/>
              <p:cNvSpPr/>
              <p:nvPr/>
            </p:nvSpPr>
            <p:spPr>
              <a:xfrm>
                <a:off x="1437" y="672"/>
                <a:ext cx="369" cy="400"/>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29" name="矩形 2056"/>
              <p:cNvSpPr/>
              <p:nvPr/>
            </p:nvSpPr>
            <p:spPr>
              <a:xfrm>
                <a:off x="719" y="2257"/>
                <a:ext cx="368" cy="404"/>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0" name="矩形 2057"/>
              <p:cNvSpPr/>
              <p:nvPr/>
            </p:nvSpPr>
            <p:spPr>
              <a:xfrm>
                <a:off x="1437" y="1065"/>
                <a:ext cx="369" cy="405"/>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1" name="矩形 2058"/>
              <p:cNvSpPr/>
              <p:nvPr/>
            </p:nvSpPr>
            <p:spPr>
              <a:xfrm>
                <a:off x="719" y="1464"/>
                <a:ext cx="368" cy="399"/>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2" name="矩形 2059"/>
              <p:cNvSpPr/>
              <p:nvPr/>
            </p:nvSpPr>
            <p:spPr>
              <a:xfrm>
                <a:off x="0" y="1464"/>
                <a:ext cx="367" cy="399"/>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3" name="矩形 2060"/>
              <p:cNvSpPr/>
              <p:nvPr/>
            </p:nvSpPr>
            <p:spPr>
              <a:xfrm>
                <a:off x="1081" y="1464"/>
                <a:ext cx="362" cy="399"/>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4" name="矩形 2061"/>
              <p:cNvSpPr/>
              <p:nvPr/>
            </p:nvSpPr>
            <p:spPr>
              <a:xfrm>
                <a:off x="361" y="1857"/>
                <a:ext cx="363" cy="406"/>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5" name="矩形 2062"/>
              <p:cNvSpPr/>
              <p:nvPr/>
            </p:nvSpPr>
            <p:spPr>
              <a:xfrm>
                <a:off x="719" y="1857"/>
                <a:ext cx="368" cy="406"/>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grpSp>
      <p:sp>
        <p:nvSpPr>
          <p:cNvPr id="98" name="标题"/>
          <p:cNvSpPr>
            <a:spLocks noGrp="1"/>
          </p:cNvSpPr>
          <p:nvPr>
            <p:ph type="ctrTitle"/>
          </p:nvPr>
        </p:nvSpPr>
        <p:spPr>
          <a:xfrm>
            <a:off x="2971799" y="1828800"/>
            <a:ext cx="6019799" cy="2209800"/>
          </a:xfrm>
          <a:prstGeom prst="rect">
            <a:avLst/>
          </a:prstGeom>
          <a:noFill/>
          <a:ln w="9525" cap="flat" cmpd="sng">
            <a:noFill/>
            <a:prstDash val="solid"/>
            <a:miter/>
          </a:ln>
        </p:spPr>
        <p:txBody>
          <a:bodyPr vert="horz" wrap="square" lIns="91440" tIns="45720" rIns="91440" bIns="45720" anchor="ctr" anchorCtr="0"/>
          <a:lstStyle>
            <a:lvl1pPr marL="0" indent="0">
              <a:defRPr sz="5000">
                <a:solidFill>
                  <a:srgbClr val="FFFFFF"/>
                </a:solidFill>
              </a:defRPr>
            </a:lvl1pPr>
          </a:lstStyle>
          <a:p>
            <a:pPr marL="0" indent="0" fontAlgn="base"/>
            <a:r>
              <a:rPr lang="zh-CN" altLang="en-US" strike="noStrike" noProof="1"/>
              <a:t>单击此处编辑母版标题样式</a:t>
            </a:r>
          </a:p>
        </p:txBody>
      </p:sp>
      <p:sp>
        <p:nvSpPr>
          <p:cNvPr id="99" name="文本"/>
          <p:cNvSpPr>
            <a:spLocks noGrp="1"/>
          </p:cNvSpPr>
          <p:nvPr>
            <p:ph type="subTitle" idx="1"/>
          </p:nvPr>
        </p:nvSpPr>
        <p:spPr>
          <a:xfrm>
            <a:off x="2971799" y="4267200"/>
            <a:ext cx="6019799" cy="1752599"/>
          </a:xfrm>
          <a:prstGeom prst="rect">
            <a:avLst/>
          </a:prstGeom>
          <a:noFill/>
          <a:ln w="9525" cap="flat" cmpd="sng">
            <a:noFill/>
            <a:prstDash val="solid"/>
            <a:miter/>
          </a:ln>
        </p:spPr>
        <p:txBody>
          <a:bodyPr vert="horz" wrap="square" lIns="91440" tIns="45720" rIns="91440" bIns="45720" anchor="t" anchorCtr="0"/>
          <a:lstStyle>
            <a:lvl1pPr marL="0" indent="0">
              <a:buNone/>
              <a:defRPr sz="3400"/>
            </a:lvl1pPr>
            <a:lvl2pPr marL="742950" lvl="1" indent="-285750"/>
            <a:lvl3pPr marL="1143000" lvl="2" indent="-228600"/>
            <a:lvl4pPr marL="1600200" lvl="3" indent="-228600"/>
            <a:lvl5pPr marL="2057400" lvl="4" indent="-228600"/>
            <a:lvl6pPr marL="2057400" lvl="5" indent="-228600"/>
            <a:lvl7pPr marL="2057400" lvl="6" indent="-228600"/>
            <a:lvl8pPr marL="2057400" lvl="7" indent="-228600"/>
            <a:lvl9pPr marL="2057400" lvl="7" indent="-228600"/>
          </a:lstStyle>
          <a:p>
            <a:pPr marL="0" indent="0" fontAlgn="base"/>
            <a:r>
              <a:rPr lang="zh-CN" altLang="en-US" strike="noStrike" noProof="1"/>
              <a:t>单击此处编辑母版副标题样式</a:t>
            </a:r>
          </a:p>
        </p:txBody>
      </p:sp>
      <p:sp>
        <p:nvSpPr>
          <p:cNvPr id="2066" name="日期占位符 2065"/>
          <p:cNvSpPr>
            <a:spLocks noGrp="1"/>
          </p:cNvSpPr>
          <p:nvPr>
            <p:ph type="dt" sz="half" idx="2"/>
          </p:nvPr>
        </p:nvSpPr>
        <p:spPr>
          <a:xfrm>
            <a:off x="457200" y="6248400"/>
            <a:ext cx="2133600" cy="457200"/>
          </a:xfrm>
          <a:prstGeom prst="rect">
            <a:avLst/>
          </a:prstGeom>
          <a:noFill/>
          <a:ln w="9525">
            <a:noFill/>
          </a:ln>
        </p:spPr>
        <p:txBody>
          <a:bodyPr anchor="b" anchorCtr="0"/>
          <a:lstStyle/>
          <a:p>
            <a:pPr fontAlgn="base">
              <a:buNone/>
            </a:pPr>
            <a:fld id="{BB962C8B-B14F-4D97-AF65-F5344CB8AC3E}" type="datetime5">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
        <p:nvSpPr>
          <p:cNvPr id="2067" name="页脚占位符 2066"/>
          <p:cNvSpPr>
            <a:spLocks noGrp="1"/>
          </p:cNvSpPr>
          <p:nvPr>
            <p:ph type="ftr" sz="quarter" idx="3"/>
          </p:nvPr>
        </p:nvSpPr>
        <p:spPr>
          <a:xfrm>
            <a:off x="3124200" y="6248400"/>
            <a:ext cx="2895600" cy="457200"/>
          </a:xfrm>
          <a:prstGeom prst="rect">
            <a:avLst/>
          </a:prstGeom>
          <a:noFill/>
          <a:ln w="9525">
            <a:noFill/>
          </a:ln>
        </p:spPr>
        <p:txBody>
          <a:bodyPr anchor="b" anchorCtr="0"/>
          <a:lstStyle/>
          <a:p>
            <a:pPr algn="ctr" fontAlgn="base">
              <a:buNone/>
            </a:pPr>
            <a:endParaRPr/>
          </a:p>
        </p:txBody>
      </p:sp>
      <p:sp>
        <p:nvSpPr>
          <p:cNvPr id="2068" name="灯片编号占位符 2067"/>
          <p:cNvSpPr>
            <a:spLocks noGrp="1"/>
          </p:cNvSpPr>
          <p:nvPr>
            <p:ph type="sldNum" sz="quarter" idx="4"/>
          </p:nvPr>
        </p:nvSpPr>
        <p:spPr>
          <a:xfrm>
            <a:off x="6553200" y="6248400"/>
            <a:ext cx="2133600" cy="457200"/>
          </a:xfrm>
          <a:prstGeom prst="rect">
            <a:avLst/>
          </a:prstGeom>
          <a:noFill/>
          <a:ln w="9525">
            <a:noFill/>
          </a:ln>
        </p:spPr>
        <p:txBody>
          <a:bodyPr anchor="b" anchorCtr="0"/>
          <a:lstStyle/>
          <a:p>
            <a:pPr algn="r" fontAlgn="base">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latin typeface="Arial Black" panose="020B0A04020102020204" pitchFamily="34"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6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67" name="竖排文字占位符"/>
          <p:cNvSpPr>
            <a:spLocks noGrp="1"/>
          </p:cNvSpPr>
          <p:nvPr>
            <p:ph type="body" orient="vert" idx="1"/>
          </p:nvPr>
        </p:nvSpPr>
        <p:spPr>
          <a:xfrm>
            <a:off x="457200" y="1981200"/>
            <a:ext cx="8229600" cy="3886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1" name="竖排标题"/>
          <p:cNvSpPr>
            <a:spLocks noGrp="1"/>
          </p:cNvSpPr>
          <p:nvPr>
            <p:ph type="title" orient="vert"/>
          </p:nvPr>
        </p:nvSpPr>
        <p:spPr>
          <a:xfrm>
            <a:off x="6629400" y="457200"/>
            <a:ext cx="2057400"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单击此处编辑母版标题样式</a:t>
            </a:r>
          </a:p>
        </p:txBody>
      </p:sp>
      <p:sp>
        <p:nvSpPr>
          <p:cNvPr id="72" name="竖排文字占位符"/>
          <p:cNvSpPr>
            <a:spLocks noGrp="1"/>
          </p:cNvSpPr>
          <p:nvPr>
            <p:ph type="body" orient="vert" idx="1"/>
          </p:nvPr>
        </p:nvSpPr>
        <p:spPr>
          <a:xfrm>
            <a:off x="457200" y="457200"/>
            <a:ext cx="6019799"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7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77" name="文本"/>
          <p:cNvSpPr>
            <a:spLocks noGrp="1"/>
          </p:cNvSpPr>
          <p:nvPr>
            <p:ph type="body"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78"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图示或组织结构图">
    <p:spTree>
      <p:nvGrpSpPr>
        <p:cNvPr id="1" name=""/>
        <p:cNvGrpSpPr/>
        <p:nvPr/>
      </p:nvGrpSpPr>
      <p:grpSpPr>
        <a:xfrm>
          <a:off x="0" y="0"/>
          <a:ext cx="0" cy="0"/>
          <a:chOff x="0" y="0"/>
          <a:chExt cx="0" cy="0"/>
        </a:xfrm>
      </p:grpSpPr>
      <p:sp>
        <p:nvSpPr>
          <p:cNvPr id="82"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83" name="文本"/>
          <p:cNvSpPr>
            <a:spLocks noGrp="1"/>
          </p:cNvSpPr>
          <p:nvPr>
            <p:ph type="body"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lvl1pPr marL="342900" indent="-342900" algn="l"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lvl1pPr>
          </a:lstStyle>
          <a:p>
            <a:pPr marL="342900" indent="-342900" fontAlgn="base"/>
            <a:endParaRPr lang="zh-CN" altLang="en-US" sz="3200" b="0" i="0" u="none" strike="noStrike" kern="0" cap="none" spc="0" baseline="0" noProof="1">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87" name="文本"/>
          <p:cNvSpPr>
            <a:spLocks noGrp="1"/>
          </p:cNvSpPr>
          <p:nvPr>
            <p:ph type="body" idx="1"/>
          </p:nvPr>
        </p:nvSpPr>
        <p:spPr>
          <a:xfrm>
            <a:off x="457200" y="457200"/>
            <a:ext cx="8229600" cy="5410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一项大型内容和两项小型内容">
    <p:spTree>
      <p:nvGrpSpPr>
        <p:cNvPr id="1" name=""/>
        <p:cNvGrpSpPr/>
        <p:nvPr/>
      </p:nvGrpSpPr>
      <p:grpSpPr>
        <a:xfrm>
          <a:off x="0" y="0"/>
          <a:ext cx="0" cy="0"/>
          <a:chOff x="0" y="0"/>
          <a:chExt cx="0" cy="0"/>
        </a:xfrm>
      </p:grpSpPr>
      <p:sp>
        <p:nvSpPr>
          <p:cNvPr id="91"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92"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3" name="内容占位符"/>
          <p:cNvSpPr>
            <a:spLocks noGrp="1"/>
          </p:cNvSpPr>
          <p:nvPr>
            <p:ph idx="2"/>
          </p:nvPr>
        </p:nvSpPr>
        <p:spPr>
          <a:xfrm>
            <a:off x="4648200" y="1981200"/>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4" name="内容占位符"/>
          <p:cNvSpPr>
            <a:spLocks noGrp="1"/>
          </p:cNvSpPr>
          <p:nvPr>
            <p:ph idx="3"/>
          </p:nvPr>
        </p:nvSpPr>
        <p:spPr>
          <a:xfrm>
            <a:off x="4648200" y="4000499"/>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默认设计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fld id="{BB962C8B-B14F-4D97-AF65-F5344CB8AC3E}" type="datetime9">
              <a:rPr lang="zh-CN" altLang="en-US" strike="noStrike" noProof="1" dirty="0">
                <a:latin typeface="Tahoma" panose="020B0604030504040204" pitchFamily="34" charset="0"/>
                <a:ea typeface="宋体" panose="02010600030101010101" pitchFamily="2" charset="-122"/>
                <a:cs typeface="+mn-cs"/>
              </a:rPr>
              <a:t>2024年11月13日星期三8时29分11秒</a:t>
            </a:fld>
            <a:endParaRPr lang="zh-CN" altLang="en-US" strike="noStrike" noProof="1">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Tahoma" panose="020B0604030504040204" pitchFamily="34" charset="0"/>
                <a:ea typeface="宋体" panose="02010600030101010101" pitchFamily="2" charset="-122"/>
                <a:cs typeface="+mn-cs"/>
              </a:rPr>
              <a:t>‹#›</a:t>
            </a:fld>
            <a:endParaRPr lang="zh-CN" altLang="en-US" strike="noStrike" noProof="1">
              <a:latin typeface="Times New Roman" panose="02020603050405020304" pitchFamily="18" charset="0"/>
            </a:endParaRPr>
          </a:p>
        </p:txBody>
      </p:sp>
    </p:spTree>
    <p:extLst>
      <p:ext uri="{BB962C8B-B14F-4D97-AF65-F5344CB8AC3E}">
        <p14:creationId xmlns:p14="http://schemas.microsoft.com/office/powerpoint/2010/main" val="1896740484"/>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6146" name="组合 2049"/>
          <p:cNvGrpSpPr/>
          <p:nvPr/>
        </p:nvGrpSpPr>
        <p:grpSpPr>
          <a:xfrm>
            <a:off x="0" y="0"/>
            <a:ext cx="9144000" cy="6858000"/>
            <a:chOff x="0" y="0"/>
            <a:chExt cx="5760" cy="4320"/>
          </a:xfrm>
        </p:grpSpPr>
        <p:sp>
          <p:nvSpPr>
            <p:cNvPr id="6147" name="矩形 2050"/>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6148" name="矩形 2051"/>
            <p:cNvSpPr/>
            <p:nvPr/>
          </p:nvSpPr>
          <p:spPr>
            <a:xfrm>
              <a:off x="1081" y="1065"/>
              <a:ext cx="4679" cy="1596"/>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nvGrpSpPr>
            <p:cNvPr id="6149" name="组合 2052"/>
            <p:cNvGrpSpPr/>
            <p:nvPr/>
          </p:nvGrpSpPr>
          <p:grpSpPr>
            <a:xfrm>
              <a:off x="0" y="672"/>
              <a:ext cx="1806" cy="1989"/>
              <a:chOff x="0" y="672"/>
              <a:chExt cx="1806" cy="1989"/>
            </a:xfrm>
          </p:grpSpPr>
          <p:sp>
            <p:nvSpPr>
              <p:cNvPr id="6150" name="矩形 2053"/>
              <p:cNvSpPr/>
              <p:nvPr/>
            </p:nvSpPr>
            <p:spPr>
              <a:xfrm>
                <a:off x="361" y="2257"/>
                <a:ext cx="363" cy="404"/>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1" name="矩形 2054"/>
              <p:cNvSpPr/>
              <p:nvPr/>
            </p:nvSpPr>
            <p:spPr>
              <a:xfrm>
                <a:off x="1081" y="1065"/>
                <a:ext cx="362" cy="405"/>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2" name="矩形 2055"/>
              <p:cNvSpPr/>
              <p:nvPr/>
            </p:nvSpPr>
            <p:spPr>
              <a:xfrm>
                <a:off x="1437" y="672"/>
                <a:ext cx="369" cy="400"/>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3" name="矩形 2056"/>
              <p:cNvSpPr/>
              <p:nvPr/>
            </p:nvSpPr>
            <p:spPr>
              <a:xfrm>
                <a:off x="719" y="2257"/>
                <a:ext cx="368" cy="404"/>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4" name="矩形 2057"/>
              <p:cNvSpPr/>
              <p:nvPr/>
            </p:nvSpPr>
            <p:spPr>
              <a:xfrm>
                <a:off x="1437" y="1065"/>
                <a:ext cx="369" cy="405"/>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5" name="矩形 2058"/>
              <p:cNvSpPr/>
              <p:nvPr/>
            </p:nvSpPr>
            <p:spPr>
              <a:xfrm>
                <a:off x="719" y="1464"/>
                <a:ext cx="368" cy="399"/>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6" name="矩形 2059"/>
              <p:cNvSpPr/>
              <p:nvPr/>
            </p:nvSpPr>
            <p:spPr>
              <a:xfrm>
                <a:off x="0" y="1464"/>
                <a:ext cx="367" cy="399"/>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7" name="矩形 2060"/>
              <p:cNvSpPr/>
              <p:nvPr/>
            </p:nvSpPr>
            <p:spPr>
              <a:xfrm>
                <a:off x="1081" y="1464"/>
                <a:ext cx="362" cy="399"/>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8" name="矩形 2061"/>
              <p:cNvSpPr/>
              <p:nvPr/>
            </p:nvSpPr>
            <p:spPr>
              <a:xfrm>
                <a:off x="361" y="1857"/>
                <a:ext cx="363" cy="406"/>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9" name="矩形 2062"/>
              <p:cNvSpPr/>
              <p:nvPr/>
            </p:nvSpPr>
            <p:spPr>
              <a:xfrm>
                <a:off x="719" y="1857"/>
                <a:ext cx="368" cy="406"/>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grpSp>
      <p:sp>
        <p:nvSpPr>
          <p:cNvPr id="98" name="标题"/>
          <p:cNvSpPr>
            <a:spLocks noGrp="1"/>
          </p:cNvSpPr>
          <p:nvPr>
            <p:ph type="ctrTitle"/>
          </p:nvPr>
        </p:nvSpPr>
        <p:spPr>
          <a:xfrm>
            <a:off x="2971799" y="1828800"/>
            <a:ext cx="6019799" cy="2209800"/>
          </a:xfrm>
          <a:prstGeom prst="rect">
            <a:avLst/>
          </a:prstGeom>
          <a:noFill/>
          <a:ln w="9525" cap="flat" cmpd="sng">
            <a:noFill/>
            <a:prstDash val="solid"/>
            <a:miter/>
          </a:ln>
        </p:spPr>
        <p:txBody>
          <a:bodyPr vert="horz" wrap="square" lIns="91440" tIns="45720" rIns="91440" bIns="45720" anchor="ctr" anchorCtr="0"/>
          <a:lstStyle>
            <a:lvl1pPr marL="0" indent="0">
              <a:defRPr sz="5000">
                <a:solidFill>
                  <a:srgbClr val="FFFFFF"/>
                </a:solidFill>
              </a:defRPr>
            </a:lvl1pPr>
          </a:lstStyle>
          <a:p>
            <a:pPr marL="0" indent="0" fontAlgn="base"/>
            <a:r>
              <a:rPr lang="zh-CN" altLang="en-US" strike="noStrike" noProof="1"/>
              <a:t>单击此处编辑母版标题样式</a:t>
            </a:r>
          </a:p>
        </p:txBody>
      </p:sp>
      <p:sp>
        <p:nvSpPr>
          <p:cNvPr id="99" name="文本"/>
          <p:cNvSpPr>
            <a:spLocks noGrp="1"/>
          </p:cNvSpPr>
          <p:nvPr>
            <p:ph type="subTitle" idx="1"/>
          </p:nvPr>
        </p:nvSpPr>
        <p:spPr>
          <a:xfrm>
            <a:off x="2971799" y="4267200"/>
            <a:ext cx="6019799" cy="1752599"/>
          </a:xfrm>
          <a:prstGeom prst="rect">
            <a:avLst/>
          </a:prstGeom>
          <a:noFill/>
          <a:ln w="9525" cap="flat" cmpd="sng">
            <a:noFill/>
            <a:prstDash val="solid"/>
            <a:miter/>
          </a:ln>
        </p:spPr>
        <p:txBody>
          <a:bodyPr vert="horz" wrap="square" lIns="91440" tIns="45720" rIns="91440" bIns="45720" anchor="t" anchorCtr="0"/>
          <a:lstStyle>
            <a:lvl1pPr marL="0" indent="0">
              <a:buNone/>
              <a:defRPr sz="3400"/>
            </a:lvl1pPr>
            <a:lvl2pPr marL="742950" lvl="1" indent="-285750"/>
            <a:lvl3pPr marL="1143000" lvl="2" indent="-228600"/>
            <a:lvl4pPr marL="1600200" lvl="3" indent="-228600"/>
            <a:lvl5pPr marL="2057400" lvl="4" indent="-228600"/>
            <a:lvl6pPr marL="2057400" lvl="5" indent="-228600"/>
            <a:lvl7pPr marL="2057400" lvl="6" indent="-228600"/>
            <a:lvl8pPr marL="2057400" lvl="7" indent="-228600"/>
            <a:lvl9pPr marL="2057400" lvl="7" indent="-228600"/>
          </a:lstStyle>
          <a:p>
            <a:pPr marL="0" indent="0" fontAlgn="base"/>
            <a:r>
              <a:rPr lang="zh-CN" altLang="en-US" strike="noStrike" noProof="1"/>
              <a:t>单击此处编辑母版副标题样式</a:t>
            </a:r>
          </a:p>
        </p:txBody>
      </p:sp>
      <p:sp>
        <p:nvSpPr>
          <p:cNvPr id="2066" name="日期占位符 2065"/>
          <p:cNvSpPr>
            <a:spLocks noGrp="1"/>
          </p:cNvSpPr>
          <p:nvPr>
            <p:ph type="dt" sz="half" idx="2"/>
          </p:nvPr>
        </p:nvSpPr>
        <p:spPr>
          <a:xfrm>
            <a:off x="457200" y="6248400"/>
            <a:ext cx="2133600" cy="457200"/>
          </a:xfrm>
          <a:prstGeom prst="rect">
            <a:avLst/>
          </a:prstGeom>
          <a:noFill/>
          <a:ln w="9525">
            <a:noFill/>
          </a:ln>
        </p:spPr>
        <p:txBody>
          <a:bodyPr anchor="b" anchorCtr="0"/>
          <a:lstStyle/>
          <a:p>
            <a:pPr fontAlgn="base">
              <a:buNone/>
            </a:pPr>
            <a:fld id="{BB962C8B-B14F-4D97-AF65-F5344CB8AC3E}" type="datetime5">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
        <p:nvSpPr>
          <p:cNvPr id="2067" name="页脚占位符 2066"/>
          <p:cNvSpPr>
            <a:spLocks noGrp="1"/>
          </p:cNvSpPr>
          <p:nvPr>
            <p:ph type="ftr" sz="quarter" idx="3"/>
          </p:nvPr>
        </p:nvSpPr>
        <p:spPr>
          <a:xfrm>
            <a:off x="3124200" y="6248400"/>
            <a:ext cx="2895600" cy="457200"/>
          </a:xfrm>
          <a:prstGeom prst="rect">
            <a:avLst/>
          </a:prstGeom>
          <a:noFill/>
          <a:ln w="9525">
            <a:noFill/>
          </a:ln>
        </p:spPr>
        <p:txBody>
          <a:bodyPr anchor="b" anchorCtr="0"/>
          <a:lstStyle/>
          <a:p>
            <a:pPr algn="ctr" fontAlgn="base">
              <a:buNone/>
            </a:pPr>
            <a:endParaRPr/>
          </a:p>
        </p:txBody>
      </p:sp>
      <p:sp>
        <p:nvSpPr>
          <p:cNvPr id="2068" name="灯片编号占位符 2067"/>
          <p:cNvSpPr>
            <a:spLocks noGrp="1"/>
          </p:cNvSpPr>
          <p:nvPr>
            <p:ph type="sldNum" sz="quarter" idx="4"/>
          </p:nvPr>
        </p:nvSpPr>
        <p:spPr>
          <a:xfrm>
            <a:off x="6553200" y="6248400"/>
            <a:ext cx="2133600" cy="457200"/>
          </a:xfrm>
          <a:prstGeom prst="rect">
            <a:avLst/>
          </a:prstGeom>
          <a:noFill/>
          <a:ln w="9525">
            <a:noFill/>
          </a:ln>
        </p:spPr>
        <p:txBody>
          <a:bodyPr anchor="b" anchorCtr="0"/>
          <a:lstStyle/>
          <a:p>
            <a:pPr algn="r" fontAlgn="base">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latin typeface="Arial Black" panose="020B0A04020102020204" pitchFamily="34" charset="0"/>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4" name="内容占位符"/>
          <p:cNvSpPr>
            <a:spLocks noGrp="1"/>
          </p:cNvSpPr>
          <p:nvPr>
            <p:ph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8" name="标题"/>
          <p:cNvSpPr>
            <a:spLocks noGrp="1"/>
          </p:cNvSpPr>
          <p:nvPr>
            <p:ph type="title"/>
          </p:nvPr>
        </p:nvSpPr>
        <p:spPr>
          <a:xfrm>
            <a:off x="722313" y="4406900"/>
            <a:ext cx="7772400" cy="1362075"/>
          </a:xfrm>
          <a:prstGeom prst="rect">
            <a:avLst/>
          </a:prstGeom>
          <a:noFill/>
          <a:ln w="9525" cap="flat" cmpd="sng">
            <a:noFill/>
            <a:prstDash val="solid"/>
            <a:miter/>
          </a:ln>
        </p:spPr>
        <p:txBody>
          <a:bodyPr vert="horz" wrap="square" lIns="91440" tIns="45720" rIns="91440" bIns="45720" anchor="t" anchorCtr="0"/>
          <a:lstStyle>
            <a:lvl1pPr marL="0" indent="0" algn="l">
              <a:defRPr sz="4000" b="1" cap="all"/>
            </a:lvl1pPr>
          </a:lstStyle>
          <a:p>
            <a:pPr marL="0" indent="0" fontAlgn="base"/>
            <a:r>
              <a:rPr lang="zh-CN" altLang="en-US" strike="noStrike" noProof="1"/>
              <a:t>单击此处编辑母版标题样式</a:t>
            </a:r>
          </a:p>
        </p:txBody>
      </p:sp>
      <p:sp>
        <p:nvSpPr>
          <p:cNvPr id="29" name="文本"/>
          <p:cNvSpPr>
            <a:spLocks noGrp="1"/>
          </p:cNvSpPr>
          <p:nvPr>
            <p:ph type="body" idx="1"/>
          </p:nvPr>
        </p:nvSpPr>
        <p:spPr>
          <a:xfrm>
            <a:off x="722313" y="2906713"/>
            <a:ext cx="7772400" cy="1500187"/>
          </a:xfrm>
          <a:prstGeom prst="rect">
            <a:avLst/>
          </a:prstGeom>
          <a:noFill/>
          <a:ln w="9525" cap="flat" cmpd="sng">
            <a:noFill/>
            <a:prstDash val="solid"/>
            <a:miter/>
          </a:ln>
        </p:spPr>
        <p:txBody>
          <a:bodyPr vert="horz" wrap="square" lIns="91440" tIns="45720" rIns="91440" bIns="45720" anchor="b" anchorCtr="0"/>
          <a:lstStyle>
            <a:lvl1pPr marL="0" indent="0">
              <a:buNone/>
              <a:defRPr sz="20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4" name="内容占位符"/>
          <p:cNvSpPr>
            <a:spLocks noGrp="1"/>
          </p:cNvSpPr>
          <p:nvPr>
            <p:ph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34"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35"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9" name="标题"/>
          <p:cNvSpPr>
            <a:spLocks noGrp="1"/>
          </p:cNvSpPr>
          <p:nvPr>
            <p:ph type="title"/>
          </p:nvPr>
        </p:nvSpPr>
        <p:spPr>
          <a:xfrm>
            <a:off x="457200" y="274638"/>
            <a:ext cx="8229600" cy="11430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40" name="文本"/>
          <p:cNvSpPr>
            <a:spLocks noGrp="1"/>
          </p:cNvSpPr>
          <p:nvPr>
            <p:ph type="body" idx="1"/>
          </p:nvPr>
        </p:nvSpPr>
        <p:spPr>
          <a:xfrm>
            <a:off x="457200" y="1535113"/>
            <a:ext cx="4040188"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1" name="内容占位符"/>
          <p:cNvSpPr>
            <a:spLocks noGrp="1"/>
          </p:cNvSpPr>
          <p:nvPr>
            <p:ph idx="2"/>
          </p:nvPr>
        </p:nvSpPr>
        <p:spPr>
          <a:xfrm>
            <a:off x="457200" y="2174875"/>
            <a:ext cx="4040188"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42" name="文本"/>
          <p:cNvSpPr>
            <a:spLocks noGrp="1"/>
          </p:cNvSpPr>
          <p:nvPr>
            <p:ph type="body" idx="3"/>
          </p:nvPr>
        </p:nvSpPr>
        <p:spPr>
          <a:xfrm>
            <a:off x="4645025" y="1535113"/>
            <a:ext cx="4041775"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3" name="内容占位符"/>
          <p:cNvSpPr>
            <a:spLocks noGrp="1"/>
          </p:cNvSpPr>
          <p:nvPr>
            <p:ph idx="4"/>
          </p:nvPr>
        </p:nvSpPr>
        <p:spPr>
          <a:xfrm>
            <a:off x="4645025" y="2174875"/>
            <a:ext cx="4041775"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7"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4" name="标题"/>
          <p:cNvSpPr>
            <a:spLocks noGrp="1"/>
          </p:cNvSpPr>
          <p:nvPr>
            <p:ph type="title"/>
          </p:nvPr>
        </p:nvSpPr>
        <p:spPr>
          <a:xfrm>
            <a:off x="457200" y="273050"/>
            <a:ext cx="3008313" cy="1162049"/>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55" name="内容占位符"/>
          <p:cNvSpPr>
            <a:spLocks noGrp="1"/>
          </p:cNvSpPr>
          <p:nvPr>
            <p:ph idx="1"/>
          </p:nvPr>
        </p:nvSpPr>
        <p:spPr>
          <a:xfrm>
            <a:off x="3575050" y="273050"/>
            <a:ext cx="5111750" cy="5853113"/>
          </a:xfrm>
          <a:prstGeom prst="rect">
            <a:avLst/>
          </a:prstGeom>
          <a:noFill/>
          <a:ln w="9525" cap="flat" cmpd="sng">
            <a:noFill/>
            <a:prstDash val="solid"/>
            <a:miter/>
          </a:ln>
        </p:spPr>
        <p:txBody>
          <a:bodyPr vert="horz" wrap="square" lIns="91440" tIns="45720" rIns="91440" bIns="45720" anchor="t" anchorCtr="0"/>
          <a:lstStyle>
            <a:lvl1pPr marL="342900" indent="-342900">
              <a:defRPr sz="3200"/>
            </a:lvl1pPr>
            <a:lvl2pPr marL="742950" lvl="1" indent="-285750">
              <a:defRPr sz="2800"/>
            </a:lvl2pPr>
            <a:lvl3pPr marL="1143000" lvl="2" indent="-228600">
              <a:defRPr sz="2400"/>
            </a:lvl3pPr>
            <a:lvl4pPr marL="1600200" lvl="3" indent="-228600">
              <a:defRPr sz="2000"/>
            </a:lvl4pPr>
            <a:lvl5pPr marL="2057400" lvl="4" indent="-228600">
              <a:defRPr sz="20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56" name="文本"/>
          <p:cNvSpPr>
            <a:spLocks noGrp="1"/>
          </p:cNvSpPr>
          <p:nvPr>
            <p:ph type="body" idx="2"/>
          </p:nvPr>
        </p:nvSpPr>
        <p:spPr>
          <a:xfrm>
            <a:off x="457200" y="1435100"/>
            <a:ext cx="3008313" cy="4691063"/>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0" name="标题"/>
          <p:cNvSpPr>
            <a:spLocks noGrp="1"/>
          </p:cNvSpPr>
          <p:nvPr>
            <p:ph type="title"/>
          </p:nvPr>
        </p:nvSpPr>
        <p:spPr>
          <a:xfrm>
            <a:off x="1792288" y="4800600"/>
            <a:ext cx="5486400" cy="566738"/>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61" name="图片"/>
          <p:cNvSpPr>
            <a:spLocks noGrp="1"/>
          </p:cNvSpPr>
          <p:nvPr>
            <p:ph type="pic" idx="2"/>
          </p:nvPr>
        </p:nvSpPr>
        <p:spPr>
          <a:xfrm>
            <a:off x="1792288" y="612775"/>
            <a:ext cx="5486400" cy="4114800"/>
          </a:xfrm>
          <a:prstGeom prst="rect">
            <a:avLst/>
          </a:prstGeom>
          <a:noFill/>
          <a:ln w="9525" cap="flat" cmpd="sng">
            <a:noFill/>
            <a:prstDash val="solid"/>
            <a:miter/>
          </a:ln>
        </p:spPr>
      </p:sp>
      <p:sp>
        <p:nvSpPr>
          <p:cNvPr id="62" name="文本"/>
          <p:cNvSpPr>
            <a:spLocks noGrp="1"/>
          </p:cNvSpPr>
          <p:nvPr>
            <p:ph type="body" idx="1"/>
          </p:nvPr>
        </p:nvSpPr>
        <p:spPr>
          <a:xfrm>
            <a:off x="1792288" y="5367338"/>
            <a:ext cx="5486400" cy="804861"/>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6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67" name="竖排文字占位符"/>
          <p:cNvSpPr>
            <a:spLocks noGrp="1"/>
          </p:cNvSpPr>
          <p:nvPr>
            <p:ph type="body" orient="vert" idx="1"/>
          </p:nvPr>
        </p:nvSpPr>
        <p:spPr>
          <a:xfrm>
            <a:off x="457200" y="1981200"/>
            <a:ext cx="8229600" cy="3886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1" name="竖排标题"/>
          <p:cNvSpPr>
            <a:spLocks noGrp="1"/>
          </p:cNvSpPr>
          <p:nvPr>
            <p:ph type="title" orient="vert"/>
          </p:nvPr>
        </p:nvSpPr>
        <p:spPr>
          <a:xfrm>
            <a:off x="6629400" y="457200"/>
            <a:ext cx="2057400"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单击此处编辑母版标题样式</a:t>
            </a:r>
          </a:p>
        </p:txBody>
      </p:sp>
      <p:sp>
        <p:nvSpPr>
          <p:cNvPr id="72" name="竖排文字占位符"/>
          <p:cNvSpPr>
            <a:spLocks noGrp="1"/>
          </p:cNvSpPr>
          <p:nvPr>
            <p:ph type="body" orient="vert" idx="1"/>
          </p:nvPr>
        </p:nvSpPr>
        <p:spPr>
          <a:xfrm>
            <a:off x="457200" y="457200"/>
            <a:ext cx="6019799"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7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77" name="文本"/>
          <p:cNvSpPr>
            <a:spLocks noGrp="1"/>
          </p:cNvSpPr>
          <p:nvPr>
            <p:ph type="body"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78"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图示或组织结构图">
    <p:spTree>
      <p:nvGrpSpPr>
        <p:cNvPr id="1" name=""/>
        <p:cNvGrpSpPr/>
        <p:nvPr/>
      </p:nvGrpSpPr>
      <p:grpSpPr>
        <a:xfrm>
          <a:off x="0" y="0"/>
          <a:ext cx="0" cy="0"/>
          <a:chOff x="0" y="0"/>
          <a:chExt cx="0" cy="0"/>
        </a:xfrm>
      </p:grpSpPr>
      <p:sp>
        <p:nvSpPr>
          <p:cNvPr id="82"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83" name="文本"/>
          <p:cNvSpPr>
            <a:spLocks noGrp="1"/>
          </p:cNvSpPr>
          <p:nvPr>
            <p:ph type="body"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lvl1pPr marL="342900" indent="-342900" algn="l"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lvl1pPr>
          </a:lstStyle>
          <a:p>
            <a:pPr marL="342900" indent="-342900" fontAlgn="base"/>
            <a:endParaRPr lang="zh-CN" altLang="en-US" sz="3200" b="0" i="0" u="none" strike="noStrike" kern="0" cap="none" spc="0" baseline="0" noProof="1">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8" name="标题"/>
          <p:cNvSpPr>
            <a:spLocks noGrp="1"/>
          </p:cNvSpPr>
          <p:nvPr>
            <p:ph type="title"/>
          </p:nvPr>
        </p:nvSpPr>
        <p:spPr>
          <a:xfrm>
            <a:off x="722313" y="4406900"/>
            <a:ext cx="7772400" cy="1362075"/>
          </a:xfrm>
          <a:prstGeom prst="rect">
            <a:avLst/>
          </a:prstGeom>
          <a:noFill/>
          <a:ln w="9525" cap="flat" cmpd="sng">
            <a:noFill/>
            <a:prstDash val="solid"/>
            <a:miter/>
          </a:ln>
        </p:spPr>
        <p:txBody>
          <a:bodyPr vert="horz" wrap="square" lIns="91440" tIns="45720" rIns="91440" bIns="45720" anchor="t" anchorCtr="0"/>
          <a:lstStyle>
            <a:lvl1pPr marL="0" indent="0" algn="l">
              <a:defRPr sz="4000" b="1" cap="all"/>
            </a:lvl1pPr>
          </a:lstStyle>
          <a:p>
            <a:pPr marL="0" indent="0" fontAlgn="base"/>
            <a:r>
              <a:rPr lang="zh-CN" altLang="en-US" strike="noStrike" noProof="1"/>
              <a:t>单击此处编辑母版标题样式</a:t>
            </a:r>
          </a:p>
        </p:txBody>
      </p:sp>
      <p:sp>
        <p:nvSpPr>
          <p:cNvPr id="29" name="文本"/>
          <p:cNvSpPr>
            <a:spLocks noGrp="1"/>
          </p:cNvSpPr>
          <p:nvPr>
            <p:ph type="body" idx="1"/>
          </p:nvPr>
        </p:nvSpPr>
        <p:spPr>
          <a:xfrm>
            <a:off x="722313" y="2906713"/>
            <a:ext cx="7772400" cy="1500187"/>
          </a:xfrm>
          <a:prstGeom prst="rect">
            <a:avLst/>
          </a:prstGeom>
          <a:noFill/>
          <a:ln w="9525" cap="flat" cmpd="sng">
            <a:noFill/>
            <a:prstDash val="solid"/>
            <a:miter/>
          </a:ln>
        </p:spPr>
        <p:txBody>
          <a:bodyPr vert="horz" wrap="square" lIns="91440" tIns="45720" rIns="91440" bIns="45720" anchor="b" anchorCtr="0"/>
          <a:lstStyle>
            <a:lvl1pPr marL="0" indent="0">
              <a:buNone/>
              <a:defRPr sz="20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87" name="文本"/>
          <p:cNvSpPr>
            <a:spLocks noGrp="1"/>
          </p:cNvSpPr>
          <p:nvPr>
            <p:ph type="body" idx="1"/>
          </p:nvPr>
        </p:nvSpPr>
        <p:spPr>
          <a:xfrm>
            <a:off x="457200" y="457200"/>
            <a:ext cx="8229600" cy="5410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一项大型内容和两项小型内容">
    <p:spTree>
      <p:nvGrpSpPr>
        <p:cNvPr id="1" name=""/>
        <p:cNvGrpSpPr/>
        <p:nvPr/>
      </p:nvGrpSpPr>
      <p:grpSpPr>
        <a:xfrm>
          <a:off x="0" y="0"/>
          <a:ext cx="0" cy="0"/>
          <a:chOff x="0" y="0"/>
          <a:chExt cx="0" cy="0"/>
        </a:xfrm>
      </p:grpSpPr>
      <p:sp>
        <p:nvSpPr>
          <p:cNvPr id="91"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92"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3" name="内容占位符"/>
          <p:cNvSpPr>
            <a:spLocks noGrp="1"/>
          </p:cNvSpPr>
          <p:nvPr>
            <p:ph idx="2"/>
          </p:nvPr>
        </p:nvSpPr>
        <p:spPr>
          <a:xfrm>
            <a:off x="4648200" y="1981200"/>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4" name="内容占位符"/>
          <p:cNvSpPr>
            <a:spLocks noGrp="1"/>
          </p:cNvSpPr>
          <p:nvPr>
            <p:ph idx="3"/>
          </p:nvPr>
        </p:nvSpPr>
        <p:spPr>
          <a:xfrm>
            <a:off x="4648200" y="4000499"/>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7170" name="组合 2049"/>
          <p:cNvGrpSpPr/>
          <p:nvPr/>
        </p:nvGrpSpPr>
        <p:grpSpPr>
          <a:xfrm>
            <a:off x="0" y="0"/>
            <a:ext cx="9144000" cy="6858000"/>
            <a:chOff x="0" y="0"/>
            <a:chExt cx="5760" cy="4320"/>
          </a:xfrm>
        </p:grpSpPr>
        <p:sp>
          <p:nvSpPr>
            <p:cNvPr id="7171" name="矩形 2050"/>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7172" name="矩形 2051"/>
            <p:cNvSpPr/>
            <p:nvPr/>
          </p:nvSpPr>
          <p:spPr>
            <a:xfrm>
              <a:off x="1081" y="1065"/>
              <a:ext cx="4679" cy="1596"/>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nvGrpSpPr>
            <p:cNvPr id="7173" name="组合 2052"/>
            <p:cNvGrpSpPr/>
            <p:nvPr/>
          </p:nvGrpSpPr>
          <p:grpSpPr>
            <a:xfrm>
              <a:off x="0" y="672"/>
              <a:ext cx="1806" cy="1989"/>
              <a:chOff x="0" y="672"/>
              <a:chExt cx="1806" cy="1989"/>
            </a:xfrm>
          </p:grpSpPr>
          <p:sp>
            <p:nvSpPr>
              <p:cNvPr id="7174" name="矩形 2053"/>
              <p:cNvSpPr/>
              <p:nvPr/>
            </p:nvSpPr>
            <p:spPr>
              <a:xfrm>
                <a:off x="361" y="2257"/>
                <a:ext cx="363" cy="404"/>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75" name="矩形 2054"/>
              <p:cNvSpPr/>
              <p:nvPr/>
            </p:nvSpPr>
            <p:spPr>
              <a:xfrm>
                <a:off x="1081" y="1065"/>
                <a:ext cx="362" cy="405"/>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76" name="矩形 2055"/>
              <p:cNvSpPr/>
              <p:nvPr/>
            </p:nvSpPr>
            <p:spPr>
              <a:xfrm>
                <a:off x="1437" y="672"/>
                <a:ext cx="369" cy="400"/>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77" name="矩形 2056"/>
              <p:cNvSpPr/>
              <p:nvPr/>
            </p:nvSpPr>
            <p:spPr>
              <a:xfrm>
                <a:off x="719" y="2257"/>
                <a:ext cx="368" cy="404"/>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78" name="矩形 2057"/>
              <p:cNvSpPr/>
              <p:nvPr/>
            </p:nvSpPr>
            <p:spPr>
              <a:xfrm>
                <a:off x="1437" y="1065"/>
                <a:ext cx="369" cy="405"/>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79" name="矩形 2058"/>
              <p:cNvSpPr/>
              <p:nvPr/>
            </p:nvSpPr>
            <p:spPr>
              <a:xfrm>
                <a:off x="719" y="1464"/>
                <a:ext cx="368" cy="399"/>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80" name="矩形 2059"/>
              <p:cNvSpPr/>
              <p:nvPr/>
            </p:nvSpPr>
            <p:spPr>
              <a:xfrm>
                <a:off x="0" y="1464"/>
                <a:ext cx="367" cy="399"/>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81" name="矩形 2060"/>
              <p:cNvSpPr/>
              <p:nvPr/>
            </p:nvSpPr>
            <p:spPr>
              <a:xfrm>
                <a:off x="1081" y="1464"/>
                <a:ext cx="362" cy="399"/>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82" name="矩形 2061"/>
              <p:cNvSpPr/>
              <p:nvPr/>
            </p:nvSpPr>
            <p:spPr>
              <a:xfrm>
                <a:off x="361" y="1857"/>
                <a:ext cx="363" cy="406"/>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83" name="矩形 2062"/>
              <p:cNvSpPr/>
              <p:nvPr/>
            </p:nvSpPr>
            <p:spPr>
              <a:xfrm>
                <a:off x="719" y="1857"/>
                <a:ext cx="368" cy="406"/>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grpSp>
      <p:sp>
        <p:nvSpPr>
          <p:cNvPr id="98" name="标题"/>
          <p:cNvSpPr>
            <a:spLocks noGrp="1"/>
          </p:cNvSpPr>
          <p:nvPr>
            <p:ph type="ctrTitle"/>
          </p:nvPr>
        </p:nvSpPr>
        <p:spPr>
          <a:xfrm>
            <a:off x="2971799" y="1828800"/>
            <a:ext cx="6019799" cy="2209800"/>
          </a:xfrm>
          <a:prstGeom prst="rect">
            <a:avLst/>
          </a:prstGeom>
          <a:noFill/>
          <a:ln w="9525" cap="flat" cmpd="sng">
            <a:noFill/>
            <a:prstDash val="solid"/>
            <a:miter/>
          </a:ln>
        </p:spPr>
        <p:txBody>
          <a:bodyPr vert="horz" wrap="square" lIns="91440" tIns="45720" rIns="91440" bIns="45720" anchor="ctr" anchorCtr="0"/>
          <a:lstStyle>
            <a:lvl1pPr marL="0" indent="0">
              <a:defRPr sz="5000">
                <a:solidFill>
                  <a:srgbClr val="FFFFFF"/>
                </a:solidFill>
              </a:defRPr>
            </a:lvl1pPr>
          </a:lstStyle>
          <a:p>
            <a:pPr marL="0" indent="0" fontAlgn="base"/>
            <a:r>
              <a:rPr lang="zh-CN" altLang="en-US" strike="noStrike" noProof="1"/>
              <a:t>单击此处编辑母版标题样式</a:t>
            </a:r>
          </a:p>
        </p:txBody>
      </p:sp>
      <p:sp>
        <p:nvSpPr>
          <p:cNvPr id="99" name="文本"/>
          <p:cNvSpPr>
            <a:spLocks noGrp="1"/>
          </p:cNvSpPr>
          <p:nvPr>
            <p:ph type="subTitle" idx="1"/>
          </p:nvPr>
        </p:nvSpPr>
        <p:spPr>
          <a:xfrm>
            <a:off x="2971799" y="4267200"/>
            <a:ext cx="6019799" cy="1752599"/>
          </a:xfrm>
          <a:prstGeom prst="rect">
            <a:avLst/>
          </a:prstGeom>
          <a:noFill/>
          <a:ln w="9525" cap="flat" cmpd="sng">
            <a:noFill/>
            <a:prstDash val="solid"/>
            <a:miter/>
          </a:ln>
        </p:spPr>
        <p:txBody>
          <a:bodyPr vert="horz" wrap="square" lIns="91440" tIns="45720" rIns="91440" bIns="45720" anchor="t" anchorCtr="0"/>
          <a:lstStyle>
            <a:lvl1pPr marL="0" indent="0">
              <a:buNone/>
              <a:defRPr sz="3400"/>
            </a:lvl1pPr>
            <a:lvl2pPr marL="742950" lvl="1" indent="-285750"/>
            <a:lvl3pPr marL="1143000" lvl="2" indent="-228600"/>
            <a:lvl4pPr marL="1600200" lvl="3" indent="-228600"/>
            <a:lvl5pPr marL="2057400" lvl="4" indent="-228600"/>
            <a:lvl6pPr marL="2057400" lvl="5" indent="-228600"/>
            <a:lvl7pPr marL="2057400" lvl="6" indent="-228600"/>
            <a:lvl8pPr marL="2057400" lvl="7" indent="-228600"/>
            <a:lvl9pPr marL="2057400" lvl="7" indent="-228600"/>
          </a:lstStyle>
          <a:p>
            <a:pPr marL="0" indent="0" fontAlgn="base"/>
            <a:r>
              <a:rPr lang="zh-CN" altLang="en-US" strike="noStrike" noProof="1"/>
              <a:t>单击此处编辑母版副标题样式</a:t>
            </a:r>
          </a:p>
        </p:txBody>
      </p:sp>
      <p:sp>
        <p:nvSpPr>
          <p:cNvPr id="2066" name="日期占位符 2065"/>
          <p:cNvSpPr>
            <a:spLocks noGrp="1"/>
          </p:cNvSpPr>
          <p:nvPr>
            <p:ph type="dt" sz="half" idx="2"/>
          </p:nvPr>
        </p:nvSpPr>
        <p:spPr>
          <a:xfrm>
            <a:off x="457200" y="6248400"/>
            <a:ext cx="2133600" cy="457200"/>
          </a:xfrm>
          <a:prstGeom prst="rect">
            <a:avLst/>
          </a:prstGeom>
          <a:noFill/>
          <a:ln w="9525">
            <a:noFill/>
          </a:ln>
        </p:spPr>
        <p:txBody>
          <a:bodyPr anchor="b" anchorCtr="0"/>
          <a:lstStyle/>
          <a:p>
            <a:pPr fontAlgn="base">
              <a:buNone/>
            </a:pPr>
            <a:fld id="{BB962C8B-B14F-4D97-AF65-F5344CB8AC3E}" type="datetime5">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
        <p:nvSpPr>
          <p:cNvPr id="2067" name="页脚占位符 2066"/>
          <p:cNvSpPr>
            <a:spLocks noGrp="1"/>
          </p:cNvSpPr>
          <p:nvPr>
            <p:ph type="ftr" sz="quarter" idx="3"/>
          </p:nvPr>
        </p:nvSpPr>
        <p:spPr>
          <a:xfrm>
            <a:off x="3124200" y="6248400"/>
            <a:ext cx="2895600" cy="457200"/>
          </a:xfrm>
          <a:prstGeom prst="rect">
            <a:avLst/>
          </a:prstGeom>
          <a:noFill/>
          <a:ln w="9525">
            <a:noFill/>
          </a:ln>
        </p:spPr>
        <p:txBody>
          <a:bodyPr anchor="b" anchorCtr="0"/>
          <a:lstStyle/>
          <a:p>
            <a:pPr algn="ctr" fontAlgn="base">
              <a:buNone/>
            </a:pPr>
            <a:endParaRPr/>
          </a:p>
        </p:txBody>
      </p:sp>
      <p:sp>
        <p:nvSpPr>
          <p:cNvPr id="2068" name="灯片编号占位符 2067"/>
          <p:cNvSpPr>
            <a:spLocks noGrp="1"/>
          </p:cNvSpPr>
          <p:nvPr>
            <p:ph type="sldNum" sz="quarter" idx="4"/>
          </p:nvPr>
        </p:nvSpPr>
        <p:spPr>
          <a:xfrm>
            <a:off x="6553200" y="6248400"/>
            <a:ext cx="2133600" cy="457200"/>
          </a:xfrm>
          <a:prstGeom prst="rect">
            <a:avLst/>
          </a:prstGeom>
          <a:noFill/>
          <a:ln w="9525">
            <a:noFill/>
          </a:ln>
        </p:spPr>
        <p:txBody>
          <a:bodyPr anchor="b" anchorCtr="0"/>
          <a:lstStyle/>
          <a:p>
            <a:pPr algn="r" fontAlgn="base">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latin typeface="Arial Black" panose="020B0A04020102020204" pitchFamily="34" charset="0"/>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4" name="内容占位符"/>
          <p:cNvSpPr>
            <a:spLocks noGrp="1"/>
          </p:cNvSpPr>
          <p:nvPr>
            <p:ph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8" name="标题"/>
          <p:cNvSpPr>
            <a:spLocks noGrp="1"/>
          </p:cNvSpPr>
          <p:nvPr>
            <p:ph type="title"/>
          </p:nvPr>
        </p:nvSpPr>
        <p:spPr>
          <a:xfrm>
            <a:off x="722313" y="4406900"/>
            <a:ext cx="7772400" cy="1362075"/>
          </a:xfrm>
          <a:prstGeom prst="rect">
            <a:avLst/>
          </a:prstGeom>
          <a:noFill/>
          <a:ln w="9525" cap="flat" cmpd="sng">
            <a:noFill/>
            <a:prstDash val="solid"/>
            <a:miter/>
          </a:ln>
        </p:spPr>
        <p:txBody>
          <a:bodyPr vert="horz" wrap="square" lIns="91440" tIns="45720" rIns="91440" bIns="45720" anchor="t" anchorCtr="0"/>
          <a:lstStyle>
            <a:lvl1pPr marL="0" indent="0" algn="l">
              <a:defRPr sz="4000" b="1" cap="all"/>
            </a:lvl1pPr>
          </a:lstStyle>
          <a:p>
            <a:pPr marL="0" indent="0" fontAlgn="base"/>
            <a:r>
              <a:rPr lang="zh-CN" altLang="en-US" strike="noStrike" noProof="1"/>
              <a:t>单击此处编辑母版标题样式</a:t>
            </a:r>
          </a:p>
        </p:txBody>
      </p:sp>
      <p:sp>
        <p:nvSpPr>
          <p:cNvPr id="29" name="文本"/>
          <p:cNvSpPr>
            <a:spLocks noGrp="1"/>
          </p:cNvSpPr>
          <p:nvPr>
            <p:ph type="body" idx="1"/>
          </p:nvPr>
        </p:nvSpPr>
        <p:spPr>
          <a:xfrm>
            <a:off x="722313" y="2906713"/>
            <a:ext cx="7772400" cy="1500187"/>
          </a:xfrm>
          <a:prstGeom prst="rect">
            <a:avLst/>
          </a:prstGeom>
          <a:noFill/>
          <a:ln w="9525" cap="flat" cmpd="sng">
            <a:noFill/>
            <a:prstDash val="solid"/>
            <a:miter/>
          </a:ln>
        </p:spPr>
        <p:txBody>
          <a:bodyPr vert="horz" wrap="square" lIns="91440" tIns="45720" rIns="91440" bIns="45720" anchor="b" anchorCtr="0"/>
          <a:lstStyle>
            <a:lvl1pPr marL="0" indent="0">
              <a:buNone/>
              <a:defRPr sz="20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34"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35"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9" name="标题"/>
          <p:cNvSpPr>
            <a:spLocks noGrp="1"/>
          </p:cNvSpPr>
          <p:nvPr>
            <p:ph type="title"/>
          </p:nvPr>
        </p:nvSpPr>
        <p:spPr>
          <a:xfrm>
            <a:off x="457200" y="274638"/>
            <a:ext cx="8229600" cy="11430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40" name="文本"/>
          <p:cNvSpPr>
            <a:spLocks noGrp="1"/>
          </p:cNvSpPr>
          <p:nvPr>
            <p:ph type="body" idx="1"/>
          </p:nvPr>
        </p:nvSpPr>
        <p:spPr>
          <a:xfrm>
            <a:off x="457200" y="1535113"/>
            <a:ext cx="4040188"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1" name="内容占位符"/>
          <p:cNvSpPr>
            <a:spLocks noGrp="1"/>
          </p:cNvSpPr>
          <p:nvPr>
            <p:ph idx="2"/>
          </p:nvPr>
        </p:nvSpPr>
        <p:spPr>
          <a:xfrm>
            <a:off x="457200" y="2174875"/>
            <a:ext cx="4040188"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42" name="文本"/>
          <p:cNvSpPr>
            <a:spLocks noGrp="1"/>
          </p:cNvSpPr>
          <p:nvPr>
            <p:ph type="body" idx="3"/>
          </p:nvPr>
        </p:nvSpPr>
        <p:spPr>
          <a:xfrm>
            <a:off x="4645025" y="1535113"/>
            <a:ext cx="4041775"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3" name="内容占位符"/>
          <p:cNvSpPr>
            <a:spLocks noGrp="1"/>
          </p:cNvSpPr>
          <p:nvPr>
            <p:ph idx="4"/>
          </p:nvPr>
        </p:nvSpPr>
        <p:spPr>
          <a:xfrm>
            <a:off x="4645025" y="2174875"/>
            <a:ext cx="4041775"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7"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4" name="标题"/>
          <p:cNvSpPr>
            <a:spLocks noGrp="1"/>
          </p:cNvSpPr>
          <p:nvPr>
            <p:ph type="title"/>
          </p:nvPr>
        </p:nvSpPr>
        <p:spPr>
          <a:xfrm>
            <a:off x="457200" y="273050"/>
            <a:ext cx="3008313" cy="1162049"/>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55" name="内容占位符"/>
          <p:cNvSpPr>
            <a:spLocks noGrp="1"/>
          </p:cNvSpPr>
          <p:nvPr>
            <p:ph idx="1"/>
          </p:nvPr>
        </p:nvSpPr>
        <p:spPr>
          <a:xfrm>
            <a:off x="3575050" y="273050"/>
            <a:ext cx="5111750" cy="5853113"/>
          </a:xfrm>
          <a:prstGeom prst="rect">
            <a:avLst/>
          </a:prstGeom>
          <a:noFill/>
          <a:ln w="9525" cap="flat" cmpd="sng">
            <a:noFill/>
            <a:prstDash val="solid"/>
            <a:miter/>
          </a:ln>
        </p:spPr>
        <p:txBody>
          <a:bodyPr vert="horz" wrap="square" lIns="91440" tIns="45720" rIns="91440" bIns="45720" anchor="t" anchorCtr="0"/>
          <a:lstStyle>
            <a:lvl1pPr marL="342900" indent="-342900">
              <a:defRPr sz="3200"/>
            </a:lvl1pPr>
            <a:lvl2pPr marL="742950" lvl="1" indent="-285750">
              <a:defRPr sz="2800"/>
            </a:lvl2pPr>
            <a:lvl3pPr marL="1143000" lvl="2" indent="-228600">
              <a:defRPr sz="2400"/>
            </a:lvl3pPr>
            <a:lvl4pPr marL="1600200" lvl="3" indent="-228600">
              <a:defRPr sz="2000"/>
            </a:lvl4pPr>
            <a:lvl5pPr marL="2057400" lvl="4" indent="-228600">
              <a:defRPr sz="20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56" name="文本"/>
          <p:cNvSpPr>
            <a:spLocks noGrp="1"/>
          </p:cNvSpPr>
          <p:nvPr>
            <p:ph type="body" idx="2"/>
          </p:nvPr>
        </p:nvSpPr>
        <p:spPr>
          <a:xfrm>
            <a:off x="457200" y="1435100"/>
            <a:ext cx="3008313" cy="4691063"/>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34"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35"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0" name="标题"/>
          <p:cNvSpPr>
            <a:spLocks noGrp="1"/>
          </p:cNvSpPr>
          <p:nvPr>
            <p:ph type="title"/>
          </p:nvPr>
        </p:nvSpPr>
        <p:spPr>
          <a:xfrm>
            <a:off x="1792288" y="4800600"/>
            <a:ext cx="5486400" cy="566738"/>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61" name="图片"/>
          <p:cNvSpPr>
            <a:spLocks noGrp="1"/>
          </p:cNvSpPr>
          <p:nvPr>
            <p:ph type="pic" idx="2"/>
          </p:nvPr>
        </p:nvSpPr>
        <p:spPr>
          <a:xfrm>
            <a:off x="1792288" y="612775"/>
            <a:ext cx="5486400" cy="4114800"/>
          </a:xfrm>
          <a:prstGeom prst="rect">
            <a:avLst/>
          </a:prstGeom>
          <a:noFill/>
          <a:ln w="9525" cap="flat" cmpd="sng">
            <a:noFill/>
            <a:prstDash val="solid"/>
            <a:miter/>
          </a:ln>
        </p:spPr>
      </p:sp>
      <p:sp>
        <p:nvSpPr>
          <p:cNvPr id="62" name="文本"/>
          <p:cNvSpPr>
            <a:spLocks noGrp="1"/>
          </p:cNvSpPr>
          <p:nvPr>
            <p:ph type="body" idx="1"/>
          </p:nvPr>
        </p:nvSpPr>
        <p:spPr>
          <a:xfrm>
            <a:off x="1792288" y="5367338"/>
            <a:ext cx="5486400" cy="804861"/>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6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67" name="竖排文字占位符"/>
          <p:cNvSpPr>
            <a:spLocks noGrp="1"/>
          </p:cNvSpPr>
          <p:nvPr>
            <p:ph type="body" orient="vert" idx="1"/>
          </p:nvPr>
        </p:nvSpPr>
        <p:spPr>
          <a:xfrm>
            <a:off x="457200" y="1981200"/>
            <a:ext cx="8229600" cy="3886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1" name="竖排标题"/>
          <p:cNvSpPr>
            <a:spLocks noGrp="1"/>
          </p:cNvSpPr>
          <p:nvPr>
            <p:ph type="title" orient="vert"/>
          </p:nvPr>
        </p:nvSpPr>
        <p:spPr>
          <a:xfrm>
            <a:off x="6629400" y="457200"/>
            <a:ext cx="2057400"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单击此处编辑母版标题样式</a:t>
            </a:r>
          </a:p>
        </p:txBody>
      </p:sp>
      <p:sp>
        <p:nvSpPr>
          <p:cNvPr id="72" name="竖排文字占位符"/>
          <p:cNvSpPr>
            <a:spLocks noGrp="1"/>
          </p:cNvSpPr>
          <p:nvPr>
            <p:ph type="body" orient="vert" idx="1"/>
          </p:nvPr>
        </p:nvSpPr>
        <p:spPr>
          <a:xfrm>
            <a:off x="457200" y="457200"/>
            <a:ext cx="6019799"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7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77" name="文本"/>
          <p:cNvSpPr>
            <a:spLocks noGrp="1"/>
          </p:cNvSpPr>
          <p:nvPr>
            <p:ph type="body"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78"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图示或组织结构图">
    <p:spTree>
      <p:nvGrpSpPr>
        <p:cNvPr id="1" name=""/>
        <p:cNvGrpSpPr/>
        <p:nvPr/>
      </p:nvGrpSpPr>
      <p:grpSpPr>
        <a:xfrm>
          <a:off x="0" y="0"/>
          <a:ext cx="0" cy="0"/>
          <a:chOff x="0" y="0"/>
          <a:chExt cx="0" cy="0"/>
        </a:xfrm>
      </p:grpSpPr>
      <p:sp>
        <p:nvSpPr>
          <p:cNvPr id="82"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83" name="文本"/>
          <p:cNvSpPr>
            <a:spLocks noGrp="1"/>
          </p:cNvSpPr>
          <p:nvPr>
            <p:ph type="body"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lvl1pPr marL="342900" indent="-342900" algn="l"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lvl1pPr>
          </a:lstStyle>
          <a:p>
            <a:pPr marL="342900" indent="-342900" fontAlgn="base"/>
            <a:endParaRPr lang="zh-CN" altLang="en-US" sz="3200" b="0" i="0" u="none" strike="noStrike" kern="0" cap="none" spc="0" baseline="0" noProof="1">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87" name="文本"/>
          <p:cNvSpPr>
            <a:spLocks noGrp="1"/>
          </p:cNvSpPr>
          <p:nvPr>
            <p:ph type="body" idx="1"/>
          </p:nvPr>
        </p:nvSpPr>
        <p:spPr>
          <a:xfrm>
            <a:off x="457200" y="457200"/>
            <a:ext cx="8229600" cy="5410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一项大型内容和两项小型内容">
    <p:spTree>
      <p:nvGrpSpPr>
        <p:cNvPr id="1" name=""/>
        <p:cNvGrpSpPr/>
        <p:nvPr/>
      </p:nvGrpSpPr>
      <p:grpSpPr>
        <a:xfrm>
          <a:off x="0" y="0"/>
          <a:ext cx="0" cy="0"/>
          <a:chOff x="0" y="0"/>
          <a:chExt cx="0" cy="0"/>
        </a:xfrm>
      </p:grpSpPr>
      <p:sp>
        <p:nvSpPr>
          <p:cNvPr id="91"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92"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3" name="内容占位符"/>
          <p:cNvSpPr>
            <a:spLocks noGrp="1"/>
          </p:cNvSpPr>
          <p:nvPr>
            <p:ph idx="2"/>
          </p:nvPr>
        </p:nvSpPr>
        <p:spPr>
          <a:xfrm>
            <a:off x="4648200" y="1981200"/>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4" name="内容占位符"/>
          <p:cNvSpPr>
            <a:spLocks noGrp="1"/>
          </p:cNvSpPr>
          <p:nvPr>
            <p:ph idx="3"/>
          </p:nvPr>
        </p:nvSpPr>
        <p:spPr>
          <a:xfrm>
            <a:off x="4648200" y="4000499"/>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8194" name="组合 2049"/>
          <p:cNvGrpSpPr/>
          <p:nvPr/>
        </p:nvGrpSpPr>
        <p:grpSpPr>
          <a:xfrm>
            <a:off x="0" y="0"/>
            <a:ext cx="9144000" cy="6858000"/>
            <a:chOff x="0" y="0"/>
            <a:chExt cx="5760" cy="4320"/>
          </a:xfrm>
        </p:grpSpPr>
        <p:sp>
          <p:nvSpPr>
            <p:cNvPr id="8195" name="矩形 2050"/>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8196" name="矩形 2051"/>
            <p:cNvSpPr/>
            <p:nvPr/>
          </p:nvSpPr>
          <p:spPr>
            <a:xfrm>
              <a:off x="1081" y="1065"/>
              <a:ext cx="4679" cy="1596"/>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nvGrpSpPr>
            <p:cNvPr id="8197" name="组合 2052"/>
            <p:cNvGrpSpPr/>
            <p:nvPr/>
          </p:nvGrpSpPr>
          <p:grpSpPr>
            <a:xfrm>
              <a:off x="0" y="672"/>
              <a:ext cx="1806" cy="1989"/>
              <a:chOff x="0" y="672"/>
              <a:chExt cx="1806" cy="1989"/>
            </a:xfrm>
          </p:grpSpPr>
          <p:sp>
            <p:nvSpPr>
              <p:cNvPr id="8198" name="矩形 2053"/>
              <p:cNvSpPr/>
              <p:nvPr/>
            </p:nvSpPr>
            <p:spPr>
              <a:xfrm>
                <a:off x="361" y="2257"/>
                <a:ext cx="363" cy="404"/>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199" name="矩形 2054"/>
              <p:cNvSpPr/>
              <p:nvPr/>
            </p:nvSpPr>
            <p:spPr>
              <a:xfrm>
                <a:off x="1081" y="1065"/>
                <a:ext cx="362" cy="405"/>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0" name="矩形 2055"/>
              <p:cNvSpPr/>
              <p:nvPr/>
            </p:nvSpPr>
            <p:spPr>
              <a:xfrm>
                <a:off x="1437" y="672"/>
                <a:ext cx="369" cy="400"/>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1" name="矩形 2056"/>
              <p:cNvSpPr/>
              <p:nvPr/>
            </p:nvSpPr>
            <p:spPr>
              <a:xfrm>
                <a:off x="719" y="2257"/>
                <a:ext cx="368" cy="404"/>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2" name="矩形 2057"/>
              <p:cNvSpPr/>
              <p:nvPr/>
            </p:nvSpPr>
            <p:spPr>
              <a:xfrm>
                <a:off x="1437" y="1065"/>
                <a:ext cx="369" cy="405"/>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3" name="矩形 2058"/>
              <p:cNvSpPr/>
              <p:nvPr/>
            </p:nvSpPr>
            <p:spPr>
              <a:xfrm>
                <a:off x="719" y="1464"/>
                <a:ext cx="368" cy="399"/>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4" name="矩形 2059"/>
              <p:cNvSpPr/>
              <p:nvPr/>
            </p:nvSpPr>
            <p:spPr>
              <a:xfrm>
                <a:off x="0" y="1464"/>
                <a:ext cx="367" cy="399"/>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5" name="矩形 2060"/>
              <p:cNvSpPr/>
              <p:nvPr/>
            </p:nvSpPr>
            <p:spPr>
              <a:xfrm>
                <a:off x="1081" y="1464"/>
                <a:ext cx="362" cy="399"/>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6" name="矩形 2061"/>
              <p:cNvSpPr/>
              <p:nvPr/>
            </p:nvSpPr>
            <p:spPr>
              <a:xfrm>
                <a:off x="361" y="1857"/>
                <a:ext cx="363" cy="406"/>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7" name="矩形 2062"/>
              <p:cNvSpPr/>
              <p:nvPr/>
            </p:nvSpPr>
            <p:spPr>
              <a:xfrm>
                <a:off x="719" y="1857"/>
                <a:ext cx="368" cy="406"/>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grpSp>
      <p:sp>
        <p:nvSpPr>
          <p:cNvPr id="98" name="标题"/>
          <p:cNvSpPr>
            <a:spLocks noGrp="1"/>
          </p:cNvSpPr>
          <p:nvPr>
            <p:ph type="ctrTitle"/>
          </p:nvPr>
        </p:nvSpPr>
        <p:spPr>
          <a:xfrm>
            <a:off x="2971799" y="1828800"/>
            <a:ext cx="6019799" cy="2209800"/>
          </a:xfrm>
          <a:prstGeom prst="rect">
            <a:avLst/>
          </a:prstGeom>
          <a:noFill/>
          <a:ln w="9525" cap="flat" cmpd="sng">
            <a:noFill/>
            <a:prstDash val="solid"/>
            <a:miter/>
          </a:ln>
        </p:spPr>
        <p:txBody>
          <a:bodyPr vert="horz" wrap="square" lIns="91440" tIns="45720" rIns="91440" bIns="45720" anchor="ctr" anchorCtr="0"/>
          <a:lstStyle>
            <a:lvl1pPr marL="0" indent="0">
              <a:defRPr sz="5000">
                <a:solidFill>
                  <a:srgbClr val="FFFFFF"/>
                </a:solidFill>
              </a:defRPr>
            </a:lvl1pPr>
          </a:lstStyle>
          <a:p>
            <a:pPr marL="0" indent="0" fontAlgn="base"/>
            <a:r>
              <a:rPr lang="zh-CN" altLang="en-US" strike="noStrike" noProof="1"/>
              <a:t>单击此处编辑母版标题样式</a:t>
            </a:r>
          </a:p>
        </p:txBody>
      </p:sp>
      <p:sp>
        <p:nvSpPr>
          <p:cNvPr id="99" name="文本"/>
          <p:cNvSpPr>
            <a:spLocks noGrp="1"/>
          </p:cNvSpPr>
          <p:nvPr>
            <p:ph type="subTitle" idx="1"/>
          </p:nvPr>
        </p:nvSpPr>
        <p:spPr>
          <a:xfrm>
            <a:off x="2971799" y="4267200"/>
            <a:ext cx="6019799" cy="1752599"/>
          </a:xfrm>
          <a:prstGeom prst="rect">
            <a:avLst/>
          </a:prstGeom>
          <a:noFill/>
          <a:ln w="9525" cap="flat" cmpd="sng">
            <a:noFill/>
            <a:prstDash val="solid"/>
            <a:miter/>
          </a:ln>
        </p:spPr>
        <p:txBody>
          <a:bodyPr vert="horz" wrap="square" lIns="91440" tIns="45720" rIns="91440" bIns="45720" anchor="t" anchorCtr="0"/>
          <a:lstStyle>
            <a:lvl1pPr marL="0" indent="0">
              <a:buNone/>
              <a:defRPr sz="3400"/>
            </a:lvl1pPr>
            <a:lvl2pPr marL="742950" lvl="1" indent="-285750"/>
            <a:lvl3pPr marL="1143000" lvl="2" indent="-228600"/>
            <a:lvl4pPr marL="1600200" lvl="3" indent="-228600"/>
            <a:lvl5pPr marL="2057400" lvl="4" indent="-228600"/>
            <a:lvl6pPr marL="2057400" lvl="5" indent="-228600"/>
            <a:lvl7pPr marL="2057400" lvl="6" indent="-228600"/>
            <a:lvl8pPr marL="2057400" lvl="7" indent="-228600"/>
            <a:lvl9pPr marL="2057400" lvl="7" indent="-228600"/>
          </a:lstStyle>
          <a:p>
            <a:pPr marL="0" indent="0" fontAlgn="base"/>
            <a:r>
              <a:rPr lang="zh-CN" altLang="en-US" strike="noStrike" noProof="1"/>
              <a:t>单击此处编辑母版副标题样式</a:t>
            </a:r>
          </a:p>
        </p:txBody>
      </p:sp>
      <p:sp>
        <p:nvSpPr>
          <p:cNvPr id="2066" name="日期占位符 2065"/>
          <p:cNvSpPr>
            <a:spLocks noGrp="1"/>
          </p:cNvSpPr>
          <p:nvPr>
            <p:ph type="dt" sz="half" idx="2"/>
          </p:nvPr>
        </p:nvSpPr>
        <p:spPr>
          <a:xfrm>
            <a:off x="457200" y="6248400"/>
            <a:ext cx="2133600" cy="457200"/>
          </a:xfrm>
          <a:prstGeom prst="rect">
            <a:avLst/>
          </a:prstGeom>
          <a:noFill/>
          <a:ln w="9525">
            <a:noFill/>
          </a:ln>
        </p:spPr>
        <p:txBody>
          <a:bodyPr anchor="b" anchorCtr="0"/>
          <a:lstStyle/>
          <a:p>
            <a:pPr fontAlgn="base">
              <a:buNone/>
            </a:pPr>
            <a:fld id="{BB962C8B-B14F-4D97-AF65-F5344CB8AC3E}" type="datetime5">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
        <p:nvSpPr>
          <p:cNvPr id="2067" name="页脚占位符 2066"/>
          <p:cNvSpPr>
            <a:spLocks noGrp="1"/>
          </p:cNvSpPr>
          <p:nvPr>
            <p:ph type="ftr" sz="quarter" idx="3"/>
          </p:nvPr>
        </p:nvSpPr>
        <p:spPr>
          <a:xfrm>
            <a:off x="3124200" y="6248400"/>
            <a:ext cx="2895600" cy="457200"/>
          </a:xfrm>
          <a:prstGeom prst="rect">
            <a:avLst/>
          </a:prstGeom>
          <a:noFill/>
          <a:ln w="9525">
            <a:noFill/>
          </a:ln>
        </p:spPr>
        <p:txBody>
          <a:bodyPr anchor="b" anchorCtr="0"/>
          <a:lstStyle/>
          <a:p>
            <a:pPr algn="ctr" fontAlgn="base">
              <a:buNone/>
            </a:pPr>
            <a:endParaRPr/>
          </a:p>
        </p:txBody>
      </p:sp>
      <p:sp>
        <p:nvSpPr>
          <p:cNvPr id="2068" name="灯片编号占位符 2067"/>
          <p:cNvSpPr>
            <a:spLocks noGrp="1"/>
          </p:cNvSpPr>
          <p:nvPr>
            <p:ph type="sldNum" sz="quarter" idx="4"/>
          </p:nvPr>
        </p:nvSpPr>
        <p:spPr>
          <a:xfrm>
            <a:off x="6553200" y="6248400"/>
            <a:ext cx="2133600" cy="457200"/>
          </a:xfrm>
          <a:prstGeom prst="rect">
            <a:avLst/>
          </a:prstGeom>
          <a:noFill/>
          <a:ln w="9525">
            <a:noFill/>
          </a:ln>
        </p:spPr>
        <p:txBody>
          <a:bodyPr anchor="b" anchorCtr="0"/>
          <a:lstStyle/>
          <a:p>
            <a:pPr algn="r" fontAlgn="base">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latin typeface="Arial Black" panose="020B0A04020102020204" pitchFamily="34" charset="0"/>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4" name="内容占位符"/>
          <p:cNvSpPr>
            <a:spLocks noGrp="1"/>
          </p:cNvSpPr>
          <p:nvPr>
            <p:ph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8" name="标题"/>
          <p:cNvSpPr>
            <a:spLocks noGrp="1"/>
          </p:cNvSpPr>
          <p:nvPr>
            <p:ph type="title"/>
          </p:nvPr>
        </p:nvSpPr>
        <p:spPr>
          <a:xfrm>
            <a:off x="722313" y="4406900"/>
            <a:ext cx="7772400" cy="1362075"/>
          </a:xfrm>
          <a:prstGeom prst="rect">
            <a:avLst/>
          </a:prstGeom>
          <a:noFill/>
          <a:ln w="9525" cap="flat" cmpd="sng">
            <a:noFill/>
            <a:prstDash val="solid"/>
            <a:miter/>
          </a:ln>
        </p:spPr>
        <p:txBody>
          <a:bodyPr vert="horz" wrap="square" lIns="91440" tIns="45720" rIns="91440" bIns="45720" anchor="t" anchorCtr="0"/>
          <a:lstStyle>
            <a:lvl1pPr marL="0" indent="0" algn="l">
              <a:defRPr sz="4000" b="1" cap="all"/>
            </a:lvl1pPr>
          </a:lstStyle>
          <a:p>
            <a:pPr marL="0" indent="0" fontAlgn="base"/>
            <a:r>
              <a:rPr lang="zh-CN" altLang="en-US" strike="noStrike" noProof="1"/>
              <a:t>单击此处编辑母版标题样式</a:t>
            </a:r>
          </a:p>
        </p:txBody>
      </p:sp>
      <p:sp>
        <p:nvSpPr>
          <p:cNvPr id="29" name="文本"/>
          <p:cNvSpPr>
            <a:spLocks noGrp="1"/>
          </p:cNvSpPr>
          <p:nvPr>
            <p:ph type="body" idx="1"/>
          </p:nvPr>
        </p:nvSpPr>
        <p:spPr>
          <a:xfrm>
            <a:off x="722313" y="2906713"/>
            <a:ext cx="7772400" cy="1500187"/>
          </a:xfrm>
          <a:prstGeom prst="rect">
            <a:avLst/>
          </a:prstGeom>
          <a:noFill/>
          <a:ln w="9525" cap="flat" cmpd="sng">
            <a:noFill/>
            <a:prstDash val="solid"/>
            <a:miter/>
          </a:ln>
        </p:spPr>
        <p:txBody>
          <a:bodyPr vert="horz" wrap="square" lIns="91440" tIns="45720" rIns="91440" bIns="45720" anchor="b" anchorCtr="0"/>
          <a:lstStyle>
            <a:lvl1pPr marL="0" indent="0">
              <a:buNone/>
              <a:defRPr sz="20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9" name="标题"/>
          <p:cNvSpPr>
            <a:spLocks noGrp="1"/>
          </p:cNvSpPr>
          <p:nvPr>
            <p:ph type="title"/>
          </p:nvPr>
        </p:nvSpPr>
        <p:spPr>
          <a:xfrm>
            <a:off x="457200" y="274638"/>
            <a:ext cx="8229600" cy="11430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40" name="文本"/>
          <p:cNvSpPr>
            <a:spLocks noGrp="1"/>
          </p:cNvSpPr>
          <p:nvPr>
            <p:ph type="body" idx="1"/>
          </p:nvPr>
        </p:nvSpPr>
        <p:spPr>
          <a:xfrm>
            <a:off x="457200" y="1535113"/>
            <a:ext cx="4040188"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1" name="内容占位符"/>
          <p:cNvSpPr>
            <a:spLocks noGrp="1"/>
          </p:cNvSpPr>
          <p:nvPr>
            <p:ph idx="2"/>
          </p:nvPr>
        </p:nvSpPr>
        <p:spPr>
          <a:xfrm>
            <a:off x="457200" y="2174875"/>
            <a:ext cx="4040188"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42" name="文本"/>
          <p:cNvSpPr>
            <a:spLocks noGrp="1"/>
          </p:cNvSpPr>
          <p:nvPr>
            <p:ph type="body" idx="3"/>
          </p:nvPr>
        </p:nvSpPr>
        <p:spPr>
          <a:xfrm>
            <a:off x="4645025" y="1535113"/>
            <a:ext cx="4041775"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3" name="内容占位符"/>
          <p:cNvSpPr>
            <a:spLocks noGrp="1"/>
          </p:cNvSpPr>
          <p:nvPr>
            <p:ph idx="4"/>
          </p:nvPr>
        </p:nvSpPr>
        <p:spPr>
          <a:xfrm>
            <a:off x="4645025" y="2174875"/>
            <a:ext cx="4041775"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34"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35"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9" name="标题"/>
          <p:cNvSpPr>
            <a:spLocks noGrp="1"/>
          </p:cNvSpPr>
          <p:nvPr>
            <p:ph type="title"/>
          </p:nvPr>
        </p:nvSpPr>
        <p:spPr>
          <a:xfrm>
            <a:off x="457200" y="274638"/>
            <a:ext cx="8229600" cy="11430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40" name="文本"/>
          <p:cNvSpPr>
            <a:spLocks noGrp="1"/>
          </p:cNvSpPr>
          <p:nvPr>
            <p:ph type="body" idx="1"/>
          </p:nvPr>
        </p:nvSpPr>
        <p:spPr>
          <a:xfrm>
            <a:off x="457200" y="1535113"/>
            <a:ext cx="4040188"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1" name="内容占位符"/>
          <p:cNvSpPr>
            <a:spLocks noGrp="1"/>
          </p:cNvSpPr>
          <p:nvPr>
            <p:ph idx="2"/>
          </p:nvPr>
        </p:nvSpPr>
        <p:spPr>
          <a:xfrm>
            <a:off x="457200" y="2174875"/>
            <a:ext cx="4040188"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42" name="文本"/>
          <p:cNvSpPr>
            <a:spLocks noGrp="1"/>
          </p:cNvSpPr>
          <p:nvPr>
            <p:ph type="body" idx="3"/>
          </p:nvPr>
        </p:nvSpPr>
        <p:spPr>
          <a:xfrm>
            <a:off x="4645025" y="1535113"/>
            <a:ext cx="4041775"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3" name="内容占位符"/>
          <p:cNvSpPr>
            <a:spLocks noGrp="1"/>
          </p:cNvSpPr>
          <p:nvPr>
            <p:ph idx="4"/>
          </p:nvPr>
        </p:nvSpPr>
        <p:spPr>
          <a:xfrm>
            <a:off x="4645025" y="2174875"/>
            <a:ext cx="4041775"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7"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4" name="标题"/>
          <p:cNvSpPr>
            <a:spLocks noGrp="1"/>
          </p:cNvSpPr>
          <p:nvPr>
            <p:ph type="title"/>
          </p:nvPr>
        </p:nvSpPr>
        <p:spPr>
          <a:xfrm>
            <a:off x="457200" y="273050"/>
            <a:ext cx="3008313" cy="1162049"/>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55" name="内容占位符"/>
          <p:cNvSpPr>
            <a:spLocks noGrp="1"/>
          </p:cNvSpPr>
          <p:nvPr>
            <p:ph idx="1"/>
          </p:nvPr>
        </p:nvSpPr>
        <p:spPr>
          <a:xfrm>
            <a:off x="3575050" y="273050"/>
            <a:ext cx="5111750" cy="5853113"/>
          </a:xfrm>
          <a:prstGeom prst="rect">
            <a:avLst/>
          </a:prstGeom>
          <a:noFill/>
          <a:ln w="9525" cap="flat" cmpd="sng">
            <a:noFill/>
            <a:prstDash val="solid"/>
            <a:miter/>
          </a:ln>
        </p:spPr>
        <p:txBody>
          <a:bodyPr vert="horz" wrap="square" lIns="91440" tIns="45720" rIns="91440" bIns="45720" anchor="t" anchorCtr="0"/>
          <a:lstStyle>
            <a:lvl1pPr marL="342900" indent="-342900">
              <a:defRPr sz="3200"/>
            </a:lvl1pPr>
            <a:lvl2pPr marL="742950" lvl="1" indent="-285750">
              <a:defRPr sz="2800"/>
            </a:lvl2pPr>
            <a:lvl3pPr marL="1143000" lvl="2" indent="-228600">
              <a:defRPr sz="2400"/>
            </a:lvl3pPr>
            <a:lvl4pPr marL="1600200" lvl="3" indent="-228600">
              <a:defRPr sz="2000"/>
            </a:lvl4pPr>
            <a:lvl5pPr marL="2057400" lvl="4" indent="-228600">
              <a:defRPr sz="20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56" name="文本"/>
          <p:cNvSpPr>
            <a:spLocks noGrp="1"/>
          </p:cNvSpPr>
          <p:nvPr>
            <p:ph type="body" idx="2"/>
          </p:nvPr>
        </p:nvSpPr>
        <p:spPr>
          <a:xfrm>
            <a:off x="457200" y="1435100"/>
            <a:ext cx="3008313" cy="4691063"/>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0" name="标题"/>
          <p:cNvSpPr>
            <a:spLocks noGrp="1"/>
          </p:cNvSpPr>
          <p:nvPr>
            <p:ph type="title"/>
          </p:nvPr>
        </p:nvSpPr>
        <p:spPr>
          <a:xfrm>
            <a:off x="1792288" y="4800600"/>
            <a:ext cx="5486400" cy="566738"/>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61" name="图片"/>
          <p:cNvSpPr>
            <a:spLocks noGrp="1"/>
          </p:cNvSpPr>
          <p:nvPr>
            <p:ph type="pic" idx="2"/>
          </p:nvPr>
        </p:nvSpPr>
        <p:spPr>
          <a:xfrm>
            <a:off x="1792288" y="612775"/>
            <a:ext cx="5486400" cy="4114800"/>
          </a:xfrm>
          <a:prstGeom prst="rect">
            <a:avLst/>
          </a:prstGeom>
          <a:noFill/>
          <a:ln w="9525" cap="flat" cmpd="sng">
            <a:noFill/>
            <a:prstDash val="solid"/>
            <a:miter/>
          </a:ln>
        </p:spPr>
      </p:sp>
      <p:sp>
        <p:nvSpPr>
          <p:cNvPr id="62" name="文本"/>
          <p:cNvSpPr>
            <a:spLocks noGrp="1"/>
          </p:cNvSpPr>
          <p:nvPr>
            <p:ph type="body" idx="1"/>
          </p:nvPr>
        </p:nvSpPr>
        <p:spPr>
          <a:xfrm>
            <a:off x="1792288" y="5367338"/>
            <a:ext cx="5486400" cy="804861"/>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6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67" name="竖排文字占位符"/>
          <p:cNvSpPr>
            <a:spLocks noGrp="1"/>
          </p:cNvSpPr>
          <p:nvPr>
            <p:ph type="body" orient="vert" idx="1"/>
          </p:nvPr>
        </p:nvSpPr>
        <p:spPr>
          <a:xfrm>
            <a:off x="457200" y="1981200"/>
            <a:ext cx="8229600" cy="3886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1" name="竖排标题"/>
          <p:cNvSpPr>
            <a:spLocks noGrp="1"/>
          </p:cNvSpPr>
          <p:nvPr>
            <p:ph type="title" orient="vert"/>
          </p:nvPr>
        </p:nvSpPr>
        <p:spPr>
          <a:xfrm>
            <a:off x="6629400" y="457200"/>
            <a:ext cx="2057400"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单击此处编辑母版标题样式</a:t>
            </a:r>
          </a:p>
        </p:txBody>
      </p:sp>
      <p:sp>
        <p:nvSpPr>
          <p:cNvPr id="72" name="竖排文字占位符"/>
          <p:cNvSpPr>
            <a:spLocks noGrp="1"/>
          </p:cNvSpPr>
          <p:nvPr>
            <p:ph type="body" orient="vert" idx="1"/>
          </p:nvPr>
        </p:nvSpPr>
        <p:spPr>
          <a:xfrm>
            <a:off x="457200" y="457200"/>
            <a:ext cx="6019799"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7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77" name="文本"/>
          <p:cNvSpPr>
            <a:spLocks noGrp="1"/>
          </p:cNvSpPr>
          <p:nvPr>
            <p:ph type="body"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78"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标题和图示或组织结构图">
    <p:spTree>
      <p:nvGrpSpPr>
        <p:cNvPr id="1" name=""/>
        <p:cNvGrpSpPr/>
        <p:nvPr/>
      </p:nvGrpSpPr>
      <p:grpSpPr>
        <a:xfrm>
          <a:off x="0" y="0"/>
          <a:ext cx="0" cy="0"/>
          <a:chOff x="0" y="0"/>
          <a:chExt cx="0" cy="0"/>
        </a:xfrm>
      </p:grpSpPr>
      <p:sp>
        <p:nvSpPr>
          <p:cNvPr id="82"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83" name="文本"/>
          <p:cNvSpPr>
            <a:spLocks noGrp="1"/>
          </p:cNvSpPr>
          <p:nvPr>
            <p:ph type="body"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lvl1pPr marL="342900" indent="-342900" algn="l"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lvl1pPr>
          </a:lstStyle>
          <a:p>
            <a:pPr marL="342900" indent="-342900" fontAlgn="base"/>
            <a:endParaRPr lang="zh-CN" altLang="en-US" sz="3200" b="0" i="0" u="none" strike="noStrike" kern="0" cap="none" spc="0" baseline="0" noProof="1">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7"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87" name="文本"/>
          <p:cNvSpPr>
            <a:spLocks noGrp="1"/>
          </p:cNvSpPr>
          <p:nvPr>
            <p:ph type="body" idx="1"/>
          </p:nvPr>
        </p:nvSpPr>
        <p:spPr>
          <a:xfrm>
            <a:off x="457200" y="457200"/>
            <a:ext cx="8229600" cy="5410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一项大型内容和两项小型内容">
    <p:spTree>
      <p:nvGrpSpPr>
        <p:cNvPr id="1" name=""/>
        <p:cNvGrpSpPr/>
        <p:nvPr/>
      </p:nvGrpSpPr>
      <p:grpSpPr>
        <a:xfrm>
          <a:off x="0" y="0"/>
          <a:ext cx="0" cy="0"/>
          <a:chOff x="0" y="0"/>
          <a:chExt cx="0" cy="0"/>
        </a:xfrm>
      </p:grpSpPr>
      <p:sp>
        <p:nvSpPr>
          <p:cNvPr id="91"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92"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3" name="内容占位符"/>
          <p:cNvSpPr>
            <a:spLocks noGrp="1"/>
          </p:cNvSpPr>
          <p:nvPr>
            <p:ph idx="2"/>
          </p:nvPr>
        </p:nvSpPr>
        <p:spPr>
          <a:xfrm>
            <a:off x="4648200" y="1981200"/>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4" name="内容占位符"/>
          <p:cNvSpPr>
            <a:spLocks noGrp="1"/>
          </p:cNvSpPr>
          <p:nvPr>
            <p:ph idx="3"/>
          </p:nvPr>
        </p:nvSpPr>
        <p:spPr>
          <a:xfrm>
            <a:off x="4648200" y="4000499"/>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4" name="标题"/>
          <p:cNvSpPr>
            <a:spLocks noGrp="1"/>
          </p:cNvSpPr>
          <p:nvPr>
            <p:ph type="title"/>
          </p:nvPr>
        </p:nvSpPr>
        <p:spPr>
          <a:xfrm>
            <a:off x="457200" y="273050"/>
            <a:ext cx="3008313" cy="1162049"/>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55" name="内容占位符"/>
          <p:cNvSpPr>
            <a:spLocks noGrp="1"/>
          </p:cNvSpPr>
          <p:nvPr>
            <p:ph idx="1"/>
          </p:nvPr>
        </p:nvSpPr>
        <p:spPr>
          <a:xfrm>
            <a:off x="3575050" y="273050"/>
            <a:ext cx="5111750" cy="5853113"/>
          </a:xfrm>
          <a:prstGeom prst="rect">
            <a:avLst/>
          </a:prstGeom>
          <a:noFill/>
          <a:ln w="9525" cap="flat" cmpd="sng">
            <a:noFill/>
            <a:prstDash val="solid"/>
            <a:miter/>
          </a:ln>
        </p:spPr>
        <p:txBody>
          <a:bodyPr vert="horz" wrap="square" lIns="91440" tIns="45720" rIns="91440" bIns="45720" anchor="t" anchorCtr="0"/>
          <a:lstStyle>
            <a:lvl1pPr marL="342900" indent="-342900">
              <a:defRPr sz="3200"/>
            </a:lvl1pPr>
            <a:lvl2pPr marL="742950" lvl="1" indent="-285750">
              <a:defRPr sz="2800"/>
            </a:lvl2pPr>
            <a:lvl3pPr marL="1143000" lvl="2" indent="-228600">
              <a:defRPr sz="2400"/>
            </a:lvl3pPr>
            <a:lvl4pPr marL="1600200" lvl="3" indent="-228600">
              <a:defRPr sz="2000"/>
            </a:lvl4pPr>
            <a:lvl5pPr marL="2057400" lvl="4" indent="-228600">
              <a:defRPr sz="20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56" name="文本"/>
          <p:cNvSpPr>
            <a:spLocks noGrp="1"/>
          </p:cNvSpPr>
          <p:nvPr>
            <p:ph type="body" idx="2"/>
          </p:nvPr>
        </p:nvSpPr>
        <p:spPr>
          <a:xfrm>
            <a:off x="457200" y="1435100"/>
            <a:ext cx="3008313" cy="4691063"/>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0" name="标题"/>
          <p:cNvSpPr>
            <a:spLocks noGrp="1"/>
          </p:cNvSpPr>
          <p:nvPr>
            <p:ph type="title"/>
          </p:nvPr>
        </p:nvSpPr>
        <p:spPr>
          <a:xfrm>
            <a:off x="1792288" y="4800600"/>
            <a:ext cx="5486400" cy="566738"/>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61" name="图片"/>
          <p:cNvSpPr>
            <a:spLocks noGrp="1"/>
          </p:cNvSpPr>
          <p:nvPr>
            <p:ph type="pic" idx="2"/>
          </p:nvPr>
        </p:nvSpPr>
        <p:spPr>
          <a:xfrm>
            <a:off x="1792288" y="612775"/>
            <a:ext cx="5486400" cy="4114800"/>
          </a:xfrm>
          <a:prstGeom prst="rect">
            <a:avLst/>
          </a:prstGeom>
          <a:noFill/>
          <a:ln w="9525" cap="flat" cmpd="sng">
            <a:noFill/>
            <a:prstDash val="solid"/>
            <a:miter/>
          </a:ln>
        </p:spPr>
      </p:sp>
      <p:sp>
        <p:nvSpPr>
          <p:cNvPr id="62" name="文本"/>
          <p:cNvSpPr>
            <a:spLocks noGrp="1"/>
          </p:cNvSpPr>
          <p:nvPr>
            <p:ph type="body" idx="1"/>
          </p:nvPr>
        </p:nvSpPr>
        <p:spPr>
          <a:xfrm>
            <a:off x="1792288" y="5367338"/>
            <a:ext cx="5486400" cy="804861"/>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页脚占位符 1025"/>
          <p:cNvSpPr>
            <a:spLocks noGrp="1"/>
          </p:cNvSpPr>
          <p:nvPr>
            <p:ph type="ftr" sz="quarter" idx="3"/>
          </p:nvPr>
        </p:nvSpPr>
        <p:spPr>
          <a:xfrm>
            <a:off x="3124200" y="6248400"/>
            <a:ext cx="2895600" cy="457200"/>
          </a:xfrm>
          <a:prstGeom prst="rect">
            <a:avLst/>
          </a:prstGeom>
          <a:noFill/>
          <a:ln w="9525">
            <a:noFill/>
          </a:ln>
        </p:spPr>
        <p:txBody>
          <a:bodyPr anchor="b" anchorCtr="0"/>
          <a:lstStyle>
            <a:lvl1pPr marL="0" indent="0" algn="ctr">
              <a:defRPr sz="1200"/>
            </a:lvl1pPr>
          </a:lstStyle>
          <a:p>
            <a:pPr lvl="0" eaLnBrk="1" fontAlgn="base" latinLnBrk="0" hangingPunct="1">
              <a:buNone/>
            </a:pPr>
            <a:endParaRPr/>
          </a:p>
        </p:txBody>
      </p:sp>
      <p:sp>
        <p:nvSpPr>
          <p:cNvPr id="1027" name="灯片编号占位符 1026"/>
          <p:cNvSpPr>
            <a:spLocks noGrp="1"/>
          </p:cNvSpPr>
          <p:nvPr>
            <p:ph type="sldNum" sz="quarter" idx="4"/>
          </p:nvPr>
        </p:nvSpPr>
        <p:spPr>
          <a:xfrm>
            <a:off x="6553200" y="6248400"/>
            <a:ext cx="2133600" cy="457200"/>
          </a:xfrm>
          <a:prstGeom prst="rect">
            <a:avLst/>
          </a:prstGeom>
          <a:noFill/>
          <a:ln w="9525">
            <a:noFill/>
          </a:ln>
        </p:spPr>
        <p:txBody>
          <a:bodyPr anchor="b" anchorCtr="0"/>
          <a:lstStyle>
            <a:lvl1pPr marL="0" indent="0" algn="r">
              <a:defRPr sz="1200">
                <a:latin typeface="Arial Black" panose="020B0A04020102020204" pitchFamily="34" charset="0"/>
              </a:defRPr>
            </a:lvl1p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grpSp>
        <p:nvGrpSpPr>
          <p:cNvPr id="1028" name="组合 1027"/>
          <p:cNvGrpSpPr/>
          <p:nvPr/>
        </p:nvGrpSpPr>
        <p:grpSpPr>
          <a:xfrm>
            <a:off x="0" y="0"/>
            <a:ext cx="9144000" cy="546100"/>
            <a:chOff x="0" y="0"/>
            <a:chExt cx="5760" cy="344"/>
          </a:xfrm>
        </p:grpSpPr>
        <p:sp>
          <p:nvSpPr>
            <p:cNvPr id="1029" name="矩形 1028"/>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1030" name="矩形 1029"/>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1031" name="矩形 1030"/>
            <p:cNvSpPr/>
            <p:nvPr/>
          </p:nvSpPr>
          <p:spPr>
            <a:xfrm>
              <a:off x="258" y="85"/>
              <a:ext cx="87" cy="89"/>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1032" name="矩形 1031"/>
            <p:cNvSpPr/>
            <p:nvPr/>
          </p:nvSpPr>
          <p:spPr>
            <a:xfrm>
              <a:off x="345" y="0"/>
              <a:ext cx="88"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1033" name="矩形 1032"/>
            <p:cNvSpPr/>
            <p:nvPr/>
          </p:nvSpPr>
          <p:spPr>
            <a:xfrm>
              <a:off x="345" y="85"/>
              <a:ext cx="88" cy="89"/>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1034" name="矩形 1033"/>
            <p:cNvSpPr/>
            <p:nvPr/>
          </p:nvSpPr>
          <p:spPr>
            <a:xfrm>
              <a:off x="173" y="173"/>
              <a:ext cx="86"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1035" name="矩形 1034"/>
            <p:cNvSpPr/>
            <p:nvPr/>
          </p:nvSpPr>
          <p:spPr>
            <a:xfrm>
              <a:off x="83" y="86"/>
              <a:ext cx="89" cy="87"/>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1036" name="矩形 1035"/>
            <p:cNvSpPr/>
            <p:nvPr/>
          </p:nvSpPr>
          <p:spPr>
            <a:xfrm>
              <a:off x="258" y="171"/>
              <a:ext cx="87" cy="87"/>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1037" name="矩形 1036"/>
            <p:cNvSpPr/>
            <p:nvPr/>
          </p:nvSpPr>
          <p:spPr>
            <a:xfrm>
              <a:off x="173" y="258"/>
              <a:ext cx="86" cy="86"/>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grpSp>
      <p:sp>
        <p:nvSpPr>
          <p:cNvPr id="1038" name="标题 1037"/>
          <p:cNvSpPr>
            <a:spLocks noGrp="1"/>
          </p:cNvSpPr>
          <p:nvPr>
            <p:ph type="title"/>
          </p:nvPr>
        </p:nvSpPr>
        <p:spPr>
          <a:xfrm>
            <a:off x="457200" y="457200"/>
            <a:ext cx="8229600" cy="1371600"/>
          </a:xfrm>
          <a:prstGeom prst="rect">
            <a:avLst/>
          </a:prstGeom>
          <a:noFill/>
          <a:ln w="9525">
            <a:noFill/>
          </a:ln>
        </p:spPr>
        <p:txBody>
          <a:bodyPr anchor="ctr" anchorCtr="0"/>
          <a:lstStyle/>
          <a:p>
            <a:pPr lvl="0"/>
            <a:r>
              <a:rPr lang="zh-CN" altLang="en-US"/>
              <a:t>单击此处编辑母版标题样式</a:t>
            </a:r>
          </a:p>
        </p:txBody>
      </p:sp>
      <p:sp>
        <p:nvSpPr>
          <p:cNvPr id="1039" name="文本占位符 1038"/>
          <p:cNvSpPr>
            <a:spLocks noGrp="1"/>
          </p:cNvSpPr>
          <p:nvPr>
            <p:ph type="body"/>
          </p:nvPr>
        </p:nvSpPr>
        <p:spPr>
          <a:xfrm>
            <a:off x="457200" y="1981200"/>
            <a:ext cx="8229600" cy="3886200"/>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0" name="日期占位符 1039"/>
          <p:cNvSpPr>
            <a:spLocks noGrp="1"/>
          </p:cNvSpPr>
          <p:nvPr>
            <p:ph type="dt" sz="half" idx="2"/>
          </p:nvPr>
        </p:nvSpPr>
        <p:spPr>
          <a:xfrm>
            <a:off x="457200" y="6245225"/>
            <a:ext cx="2133600" cy="476250"/>
          </a:xfrm>
          <a:prstGeom prst="rect">
            <a:avLst/>
          </a:prstGeom>
          <a:noFill/>
          <a:ln w="9525">
            <a:noFill/>
          </a:ln>
        </p:spPr>
        <p:txBody>
          <a:bodyPr anchor="b" anchorCtr="0"/>
          <a:lstStyle>
            <a:lvl1pPr marL="0" indent="0">
              <a:defRPr sz="1200"/>
            </a:lvl1p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712" r:id="rId16"/>
  </p:sldLayoutIdLst>
  <p:transition/>
  <p:hf sldNum="0" hdr="0" ftr="0"/>
  <p:txStyles>
    <p:titleStyle>
      <a:lvl1pPr marL="0" indent="0" algn="l" defTabSz="914400" rtl="0" eaLnBrk="0" fontAlgn="base" latinLnBrk="0" hangingPunct="0">
        <a:lnSpc>
          <a:spcPct val="100000"/>
        </a:lnSpc>
        <a:spcBef>
          <a:spcPts val="0"/>
        </a:spcBef>
        <a:spcAft>
          <a:spcPts val="0"/>
        </a:spcAft>
        <a:buNone/>
        <a:defRPr sz="4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p:titleStyle>
    <p:bodyStyle>
      <a:lvl1pPr marL="342900" indent="-342900" algn="l" defTabSz="914400" rtl="0"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defRPr sz="32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lgn="l" defTabSz="914400" rtl="0" eaLnBrk="0" fontAlgn="base" latinLnBrk="0" hangingPunct="0">
        <a:lnSpc>
          <a:spcPct val="100000"/>
        </a:lnSpc>
        <a:spcBef>
          <a:spcPct val="20000"/>
        </a:spcBef>
        <a:spcAft>
          <a:spcPts val="0"/>
        </a:spcAft>
        <a:buClr>
          <a:schemeClr val="accent2"/>
        </a:buClr>
        <a:buSzPct val="80000"/>
        <a:buFont typeface="Wingdings" panose="05000000000000000000" pitchFamily="2" charset="2"/>
        <a:buChar char="¨"/>
        <a:defRPr sz="28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lgn="l" defTabSz="914400" rtl="0" eaLnBrk="0" fontAlgn="base" latinLnBrk="0" hangingPunct="0">
        <a:lnSpc>
          <a:spcPct val="100000"/>
        </a:lnSpc>
        <a:spcBef>
          <a:spcPct val="20000"/>
        </a:spcBef>
        <a:spcAft>
          <a:spcPts val="0"/>
        </a:spcAft>
        <a:buClr>
          <a:schemeClr val="bg2"/>
        </a:buClr>
        <a:buSzPct val="65000"/>
        <a:buFont typeface="Wingdings" panose="05000000000000000000" pitchFamily="2" charset="2"/>
        <a:buChar char="n"/>
        <a:defRPr sz="2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lgn="l" defTabSz="914400" rtl="0" eaLnBrk="0" fontAlgn="base" latinLnBrk="0" hangingPunct="0">
        <a:lnSpc>
          <a:spcPct val="100000"/>
        </a:lnSpc>
        <a:spcBef>
          <a:spcPct val="20000"/>
        </a:spcBef>
        <a:spcAft>
          <a:spcPts val="0"/>
        </a:spcAft>
        <a:buClr>
          <a:schemeClr val="accent2"/>
        </a:buClr>
        <a:buSzPct val="7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9pPr>
    </p:bodyStyle>
    <p:otherStyle>
      <a:lvl1pPr marL="0" lvl="0" indent="0" algn="l"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页脚占位符 1025"/>
          <p:cNvSpPr>
            <a:spLocks noGrp="1"/>
          </p:cNvSpPr>
          <p:nvPr>
            <p:ph type="ftr" sz="quarter" idx="3"/>
          </p:nvPr>
        </p:nvSpPr>
        <p:spPr>
          <a:xfrm>
            <a:off x="3124200" y="6248400"/>
            <a:ext cx="2895600" cy="457200"/>
          </a:xfrm>
          <a:prstGeom prst="rect">
            <a:avLst/>
          </a:prstGeom>
          <a:noFill/>
          <a:ln w="9525">
            <a:noFill/>
          </a:ln>
        </p:spPr>
        <p:txBody>
          <a:bodyPr anchor="b" anchorCtr="0"/>
          <a:lstStyle>
            <a:lvl1pPr marL="0" indent="0" algn="ctr">
              <a:defRPr sz="1200"/>
            </a:lvl1pPr>
          </a:lstStyle>
          <a:p>
            <a:pPr lvl="0" eaLnBrk="1" fontAlgn="base" latinLnBrk="0" hangingPunct="1">
              <a:buNone/>
            </a:pPr>
            <a:endParaRPr/>
          </a:p>
        </p:txBody>
      </p:sp>
      <p:sp>
        <p:nvSpPr>
          <p:cNvPr id="1027" name="灯片编号占位符 1026"/>
          <p:cNvSpPr>
            <a:spLocks noGrp="1"/>
          </p:cNvSpPr>
          <p:nvPr>
            <p:ph type="sldNum" sz="quarter" idx="4"/>
          </p:nvPr>
        </p:nvSpPr>
        <p:spPr>
          <a:xfrm>
            <a:off x="6553200" y="6248400"/>
            <a:ext cx="2133600" cy="457200"/>
          </a:xfrm>
          <a:prstGeom prst="rect">
            <a:avLst/>
          </a:prstGeom>
          <a:noFill/>
          <a:ln w="9525">
            <a:noFill/>
          </a:ln>
        </p:spPr>
        <p:txBody>
          <a:bodyPr anchor="b" anchorCtr="0"/>
          <a:lstStyle>
            <a:lvl1pPr marL="0" indent="0" algn="r">
              <a:defRPr sz="1200">
                <a:latin typeface="Arial Black" panose="020B0A04020102020204" pitchFamily="34" charset="0"/>
              </a:defRPr>
            </a:lvl1p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grpSp>
        <p:nvGrpSpPr>
          <p:cNvPr id="2052" name="组合 1027"/>
          <p:cNvGrpSpPr/>
          <p:nvPr/>
        </p:nvGrpSpPr>
        <p:grpSpPr>
          <a:xfrm>
            <a:off x="0" y="0"/>
            <a:ext cx="9144000" cy="546100"/>
            <a:chOff x="0" y="0"/>
            <a:chExt cx="5760" cy="344"/>
          </a:xfrm>
        </p:grpSpPr>
        <p:sp>
          <p:nvSpPr>
            <p:cNvPr id="2053" name="矩形 1028"/>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2054" name="矩形 1029"/>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2055" name="矩形 1030"/>
            <p:cNvSpPr/>
            <p:nvPr/>
          </p:nvSpPr>
          <p:spPr>
            <a:xfrm>
              <a:off x="258" y="85"/>
              <a:ext cx="87" cy="89"/>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2056" name="矩形 1031"/>
            <p:cNvSpPr/>
            <p:nvPr/>
          </p:nvSpPr>
          <p:spPr>
            <a:xfrm>
              <a:off x="345" y="0"/>
              <a:ext cx="88"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2057" name="矩形 1032"/>
            <p:cNvSpPr/>
            <p:nvPr/>
          </p:nvSpPr>
          <p:spPr>
            <a:xfrm>
              <a:off x="345" y="85"/>
              <a:ext cx="88" cy="89"/>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2058" name="矩形 1033"/>
            <p:cNvSpPr/>
            <p:nvPr/>
          </p:nvSpPr>
          <p:spPr>
            <a:xfrm>
              <a:off x="173" y="173"/>
              <a:ext cx="86"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2059" name="矩形 1034"/>
            <p:cNvSpPr/>
            <p:nvPr/>
          </p:nvSpPr>
          <p:spPr>
            <a:xfrm>
              <a:off x="83" y="86"/>
              <a:ext cx="89" cy="87"/>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2060" name="矩形 1035"/>
            <p:cNvSpPr/>
            <p:nvPr/>
          </p:nvSpPr>
          <p:spPr>
            <a:xfrm>
              <a:off x="258" y="171"/>
              <a:ext cx="87" cy="87"/>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2061" name="矩形 1036"/>
            <p:cNvSpPr/>
            <p:nvPr/>
          </p:nvSpPr>
          <p:spPr>
            <a:xfrm>
              <a:off x="173" y="258"/>
              <a:ext cx="86" cy="86"/>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grpSp>
      <p:sp>
        <p:nvSpPr>
          <p:cNvPr id="2062" name="标题 1037"/>
          <p:cNvSpPr>
            <a:spLocks noGrp="1"/>
          </p:cNvSpPr>
          <p:nvPr>
            <p:ph type="title"/>
          </p:nvPr>
        </p:nvSpPr>
        <p:spPr>
          <a:xfrm>
            <a:off x="457200" y="457200"/>
            <a:ext cx="8229600" cy="1371600"/>
          </a:xfrm>
          <a:prstGeom prst="rect">
            <a:avLst/>
          </a:prstGeom>
          <a:noFill/>
          <a:ln w="9525">
            <a:noFill/>
          </a:ln>
        </p:spPr>
        <p:txBody>
          <a:bodyPr anchor="ctr" anchorCtr="0"/>
          <a:lstStyle/>
          <a:p>
            <a:pPr lvl="0"/>
            <a:r>
              <a:rPr lang="zh-CN" altLang="en-US"/>
              <a:t>单击此处编辑母版标题样式</a:t>
            </a:r>
          </a:p>
        </p:txBody>
      </p:sp>
      <p:sp>
        <p:nvSpPr>
          <p:cNvPr id="2063" name="文本占位符 1038"/>
          <p:cNvSpPr>
            <a:spLocks noGrp="1"/>
          </p:cNvSpPr>
          <p:nvPr>
            <p:ph type="body"/>
          </p:nvPr>
        </p:nvSpPr>
        <p:spPr>
          <a:xfrm>
            <a:off x="457200" y="1981200"/>
            <a:ext cx="8229600" cy="3886200"/>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0" name="日期占位符 1039"/>
          <p:cNvSpPr>
            <a:spLocks noGrp="1"/>
          </p:cNvSpPr>
          <p:nvPr>
            <p:ph type="dt" sz="half" idx="2"/>
          </p:nvPr>
        </p:nvSpPr>
        <p:spPr>
          <a:xfrm>
            <a:off x="457200" y="6245225"/>
            <a:ext cx="2133600" cy="476250"/>
          </a:xfrm>
          <a:prstGeom prst="rect">
            <a:avLst/>
          </a:prstGeom>
          <a:noFill/>
          <a:ln w="9525">
            <a:noFill/>
          </a:ln>
        </p:spPr>
        <p:txBody>
          <a:bodyPr anchor="b" anchorCtr="0"/>
          <a:lstStyle>
            <a:lvl1pPr marL="0" indent="0">
              <a:defRPr sz="1200"/>
            </a:lvl1p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ransition/>
  <p:hf sldNum="0" hdr="0" ftr="0"/>
  <p:txStyles>
    <p:titleStyle>
      <a:lvl1pPr marL="0" indent="0" algn="l" defTabSz="914400" rtl="0" eaLnBrk="0" fontAlgn="base" latinLnBrk="0" hangingPunct="0">
        <a:lnSpc>
          <a:spcPct val="100000"/>
        </a:lnSpc>
        <a:spcBef>
          <a:spcPts val="0"/>
        </a:spcBef>
        <a:spcAft>
          <a:spcPts val="0"/>
        </a:spcAft>
        <a:buNone/>
        <a:defRPr sz="4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p:titleStyle>
    <p:bodyStyle>
      <a:lvl1pPr marL="342900" indent="-342900" algn="l" defTabSz="914400" rtl="0"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defRPr sz="32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lgn="l" defTabSz="914400" rtl="0" eaLnBrk="0" fontAlgn="base" latinLnBrk="0" hangingPunct="0">
        <a:lnSpc>
          <a:spcPct val="100000"/>
        </a:lnSpc>
        <a:spcBef>
          <a:spcPct val="20000"/>
        </a:spcBef>
        <a:spcAft>
          <a:spcPts val="0"/>
        </a:spcAft>
        <a:buClr>
          <a:schemeClr val="accent2"/>
        </a:buClr>
        <a:buSzPct val="80000"/>
        <a:buFont typeface="Wingdings" panose="05000000000000000000" pitchFamily="2" charset="2"/>
        <a:buChar char="¨"/>
        <a:defRPr sz="28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lgn="l" defTabSz="914400" rtl="0" eaLnBrk="0" fontAlgn="base" latinLnBrk="0" hangingPunct="0">
        <a:lnSpc>
          <a:spcPct val="100000"/>
        </a:lnSpc>
        <a:spcBef>
          <a:spcPct val="20000"/>
        </a:spcBef>
        <a:spcAft>
          <a:spcPts val="0"/>
        </a:spcAft>
        <a:buClr>
          <a:schemeClr val="bg2"/>
        </a:buClr>
        <a:buSzPct val="65000"/>
        <a:buFont typeface="Wingdings" panose="05000000000000000000" pitchFamily="2" charset="2"/>
        <a:buChar char="n"/>
        <a:defRPr sz="2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lgn="l" defTabSz="914400" rtl="0" eaLnBrk="0" fontAlgn="base" latinLnBrk="0" hangingPunct="0">
        <a:lnSpc>
          <a:spcPct val="100000"/>
        </a:lnSpc>
        <a:spcBef>
          <a:spcPct val="20000"/>
        </a:spcBef>
        <a:spcAft>
          <a:spcPts val="0"/>
        </a:spcAft>
        <a:buClr>
          <a:schemeClr val="accent2"/>
        </a:buClr>
        <a:buSzPct val="7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9pPr>
    </p:bodyStyle>
    <p:otherStyle>
      <a:lvl1pPr marL="0" lvl="0" indent="0" algn="l"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页脚占位符 1025"/>
          <p:cNvSpPr>
            <a:spLocks noGrp="1"/>
          </p:cNvSpPr>
          <p:nvPr>
            <p:ph type="ftr" sz="quarter" idx="3"/>
          </p:nvPr>
        </p:nvSpPr>
        <p:spPr>
          <a:xfrm>
            <a:off x="3124200" y="6248400"/>
            <a:ext cx="2895600" cy="457200"/>
          </a:xfrm>
          <a:prstGeom prst="rect">
            <a:avLst/>
          </a:prstGeom>
          <a:noFill/>
          <a:ln w="9525">
            <a:noFill/>
          </a:ln>
        </p:spPr>
        <p:txBody>
          <a:bodyPr anchor="b" anchorCtr="0"/>
          <a:lstStyle>
            <a:lvl1pPr marL="0" indent="0" algn="ctr">
              <a:defRPr sz="1200"/>
            </a:lvl1pPr>
          </a:lstStyle>
          <a:p>
            <a:pPr lvl="0" eaLnBrk="1" fontAlgn="base" latinLnBrk="0" hangingPunct="1">
              <a:buNone/>
            </a:pPr>
            <a:endParaRPr/>
          </a:p>
        </p:txBody>
      </p:sp>
      <p:sp>
        <p:nvSpPr>
          <p:cNvPr id="1027" name="灯片编号占位符 1026"/>
          <p:cNvSpPr>
            <a:spLocks noGrp="1"/>
          </p:cNvSpPr>
          <p:nvPr>
            <p:ph type="sldNum" sz="quarter" idx="4"/>
          </p:nvPr>
        </p:nvSpPr>
        <p:spPr>
          <a:xfrm>
            <a:off x="6553200" y="6248400"/>
            <a:ext cx="2133600" cy="457200"/>
          </a:xfrm>
          <a:prstGeom prst="rect">
            <a:avLst/>
          </a:prstGeom>
          <a:noFill/>
          <a:ln w="9525">
            <a:noFill/>
          </a:ln>
        </p:spPr>
        <p:txBody>
          <a:bodyPr anchor="b" anchorCtr="0"/>
          <a:lstStyle>
            <a:lvl1pPr marL="0" indent="0" algn="r">
              <a:defRPr sz="1200">
                <a:latin typeface="Arial Black" panose="020B0A04020102020204" pitchFamily="34" charset="0"/>
              </a:defRPr>
            </a:lvl1p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grpSp>
        <p:nvGrpSpPr>
          <p:cNvPr id="3076" name="组合 1027"/>
          <p:cNvGrpSpPr/>
          <p:nvPr/>
        </p:nvGrpSpPr>
        <p:grpSpPr>
          <a:xfrm>
            <a:off x="0" y="0"/>
            <a:ext cx="9144000" cy="546100"/>
            <a:chOff x="0" y="0"/>
            <a:chExt cx="5760" cy="344"/>
          </a:xfrm>
        </p:grpSpPr>
        <p:sp>
          <p:nvSpPr>
            <p:cNvPr id="3077" name="矩形 1028"/>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3078" name="矩形 1029"/>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3079" name="矩形 1030"/>
            <p:cNvSpPr/>
            <p:nvPr/>
          </p:nvSpPr>
          <p:spPr>
            <a:xfrm>
              <a:off x="258" y="85"/>
              <a:ext cx="87" cy="89"/>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3080" name="矩形 1031"/>
            <p:cNvSpPr/>
            <p:nvPr/>
          </p:nvSpPr>
          <p:spPr>
            <a:xfrm>
              <a:off x="345" y="0"/>
              <a:ext cx="88"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3081" name="矩形 1032"/>
            <p:cNvSpPr/>
            <p:nvPr/>
          </p:nvSpPr>
          <p:spPr>
            <a:xfrm>
              <a:off x="345" y="85"/>
              <a:ext cx="88" cy="89"/>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3082" name="矩形 1033"/>
            <p:cNvSpPr/>
            <p:nvPr/>
          </p:nvSpPr>
          <p:spPr>
            <a:xfrm>
              <a:off x="173" y="173"/>
              <a:ext cx="86"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3083" name="矩形 1034"/>
            <p:cNvSpPr/>
            <p:nvPr/>
          </p:nvSpPr>
          <p:spPr>
            <a:xfrm>
              <a:off x="83" y="86"/>
              <a:ext cx="89" cy="87"/>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3084" name="矩形 1035"/>
            <p:cNvSpPr/>
            <p:nvPr/>
          </p:nvSpPr>
          <p:spPr>
            <a:xfrm>
              <a:off x="258" y="171"/>
              <a:ext cx="87" cy="87"/>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3085" name="矩形 1036"/>
            <p:cNvSpPr/>
            <p:nvPr/>
          </p:nvSpPr>
          <p:spPr>
            <a:xfrm>
              <a:off x="173" y="258"/>
              <a:ext cx="86" cy="86"/>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grpSp>
      <p:sp>
        <p:nvSpPr>
          <p:cNvPr id="3086" name="标题 1037"/>
          <p:cNvSpPr>
            <a:spLocks noGrp="1"/>
          </p:cNvSpPr>
          <p:nvPr>
            <p:ph type="title"/>
          </p:nvPr>
        </p:nvSpPr>
        <p:spPr>
          <a:xfrm>
            <a:off x="457200" y="457200"/>
            <a:ext cx="8229600" cy="1371600"/>
          </a:xfrm>
          <a:prstGeom prst="rect">
            <a:avLst/>
          </a:prstGeom>
          <a:noFill/>
          <a:ln w="9525">
            <a:noFill/>
          </a:ln>
        </p:spPr>
        <p:txBody>
          <a:bodyPr anchor="ctr" anchorCtr="0"/>
          <a:lstStyle/>
          <a:p>
            <a:pPr lvl="0"/>
            <a:r>
              <a:rPr lang="zh-CN" altLang="en-US"/>
              <a:t>单击此处编辑母版标题样式</a:t>
            </a:r>
          </a:p>
        </p:txBody>
      </p:sp>
      <p:sp>
        <p:nvSpPr>
          <p:cNvPr id="3087" name="文本占位符 1038"/>
          <p:cNvSpPr>
            <a:spLocks noGrp="1"/>
          </p:cNvSpPr>
          <p:nvPr>
            <p:ph type="body"/>
          </p:nvPr>
        </p:nvSpPr>
        <p:spPr>
          <a:xfrm>
            <a:off x="457200" y="1981200"/>
            <a:ext cx="8229600" cy="3886200"/>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0" name="日期占位符 1039"/>
          <p:cNvSpPr>
            <a:spLocks noGrp="1"/>
          </p:cNvSpPr>
          <p:nvPr>
            <p:ph type="dt" sz="half" idx="2"/>
          </p:nvPr>
        </p:nvSpPr>
        <p:spPr>
          <a:xfrm>
            <a:off x="457200" y="6245225"/>
            <a:ext cx="2133600" cy="476250"/>
          </a:xfrm>
          <a:prstGeom prst="rect">
            <a:avLst/>
          </a:prstGeom>
          <a:noFill/>
          <a:ln w="9525">
            <a:noFill/>
          </a:ln>
        </p:spPr>
        <p:txBody>
          <a:bodyPr anchor="b" anchorCtr="0"/>
          <a:lstStyle>
            <a:lvl1pPr marL="0" indent="0">
              <a:defRPr sz="1200"/>
            </a:lvl1p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ransition/>
  <p:hf sldNum="0" hdr="0" ftr="0"/>
  <p:txStyles>
    <p:titleStyle>
      <a:lvl1pPr marL="0" indent="0" algn="l" defTabSz="914400" rtl="0" eaLnBrk="0" fontAlgn="base" latinLnBrk="0" hangingPunct="0">
        <a:lnSpc>
          <a:spcPct val="100000"/>
        </a:lnSpc>
        <a:spcBef>
          <a:spcPts val="0"/>
        </a:spcBef>
        <a:spcAft>
          <a:spcPts val="0"/>
        </a:spcAft>
        <a:buNone/>
        <a:defRPr sz="4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p:titleStyle>
    <p:bodyStyle>
      <a:lvl1pPr marL="342900" indent="-342900" algn="l" defTabSz="914400" rtl="0"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defRPr sz="32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lgn="l" defTabSz="914400" rtl="0" eaLnBrk="0" fontAlgn="base" latinLnBrk="0" hangingPunct="0">
        <a:lnSpc>
          <a:spcPct val="100000"/>
        </a:lnSpc>
        <a:spcBef>
          <a:spcPct val="20000"/>
        </a:spcBef>
        <a:spcAft>
          <a:spcPts val="0"/>
        </a:spcAft>
        <a:buClr>
          <a:schemeClr val="accent2"/>
        </a:buClr>
        <a:buSzPct val="80000"/>
        <a:buFont typeface="Wingdings" panose="05000000000000000000" pitchFamily="2" charset="2"/>
        <a:buChar char="¨"/>
        <a:defRPr sz="28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lgn="l" defTabSz="914400" rtl="0" eaLnBrk="0" fontAlgn="base" latinLnBrk="0" hangingPunct="0">
        <a:lnSpc>
          <a:spcPct val="100000"/>
        </a:lnSpc>
        <a:spcBef>
          <a:spcPct val="20000"/>
        </a:spcBef>
        <a:spcAft>
          <a:spcPts val="0"/>
        </a:spcAft>
        <a:buClr>
          <a:schemeClr val="bg2"/>
        </a:buClr>
        <a:buSzPct val="65000"/>
        <a:buFont typeface="Wingdings" panose="05000000000000000000" pitchFamily="2" charset="2"/>
        <a:buChar char="n"/>
        <a:defRPr sz="2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lgn="l" defTabSz="914400" rtl="0" eaLnBrk="0" fontAlgn="base" latinLnBrk="0" hangingPunct="0">
        <a:lnSpc>
          <a:spcPct val="100000"/>
        </a:lnSpc>
        <a:spcBef>
          <a:spcPct val="20000"/>
        </a:spcBef>
        <a:spcAft>
          <a:spcPts val="0"/>
        </a:spcAft>
        <a:buClr>
          <a:schemeClr val="accent2"/>
        </a:buClr>
        <a:buSzPct val="7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9pPr>
    </p:bodyStyle>
    <p:otherStyle>
      <a:lvl1pPr marL="0" lvl="0" indent="0" algn="l"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页脚占位符 1025"/>
          <p:cNvSpPr>
            <a:spLocks noGrp="1"/>
          </p:cNvSpPr>
          <p:nvPr>
            <p:ph type="ftr" sz="quarter" idx="3"/>
          </p:nvPr>
        </p:nvSpPr>
        <p:spPr>
          <a:xfrm>
            <a:off x="3124200" y="6248400"/>
            <a:ext cx="2895600" cy="457200"/>
          </a:xfrm>
          <a:prstGeom prst="rect">
            <a:avLst/>
          </a:prstGeom>
          <a:noFill/>
          <a:ln w="9525">
            <a:noFill/>
          </a:ln>
        </p:spPr>
        <p:txBody>
          <a:bodyPr anchor="b" anchorCtr="0"/>
          <a:lstStyle>
            <a:lvl1pPr marL="0" indent="0" algn="ctr">
              <a:defRPr sz="1200"/>
            </a:lvl1pPr>
          </a:lstStyle>
          <a:p>
            <a:pPr lvl="0" eaLnBrk="1" fontAlgn="base" latinLnBrk="0" hangingPunct="1">
              <a:buNone/>
            </a:pPr>
            <a:endParaRPr/>
          </a:p>
        </p:txBody>
      </p:sp>
      <p:sp>
        <p:nvSpPr>
          <p:cNvPr id="1027" name="灯片编号占位符 1026"/>
          <p:cNvSpPr>
            <a:spLocks noGrp="1"/>
          </p:cNvSpPr>
          <p:nvPr>
            <p:ph type="sldNum" sz="quarter" idx="4"/>
          </p:nvPr>
        </p:nvSpPr>
        <p:spPr>
          <a:xfrm>
            <a:off x="6553200" y="6248400"/>
            <a:ext cx="2133600" cy="457200"/>
          </a:xfrm>
          <a:prstGeom prst="rect">
            <a:avLst/>
          </a:prstGeom>
          <a:noFill/>
          <a:ln w="9525">
            <a:noFill/>
          </a:ln>
        </p:spPr>
        <p:txBody>
          <a:bodyPr anchor="b" anchorCtr="0"/>
          <a:lstStyle>
            <a:lvl1pPr marL="0" indent="0" algn="r">
              <a:defRPr sz="1200">
                <a:latin typeface="Arial Black" panose="020B0A04020102020204" pitchFamily="34" charset="0"/>
              </a:defRPr>
            </a:lvl1p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grpSp>
        <p:nvGrpSpPr>
          <p:cNvPr id="4100" name="组合 1027"/>
          <p:cNvGrpSpPr/>
          <p:nvPr/>
        </p:nvGrpSpPr>
        <p:grpSpPr>
          <a:xfrm>
            <a:off x="0" y="0"/>
            <a:ext cx="9144000" cy="546100"/>
            <a:chOff x="0" y="0"/>
            <a:chExt cx="5760" cy="344"/>
          </a:xfrm>
        </p:grpSpPr>
        <p:sp>
          <p:nvSpPr>
            <p:cNvPr id="4101" name="矩形 1028"/>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4102" name="矩形 1029"/>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4103" name="矩形 1030"/>
            <p:cNvSpPr/>
            <p:nvPr/>
          </p:nvSpPr>
          <p:spPr>
            <a:xfrm>
              <a:off x="258" y="85"/>
              <a:ext cx="87" cy="89"/>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4104" name="矩形 1031"/>
            <p:cNvSpPr/>
            <p:nvPr/>
          </p:nvSpPr>
          <p:spPr>
            <a:xfrm>
              <a:off x="345" y="0"/>
              <a:ext cx="88"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4105" name="矩形 1032"/>
            <p:cNvSpPr/>
            <p:nvPr/>
          </p:nvSpPr>
          <p:spPr>
            <a:xfrm>
              <a:off x="345" y="85"/>
              <a:ext cx="88" cy="89"/>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4106" name="矩形 1033"/>
            <p:cNvSpPr/>
            <p:nvPr/>
          </p:nvSpPr>
          <p:spPr>
            <a:xfrm>
              <a:off x="173" y="173"/>
              <a:ext cx="86"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4107" name="矩形 1034"/>
            <p:cNvSpPr/>
            <p:nvPr/>
          </p:nvSpPr>
          <p:spPr>
            <a:xfrm>
              <a:off x="83" y="86"/>
              <a:ext cx="89" cy="87"/>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4108" name="矩形 1035"/>
            <p:cNvSpPr/>
            <p:nvPr/>
          </p:nvSpPr>
          <p:spPr>
            <a:xfrm>
              <a:off x="258" y="171"/>
              <a:ext cx="87" cy="87"/>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4109" name="矩形 1036"/>
            <p:cNvSpPr/>
            <p:nvPr/>
          </p:nvSpPr>
          <p:spPr>
            <a:xfrm>
              <a:off x="173" y="258"/>
              <a:ext cx="86" cy="86"/>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grpSp>
      <p:sp>
        <p:nvSpPr>
          <p:cNvPr id="4110" name="标题 1037"/>
          <p:cNvSpPr>
            <a:spLocks noGrp="1"/>
          </p:cNvSpPr>
          <p:nvPr>
            <p:ph type="title"/>
          </p:nvPr>
        </p:nvSpPr>
        <p:spPr>
          <a:xfrm>
            <a:off x="457200" y="457200"/>
            <a:ext cx="8229600" cy="1371600"/>
          </a:xfrm>
          <a:prstGeom prst="rect">
            <a:avLst/>
          </a:prstGeom>
          <a:noFill/>
          <a:ln w="9525">
            <a:noFill/>
          </a:ln>
        </p:spPr>
        <p:txBody>
          <a:bodyPr anchor="ctr" anchorCtr="0"/>
          <a:lstStyle/>
          <a:p>
            <a:pPr lvl="0"/>
            <a:r>
              <a:rPr lang="zh-CN" altLang="en-US"/>
              <a:t>单击此处编辑母版标题样式</a:t>
            </a:r>
          </a:p>
        </p:txBody>
      </p:sp>
      <p:sp>
        <p:nvSpPr>
          <p:cNvPr id="4111" name="文本占位符 1038"/>
          <p:cNvSpPr>
            <a:spLocks noGrp="1"/>
          </p:cNvSpPr>
          <p:nvPr>
            <p:ph type="body"/>
          </p:nvPr>
        </p:nvSpPr>
        <p:spPr>
          <a:xfrm>
            <a:off x="457200" y="1981200"/>
            <a:ext cx="8229600" cy="3886200"/>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0" name="日期占位符 1039"/>
          <p:cNvSpPr>
            <a:spLocks noGrp="1"/>
          </p:cNvSpPr>
          <p:nvPr>
            <p:ph type="dt" sz="half" idx="2"/>
          </p:nvPr>
        </p:nvSpPr>
        <p:spPr>
          <a:xfrm>
            <a:off x="457200" y="6245225"/>
            <a:ext cx="2133600" cy="476250"/>
          </a:xfrm>
          <a:prstGeom prst="rect">
            <a:avLst/>
          </a:prstGeom>
          <a:noFill/>
          <a:ln w="9525">
            <a:noFill/>
          </a:ln>
        </p:spPr>
        <p:txBody>
          <a:bodyPr anchor="b" anchorCtr="0"/>
          <a:lstStyle>
            <a:lvl1pPr marL="0" indent="0">
              <a:defRPr sz="1200"/>
            </a:lvl1p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ransition/>
  <p:hf sldNum="0" hdr="0" ftr="0"/>
  <p:txStyles>
    <p:titleStyle>
      <a:lvl1pPr marL="0" indent="0" algn="l" defTabSz="914400" rtl="0" eaLnBrk="0" fontAlgn="base" latinLnBrk="0" hangingPunct="0">
        <a:lnSpc>
          <a:spcPct val="100000"/>
        </a:lnSpc>
        <a:spcBef>
          <a:spcPts val="0"/>
        </a:spcBef>
        <a:spcAft>
          <a:spcPts val="0"/>
        </a:spcAft>
        <a:buNone/>
        <a:defRPr sz="4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p:titleStyle>
    <p:bodyStyle>
      <a:lvl1pPr marL="342900" indent="-342900" algn="l" defTabSz="914400" rtl="0"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defRPr sz="32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lgn="l" defTabSz="914400" rtl="0" eaLnBrk="0" fontAlgn="base" latinLnBrk="0" hangingPunct="0">
        <a:lnSpc>
          <a:spcPct val="100000"/>
        </a:lnSpc>
        <a:spcBef>
          <a:spcPct val="20000"/>
        </a:spcBef>
        <a:spcAft>
          <a:spcPts val="0"/>
        </a:spcAft>
        <a:buClr>
          <a:schemeClr val="accent2"/>
        </a:buClr>
        <a:buSzPct val="80000"/>
        <a:buFont typeface="Wingdings" panose="05000000000000000000" pitchFamily="2" charset="2"/>
        <a:buChar char="¨"/>
        <a:defRPr sz="28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lgn="l" defTabSz="914400" rtl="0" eaLnBrk="0" fontAlgn="base" latinLnBrk="0" hangingPunct="0">
        <a:lnSpc>
          <a:spcPct val="100000"/>
        </a:lnSpc>
        <a:spcBef>
          <a:spcPct val="20000"/>
        </a:spcBef>
        <a:spcAft>
          <a:spcPts val="0"/>
        </a:spcAft>
        <a:buClr>
          <a:schemeClr val="bg2"/>
        </a:buClr>
        <a:buSzPct val="65000"/>
        <a:buFont typeface="Wingdings" panose="05000000000000000000" pitchFamily="2" charset="2"/>
        <a:buChar char="n"/>
        <a:defRPr sz="2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lgn="l" defTabSz="914400" rtl="0" eaLnBrk="0" fontAlgn="base" latinLnBrk="0" hangingPunct="0">
        <a:lnSpc>
          <a:spcPct val="100000"/>
        </a:lnSpc>
        <a:spcBef>
          <a:spcPct val="20000"/>
        </a:spcBef>
        <a:spcAft>
          <a:spcPts val="0"/>
        </a:spcAft>
        <a:buClr>
          <a:schemeClr val="accent2"/>
        </a:buClr>
        <a:buSzPct val="7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9pPr>
    </p:bodyStyle>
    <p:otherStyle>
      <a:lvl1pPr marL="0" lvl="0" indent="0" algn="l"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213.wmf"/><Relationship Id="rId5" Type="http://schemas.openxmlformats.org/officeDocument/2006/relationships/oleObject" Target="../embeddings/oleObject137.bin"/><Relationship Id="rId4" Type="http://schemas.openxmlformats.org/officeDocument/2006/relationships/image" Target="../media/image212.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214.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215.wmf"/></Relationships>
</file>

<file path=ppt/slides/_rels/slide10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6.vml"/><Relationship Id="rId5" Type="http://schemas.openxmlformats.org/officeDocument/2006/relationships/image" Target="../media/image218.wmf"/><Relationship Id="rId4" Type="http://schemas.openxmlformats.org/officeDocument/2006/relationships/oleObject" Target="../embeddings/oleObject140.bin"/></Relationships>
</file>

<file path=ppt/slides/_rels/slide10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220.wmf"/><Relationship Id="rId4" Type="http://schemas.openxmlformats.org/officeDocument/2006/relationships/oleObject" Target="../embeddings/oleObject141.bin"/></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8" Type="http://schemas.openxmlformats.org/officeDocument/2006/relationships/image" Target="../media/image228.wmf"/><Relationship Id="rId3" Type="http://schemas.openxmlformats.org/officeDocument/2006/relationships/image" Target="../media/image223.wmf"/><Relationship Id="rId7" Type="http://schemas.openxmlformats.org/officeDocument/2006/relationships/image" Target="../media/image227.wmf"/><Relationship Id="rId2" Type="http://schemas.openxmlformats.org/officeDocument/2006/relationships/image" Target="../media/image222.png"/><Relationship Id="rId1" Type="http://schemas.openxmlformats.org/officeDocument/2006/relationships/slideLayout" Target="../slideLayouts/slideLayout16.xml"/><Relationship Id="rId6" Type="http://schemas.openxmlformats.org/officeDocument/2006/relationships/image" Target="../media/image226.wmf"/><Relationship Id="rId5" Type="http://schemas.openxmlformats.org/officeDocument/2006/relationships/image" Target="../media/image225.wmf"/><Relationship Id="rId10" Type="http://schemas.openxmlformats.org/officeDocument/2006/relationships/image" Target="../media/image230.wmf"/><Relationship Id="rId4" Type="http://schemas.openxmlformats.org/officeDocument/2006/relationships/image" Target="../media/image224.wmf"/><Relationship Id="rId9" Type="http://schemas.openxmlformats.org/officeDocument/2006/relationships/image" Target="../media/image229.wmf"/></Relationships>
</file>

<file path=ppt/slides/_rels/slide114.xml.rels><?xml version="1.0" encoding="UTF-8" standalone="yes"?>
<Relationships xmlns="http://schemas.openxmlformats.org/package/2006/relationships"><Relationship Id="rId8" Type="http://schemas.openxmlformats.org/officeDocument/2006/relationships/image" Target="../media/image235.wmf"/><Relationship Id="rId3" Type="http://schemas.openxmlformats.org/officeDocument/2006/relationships/image" Target="../media/image231.wmf"/><Relationship Id="rId7" Type="http://schemas.openxmlformats.org/officeDocument/2006/relationships/image" Target="../media/image234.wmf"/><Relationship Id="rId2" Type="http://schemas.openxmlformats.org/officeDocument/2006/relationships/image" Target="../media/image222.png"/><Relationship Id="rId1" Type="http://schemas.openxmlformats.org/officeDocument/2006/relationships/slideLayout" Target="../slideLayouts/slideLayout16.xml"/><Relationship Id="rId6" Type="http://schemas.openxmlformats.org/officeDocument/2006/relationships/image" Target="../media/image233.wmf"/><Relationship Id="rId5" Type="http://schemas.openxmlformats.org/officeDocument/2006/relationships/image" Target="../media/image232.wmf"/><Relationship Id="rId4" Type="http://schemas.openxmlformats.org/officeDocument/2006/relationships/image" Target="../media/image224.wmf"/><Relationship Id="rId9" Type="http://schemas.openxmlformats.org/officeDocument/2006/relationships/image" Target="../media/image236.emf"/></Relationships>
</file>

<file path=ppt/slides/_rels/slide115.xml.rels><?xml version="1.0" encoding="UTF-8" standalone="yes"?>
<Relationships xmlns="http://schemas.openxmlformats.org/package/2006/relationships"><Relationship Id="rId8" Type="http://schemas.openxmlformats.org/officeDocument/2006/relationships/image" Target="../media/image241.wmf"/><Relationship Id="rId13" Type="http://schemas.openxmlformats.org/officeDocument/2006/relationships/image" Target="../media/image246.wmf"/><Relationship Id="rId3" Type="http://schemas.openxmlformats.org/officeDocument/2006/relationships/image" Target="../media/image237.wmf"/><Relationship Id="rId7" Type="http://schemas.openxmlformats.org/officeDocument/2006/relationships/image" Target="../media/image240.wmf"/><Relationship Id="rId12" Type="http://schemas.openxmlformats.org/officeDocument/2006/relationships/image" Target="../media/image245.wmf"/><Relationship Id="rId2" Type="http://schemas.openxmlformats.org/officeDocument/2006/relationships/image" Target="../media/image222.png"/><Relationship Id="rId1" Type="http://schemas.openxmlformats.org/officeDocument/2006/relationships/slideLayout" Target="../slideLayouts/slideLayout16.xml"/><Relationship Id="rId6" Type="http://schemas.openxmlformats.org/officeDocument/2006/relationships/image" Target="../media/image239.wmf"/><Relationship Id="rId11" Type="http://schemas.openxmlformats.org/officeDocument/2006/relationships/image" Target="../media/image244.wmf"/><Relationship Id="rId5" Type="http://schemas.openxmlformats.org/officeDocument/2006/relationships/image" Target="../media/image238.wmf"/><Relationship Id="rId10" Type="http://schemas.openxmlformats.org/officeDocument/2006/relationships/image" Target="../media/image243.wmf"/><Relationship Id="rId4" Type="http://schemas.openxmlformats.org/officeDocument/2006/relationships/image" Target="../media/image224.wmf"/><Relationship Id="rId9" Type="http://schemas.openxmlformats.org/officeDocument/2006/relationships/image" Target="../media/image242.wmf"/></Relationships>
</file>

<file path=ppt/slides/_rels/slide116.xml.rels><?xml version="1.0" encoding="UTF-8" standalone="yes"?>
<Relationships xmlns="http://schemas.openxmlformats.org/package/2006/relationships"><Relationship Id="rId8" Type="http://schemas.openxmlformats.org/officeDocument/2006/relationships/image" Target="../media/image252.wmf"/><Relationship Id="rId3" Type="http://schemas.openxmlformats.org/officeDocument/2006/relationships/image" Target="../media/image247.wmf"/><Relationship Id="rId7" Type="http://schemas.openxmlformats.org/officeDocument/2006/relationships/image" Target="../media/image251.wmf"/><Relationship Id="rId2" Type="http://schemas.openxmlformats.org/officeDocument/2006/relationships/image" Target="../media/image222.png"/><Relationship Id="rId1" Type="http://schemas.openxmlformats.org/officeDocument/2006/relationships/slideLayout" Target="../slideLayouts/slideLayout16.xml"/><Relationship Id="rId6" Type="http://schemas.openxmlformats.org/officeDocument/2006/relationships/image" Target="../media/image250.wmf"/><Relationship Id="rId5" Type="http://schemas.openxmlformats.org/officeDocument/2006/relationships/image" Target="../media/image249.wmf"/><Relationship Id="rId4" Type="http://schemas.openxmlformats.org/officeDocument/2006/relationships/image" Target="../media/image248.wmf"/></Relationships>
</file>

<file path=ppt/slides/_rels/slide117.x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image" Target="../media/image222.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22.png"/><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22.png"/><Relationship Id="rId1" Type="http://schemas.openxmlformats.org/officeDocument/2006/relationships/slideLayout" Target="../slideLayouts/slideLayout16.xml"/><Relationship Id="rId4" Type="http://schemas.openxmlformats.org/officeDocument/2006/relationships/image" Target="../media/image240.wmf"/></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22.png"/><Relationship Id="rId1" Type="http://schemas.openxmlformats.org/officeDocument/2006/relationships/slideLayout" Target="../slideLayouts/slideLayout16.xml"/><Relationship Id="rId5" Type="http://schemas.openxmlformats.org/officeDocument/2006/relationships/image" Target="../media/image258.wmf"/><Relationship Id="rId4" Type="http://schemas.openxmlformats.org/officeDocument/2006/relationships/image" Target="../media/image257.wmf"/></Relationships>
</file>

<file path=ppt/slides/_rels/slide121.x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22.png"/><Relationship Id="rId1" Type="http://schemas.openxmlformats.org/officeDocument/2006/relationships/slideLayout" Target="../slideLayouts/slideLayout16.xml"/><Relationship Id="rId6" Type="http://schemas.openxmlformats.org/officeDocument/2006/relationships/image" Target="../media/image262.emf"/><Relationship Id="rId5" Type="http://schemas.openxmlformats.org/officeDocument/2006/relationships/image" Target="../media/image261.emf"/><Relationship Id="rId4" Type="http://schemas.openxmlformats.org/officeDocument/2006/relationships/image" Target="../media/image260.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3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wmf"/></Relationships>
</file>

<file path=ppt/slides/_rels/slide44.x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4.wmf"/><Relationship Id="rId12" Type="http://schemas.openxmlformats.org/officeDocument/2006/relationships/image" Target="../media/image49.wmf"/><Relationship Id="rId2" Type="http://schemas.openxmlformats.org/officeDocument/2006/relationships/image" Target="../media/image39.wmf"/><Relationship Id="rId1" Type="http://schemas.openxmlformats.org/officeDocument/2006/relationships/slideLayout" Target="../slideLayouts/slideLayout7.xml"/><Relationship Id="rId6" Type="http://schemas.openxmlformats.org/officeDocument/2006/relationships/image" Target="../media/image43.wmf"/><Relationship Id="rId11" Type="http://schemas.openxmlformats.org/officeDocument/2006/relationships/image" Target="../media/image48.wmf"/><Relationship Id="rId5" Type="http://schemas.openxmlformats.org/officeDocument/2006/relationships/image" Target="../media/image42.wmf"/><Relationship Id="rId10" Type="http://schemas.openxmlformats.org/officeDocument/2006/relationships/image" Target="../media/image47.wmf"/><Relationship Id="rId4" Type="http://schemas.openxmlformats.org/officeDocument/2006/relationships/image" Target="../media/image41.wmf"/><Relationship Id="rId9" Type="http://schemas.openxmlformats.org/officeDocument/2006/relationships/image" Target="../media/image46.wmf"/></Relationships>
</file>

<file path=ppt/slides/_rels/slide5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3.wmf"/><Relationship Id="rId4" Type="http://schemas.openxmlformats.org/officeDocument/2006/relationships/image" Target="../media/image52.wmf"/><Relationship Id="rId9" Type="http://schemas.openxmlformats.org/officeDocument/2006/relationships/image" Target="../media/image57.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58.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9.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60.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slideLayout" Target="../slideLayouts/slideLayout15.xml"/><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67.wmf"/></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71.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72.png"/><Relationship Id="rId4" Type="http://schemas.openxmlformats.org/officeDocument/2006/relationships/image" Target="../media/image70.wmf"/></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3" Type="http://schemas.openxmlformats.org/officeDocument/2006/relationships/oleObject" Target="../embeddings/oleObject14.bin"/><Relationship Id="rId18" Type="http://schemas.openxmlformats.org/officeDocument/2006/relationships/image" Target="../media/image81.wmf"/><Relationship Id="rId26" Type="http://schemas.openxmlformats.org/officeDocument/2006/relationships/image" Target="../media/image85.wmf"/><Relationship Id="rId39" Type="http://schemas.openxmlformats.org/officeDocument/2006/relationships/oleObject" Target="../embeddings/oleObject27.bin"/><Relationship Id="rId21" Type="http://schemas.openxmlformats.org/officeDocument/2006/relationships/oleObject" Target="../embeddings/oleObject18.bin"/><Relationship Id="rId34" Type="http://schemas.openxmlformats.org/officeDocument/2006/relationships/image" Target="../media/image89.wmf"/><Relationship Id="rId42" Type="http://schemas.openxmlformats.org/officeDocument/2006/relationships/image" Target="../media/image93.wmf"/><Relationship Id="rId47" Type="http://schemas.openxmlformats.org/officeDocument/2006/relationships/oleObject" Target="../embeddings/oleObject31.bin"/><Relationship Id="rId50" Type="http://schemas.openxmlformats.org/officeDocument/2006/relationships/image" Target="../media/image97.wmf"/><Relationship Id="rId55" Type="http://schemas.openxmlformats.org/officeDocument/2006/relationships/oleObject" Target="../embeddings/oleObject35.bin"/><Relationship Id="rId63" Type="http://schemas.openxmlformats.org/officeDocument/2006/relationships/image" Target="../media/image104.png"/><Relationship Id="rId7" Type="http://schemas.openxmlformats.org/officeDocument/2006/relationships/oleObject" Target="../embeddings/oleObject11.bin"/><Relationship Id="rId2" Type="http://schemas.openxmlformats.org/officeDocument/2006/relationships/slideLayout" Target="../slideLayouts/slideLayout7.xml"/><Relationship Id="rId16" Type="http://schemas.openxmlformats.org/officeDocument/2006/relationships/image" Target="../media/image80.wmf"/><Relationship Id="rId29" Type="http://schemas.openxmlformats.org/officeDocument/2006/relationships/oleObject" Target="../embeddings/oleObject22.bin"/><Relationship Id="rId11" Type="http://schemas.openxmlformats.org/officeDocument/2006/relationships/oleObject" Target="../embeddings/oleObject13.bin"/><Relationship Id="rId24" Type="http://schemas.openxmlformats.org/officeDocument/2006/relationships/image" Target="../media/image84.wmf"/><Relationship Id="rId32" Type="http://schemas.openxmlformats.org/officeDocument/2006/relationships/image" Target="../media/image88.wmf"/><Relationship Id="rId37" Type="http://schemas.openxmlformats.org/officeDocument/2006/relationships/oleObject" Target="../embeddings/oleObject26.bin"/><Relationship Id="rId40" Type="http://schemas.openxmlformats.org/officeDocument/2006/relationships/image" Target="../media/image92.wmf"/><Relationship Id="rId45" Type="http://schemas.openxmlformats.org/officeDocument/2006/relationships/oleObject" Target="../embeddings/oleObject30.bin"/><Relationship Id="rId53" Type="http://schemas.openxmlformats.org/officeDocument/2006/relationships/oleObject" Target="../embeddings/oleObject34.bin"/><Relationship Id="rId58" Type="http://schemas.openxmlformats.org/officeDocument/2006/relationships/image" Target="../media/image101.wmf"/><Relationship Id="rId5" Type="http://schemas.openxmlformats.org/officeDocument/2006/relationships/oleObject" Target="../embeddings/oleObject10.bin"/><Relationship Id="rId61" Type="http://schemas.openxmlformats.org/officeDocument/2006/relationships/oleObject" Target="../embeddings/oleObject38.bin"/><Relationship Id="rId19" Type="http://schemas.openxmlformats.org/officeDocument/2006/relationships/oleObject" Target="../embeddings/oleObject17.bin"/><Relationship Id="rId14" Type="http://schemas.openxmlformats.org/officeDocument/2006/relationships/image" Target="../media/image79.wmf"/><Relationship Id="rId22" Type="http://schemas.openxmlformats.org/officeDocument/2006/relationships/image" Target="../media/image83.wmf"/><Relationship Id="rId27" Type="http://schemas.openxmlformats.org/officeDocument/2006/relationships/oleObject" Target="../embeddings/oleObject21.bin"/><Relationship Id="rId30" Type="http://schemas.openxmlformats.org/officeDocument/2006/relationships/image" Target="../media/image87.wmf"/><Relationship Id="rId35" Type="http://schemas.openxmlformats.org/officeDocument/2006/relationships/oleObject" Target="../embeddings/oleObject25.bin"/><Relationship Id="rId43" Type="http://schemas.openxmlformats.org/officeDocument/2006/relationships/oleObject" Target="../embeddings/oleObject29.bin"/><Relationship Id="rId48" Type="http://schemas.openxmlformats.org/officeDocument/2006/relationships/image" Target="../media/image96.wmf"/><Relationship Id="rId56" Type="http://schemas.openxmlformats.org/officeDocument/2006/relationships/image" Target="../media/image100.wmf"/><Relationship Id="rId8" Type="http://schemas.openxmlformats.org/officeDocument/2006/relationships/image" Target="../media/image76.wmf"/><Relationship Id="rId51" Type="http://schemas.openxmlformats.org/officeDocument/2006/relationships/oleObject" Target="../embeddings/oleObject33.bin"/><Relationship Id="rId3" Type="http://schemas.openxmlformats.org/officeDocument/2006/relationships/oleObject" Target="../embeddings/oleObject9.bin"/><Relationship Id="rId12" Type="http://schemas.openxmlformats.org/officeDocument/2006/relationships/image" Target="../media/image78.wmf"/><Relationship Id="rId17" Type="http://schemas.openxmlformats.org/officeDocument/2006/relationships/oleObject" Target="../embeddings/oleObject16.bin"/><Relationship Id="rId25" Type="http://schemas.openxmlformats.org/officeDocument/2006/relationships/oleObject" Target="../embeddings/oleObject20.bin"/><Relationship Id="rId33" Type="http://schemas.openxmlformats.org/officeDocument/2006/relationships/oleObject" Target="../embeddings/oleObject24.bin"/><Relationship Id="rId38" Type="http://schemas.openxmlformats.org/officeDocument/2006/relationships/image" Target="../media/image91.wmf"/><Relationship Id="rId46" Type="http://schemas.openxmlformats.org/officeDocument/2006/relationships/image" Target="../media/image95.wmf"/><Relationship Id="rId59" Type="http://schemas.openxmlformats.org/officeDocument/2006/relationships/oleObject" Target="../embeddings/oleObject37.bin"/><Relationship Id="rId20" Type="http://schemas.openxmlformats.org/officeDocument/2006/relationships/image" Target="../media/image82.wmf"/><Relationship Id="rId41" Type="http://schemas.openxmlformats.org/officeDocument/2006/relationships/oleObject" Target="../embeddings/oleObject28.bin"/><Relationship Id="rId54" Type="http://schemas.openxmlformats.org/officeDocument/2006/relationships/image" Target="../media/image99.wmf"/><Relationship Id="rId62" Type="http://schemas.openxmlformats.org/officeDocument/2006/relationships/image" Target="../media/image103.wmf"/><Relationship Id="rId1" Type="http://schemas.openxmlformats.org/officeDocument/2006/relationships/vmlDrawing" Target="../drawings/vmlDrawing7.vml"/><Relationship Id="rId6" Type="http://schemas.openxmlformats.org/officeDocument/2006/relationships/image" Target="../media/image75.wmf"/><Relationship Id="rId15" Type="http://schemas.openxmlformats.org/officeDocument/2006/relationships/oleObject" Target="../embeddings/oleObject15.bin"/><Relationship Id="rId23" Type="http://schemas.openxmlformats.org/officeDocument/2006/relationships/oleObject" Target="../embeddings/oleObject19.bin"/><Relationship Id="rId28" Type="http://schemas.openxmlformats.org/officeDocument/2006/relationships/image" Target="../media/image86.wmf"/><Relationship Id="rId36" Type="http://schemas.openxmlformats.org/officeDocument/2006/relationships/image" Target="../media/image90.wmf"/><Relationship Id="rId49" Type="http://schemas.openxmlformats.org/officeDocument/2006/relationships/oleObject" Target="../embeddings/oleObject32.bin"/><Relationship Id="rId57" Type="http://schemas.openxmlformats.org/officeDocument/2006/relationships/oleObject" Target="../embeddings/oleObject36.bin"/><Relationship Id="rId10" Type="http://schemas.openxmlformats.org/officeDocument/2006/relationships/image" Target="../media/image77.wmf"/><Relationship Id="rId31" Type="http://schemas.openxmlformats.org/officeDocument/2006/relationships/oleObject" Target="../embeddings/oleObject23.bin"/><Relationship Id="rId44" Type="http://schemas.openxmlformats.org/officeDocument/2006/relationships/image" Target="../media/image94.wmf"/><Relationship Id="rId52" Type="http://schemas.openxmlformats.org/officeDocument/2006/relationships/image" Target="../media/image98.wmf"/><Relationship Id="rId60" Type="http://schemas.openxmlformats.org/officeDocument/2006/relationships/image" Target="../media/image102.wmf"/><Relationship Id="rId4" Type="http://schemas.openxmlformats.org/officeDocument/2006/relationships/image" Target="../media/image74.wmf"/><Relationship Id="rId9" Type="http://schemas.openxmlformats.org/officeDocument/2006/relationships/oleObject" Target="../embeddings/oleObject12.bin"/></Relationships>
</file>

<file path=ppt/slides/_rels/slide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7.png"/><Relationship Id="rId4" Type="http://schemas.openxmlformats.org/officeDocument/2006/relationships/image" Target="../media/image106.wmf"/></Relationships>
</file>

<file path=ppt/slides/_rels/slide77.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09.wmf"/><Relationship Id="rId5" Type="http://schemas.openxmlformats.org/officeDocument/2006/relationships/oleObject" Target="../embeddings/oleObject41.bin"/><Relationship Id="rId10" Type="http://schemas.openxmlformats.org/officeDocument/2006/relationships/oleObject" Target="../embeddings/oleObject44.bin"/><Relationship Id="rId4" Type="http://schemas.openxmlformats.org/officeDocument/2006/relationships/image" Target="../media/image108.wmf"/><Relationship Id="rId9" Type="http://schemas.openxmlformats.org/officeDocument/2006/relationships/oleObject" Target="../embeddings/oleObject43.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14.xml"/><Relationship Id="rId7" Type="http://schemas.openxmlformats.org/officeDocument/2006/relationships/image" Target="../media/image11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6.bin"/><Relationship Id="rId5" Type="http://schemas.openxmlformats.org/officeDocument/2006/relationships/image" Target="../media/image111.wmf"/><Relationship Id="rId4" Type="http://schemas.openxmlformats.org/officeDocument/2006/relationships/oleObject" Target="../embeddings/oleObject45.bin"/><Relationship Id="rId9" Type="http://schemas.openxmlformats.org/officeDocument/2006/relationships/image" Target="../media/image113.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118.wmf"/><Relationship Id="rId18" Type="http://schemas.openxmlformats.org/officeDocument/2006/relationships/oleObject" Target="../embeddings/oleObject55.bin"/><Relationship Id="rId26" Type="http://schemas.openxmlformats.org/officeDocument/2006/relationships/oleObject" Target="../embeddings/oleObject59.bin"/><Relationship Id="rId3" Type="http://schemas.openxmlformats.org/officeDocument/2006/relationships/notesSlide" Target="../notesSlides/notesSlide15.xml"/><Relationship Id="rId21" Type="http://schemas.openxmlformats.org/officeDocument/2006/relationships/image" Target="../media/image122.wmf"/><Relationship Id="rId7" Type="http://schemas.openxmlformats.org/officeDocument/2006/relationships/image" Target="../media/image115.wmf"/><Relationship Id="rId12" Type="http://schemas.openxmlformats.org/officeDocument/2006/relationships/oleObject" Target="../embeddings/oleObject52.bin"/><Relationship Id="rId17" Type="http://schemas.openxmlformats.org/officeDocument/2006/relationships/image" Target="../media/image120.wmf"/><Relationship Id="rId25" Type="http://schemas.openxmlformats.org/officeDocument/2006/relationships/image" Target="../media/image124.wmf"/><Relationship Id="rId2" Type="http://schemas.openxmlformats.org/officeDocument/2006/relationships/slideLayout" Target="../slideLayouts/slideLayout2.xml"/><Relationship Id="rId16" Type="http://schemas.openxmlformats.org/officeDocument/2006/relationships/oleObject" Target="../embeddings/oleObject54.bin"/><Relationship Id="rId20" Type="http://schemas.openxmlformats.org/officeDocument/2006/relationships/oleObject" Target="../embeddings/oleObject56.bin"/><Relationship Id="rId29" Type="http://schemas.openxmlformats.org/officeDocument/2006/relationships/image" Target="../media/image126.wmf"/><Relationship Id="rId1" Type="http://schemas.openxmlformats.org/officeDocument/2006/relationships/vmlDrawing" Target="../drawings/vmlDrawing11.vml"/><Relationship Id="rId6" Type="http://schemas.openxmlformats.org/officeDocument/2006/relationships/oleObject" Target="../embeddings/oleObject49.bin"/><Relationship Id="rId11" Type="http://schemas.openxmlformats.org/officeDocument/2006/relationships/image" Target="../media/image117.wmf"/><Relationship Id="rId24" Type="http://schemas.openxmlformats.org/officeDocument/2006/relationships/oleObject" Target="../embeddings/oleObject58.bin"/><Relationship Id="rId5" Type="http://schemas.openxmlformats.org/officeDocument/2006/relationships/image" Target="../media/image114.wmf"/><Relationship Id="rId15" Type="http://schemas.openxmlformats.org/officeDocument/2006/relationships/image" Target="../media/image119.wmf"/><Relationship Id="rId23" Type="http://schemas.openxmlformats.org/officeDocument/2006/relationships/image" Target="../media/image123.wmf"/><Relationship Id="rId28" Type="http://schemas.openxmlformats.org/officeDocument/2006/relationships/oleObject" Target="../embeddings/oleObject60.bin"/><Relationship Id="rId10" Type="http://schemas.openxmlformats.org/officeDocument/2006/relationships/oleObject" Target="../embeddings/oleObject51.bin"/><Relationship Id="rId19" Type="http://schemas.openxmlformats.org/officeDocument/2006/relationships/image" Target="../media/image121.wmf"/><Relationship Id="rId4" Type="http://schemas.openxmlformats.org/officeDocument/2006/relationships/oleObject" Target="../embeddings/oleObject48.bin"/><Relationship Id="rId9" Type="http://schemas.openxmlformats.org/officeDocument/2006/relationships/image" Target="../media/image116.wmf"/><Relationship Id="rId14" Type="http://schemas.openxmlformats.org/officeDocument/2006/relationships/oleObject" Target="../embeddings/oleObject53.bin"/><Relationship Id="rId22" Type="http://schemas.openxmlformats.org/officeDocument/2006/relationships/oleObject" Target="../embeddings/oleObject57.bin"/><Relationship Id="rId27" Type="http://schemas.openxmlformats.org/officeDocument/2006/relationships/image" Target="../media/image125.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132.wmf"/><Relationship Id="rId18" Type="http://schemas.openxmlformats.org/officeDocument/2006/relationships/oleObject" Target="../embeddings/oleObject68.bin"/><Relationship Id="rId26" Type="http://schemas.openxmlformats.org/officeDocument/2006/relationships/oleObject" Target="../embeddings/oleObject72.bin"/><Relationship Id="rId3" Type="http://schemas.openxmlformats.org/officeDocument/2006/relationships/oleObject" Target="../embeddings/oleObject61.bin"/><Relationship Id="rId21" Type="http://schemas.openxmlformats.org/officeDocument/2006/relationships/image" Target="../media/image136.wmf"/><Relationship Id="rId7" Type="http://schemas.openxmlformats.org/officeDocument/2006/relationships/image" Target="../media/image141.png"/><Relationship Id="rId12" Type="http://schemas.openxmlformats.org/officeDocument/2006/relationships/oleObject" Target="../embeddings/oleObject65.bin"/><Relationship Id="rId17" Type="http://schemas.openxmlformats.org/officeDocument/2006/relationships/image" Target="../media/image134.wmf"/><Relationship Id="rId25" Type="http://schemas.openxmlformats.org/officeDocument/2006/relationships/image" Target="../media/image138.wmf"/><Relationship Id="rId2" Type="http://schemas.openxmlformats.org/officeDocument/2006/relationships/slideLayout" Target="../slideLayouts/slideLayout2.xml"/><Relationship Id="rId16" Type="http://schemas.openxmlformats.org/officeDocument/2006/relationships/oleObject" Target="../embeddings/oleObject67.bin"/><Relationship Id="rId20" Type="http://schemas.openxmlformats.org/officeDocument/2006/relationships/oleObject" Target="../embeddings/oleObject69.bin"/><Relationship Id="rId29" Type="http://schemas.openxmlformats.org/officeDocument/2006/relationships/image" Target="../media/image140.wmf"/><Relationship Id="rId1" Type="http://schemas.openxmlformats.org/officeDocument/2006/relationships/vmlDrawing" Target="../drawings/vmlDrawing12.vml"/><Relationship Id="rId6" Type="http://schemas.openxmlformats.org/officeDocument/2006/relationships/image" Target="../media/image129.wmf"/><Relationship Id="rId11" Type="http://schemas.openxmlformats.org/officeDocument/2006/relationships/image" Target="../media/image131.wmf"/><Relationship Id="rId24" Type="http://schemas.openxmlformats.org/officeDocument/2006/relationships/oleObject" Target="../embeddings/oleObject71.bin"/><Relationship Id="rId5" Type="http://schemas.openxmlformats.org/officeDocument/2006/relationships/oleObject" Target="../embeddings/oleObject62.bin"/><Relationship Id="rId15" Type="http://schemas.openxmlformats.org/officeDocument/2006/relationships/image" Target="../media/image133.wmf"/><Relationship Id="rId23" Type="http://schemas.openxmlformats.org/officeDocument/2006/relationships/image" Target="../media/image137.wmf"/><Relationship Id="rId28" Type="http://schemas.openxmlformats.org/officeDocument/2006/relationships/oleObject" Target="../embeddings/oleObject73.bin"/><Relationship Id="rId10" Type="http://schemas.openxmlformats.org/officeDocument/2006/relationships/oleObject" Target="../embeddings/oleObject64.bin"/><Relationship Id="rId19" Type="http://schemas.openxmlformats.org/officeDocument/2006/relationships/image" Target="../media/image135.wmf"/><Relationship Id="rId4" Type="http://schemas.openxmlformats.org/officeDocument/2006/relationships/image" Target="../media/image128.wmf"/><Relationship Id="rId9" Type="http://schemas.openxmlformats.org/officeDocument/2006/relationships/image" Target="../media/image130.wmf"/><Relationship Id="rId14" Type="http://schemas.openxmlformats.org/officeDocument/2006/relationships/oleObject" Target="../embeddings/oleObject66.bin"/><Relationship Id="rId22" Type="http://schemas.openxmlformats.org/officeDocument/2006/relationships/oleObject" Target="../embeddings/oleObject70.bin"/><Relationship Id="rId27" Type="http://schemas.openxmlformats.org/officeDocument/2006/relationships/image" Target="../media/image139.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oleObject" Target="../embeddings/oleObject79.bin"/><Relationship Id="rId18" Type="http://schemas.openxmlformats.org/officeDocument/2006/relationships/image" Target="../media/image149.wmf"/><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146.wmf"/><Relationship Id="rId17" Type="http://schemas.openxmlformats.org/officeDocument/2006/relationships/oleObject" Target="../embeddings/oleObject81.bin"/><Relationship Id="rId2" Type="http://schemas.openxmlformats.org/officeDocument/2006/relationships/slideLayout" Target="../slideLayouts/slideLayout7.xml"/><Relationship Id="rId16" Type="http://schemas.openxmlformats.org/officeDocument/2006/relationships/image" Target="../media/image148.wmf"/><Relationship Id="rId20" Type="http://schemas.openxmlformats.org/officeDocument/2006/relationships/image" Target="../media/image150.wmf"/><Relationship Id="rId1" Type="http://schemas.openxmlformats.org/officeDocument/2006/relationships/vmlDrawing" Target="../drawings/vmlDrawing13.vml"/><Relationship Id="rId6" Type="http://schemas.openxmlformats.org/officeDocument/2006/relationships/image" Target="../media/image143.w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oleObject" Target="../embeddings/oleObject80.bin"/><Relationship Id="rId10" Type="http://schemas.openxmlformats.org/officeDocument/2006/relationships/image" Target="../media/image145.wmf"/><Relationship Id="rId19" Type="http://schemas.openxmlformats.org/officeDocument/2006/relationships/oleObject" Target="../embeddings/oleObject82.bin"/><Relationship Id="rId4" Type="http://schemas.openxmlformats.org/officeDocument/2006/relationships/image" Target="../media/image142.wmf"/><Relationship Id="rId9" Type="http://schemas.openxmlformats.org/officeDocument/2006/relationships/oleObject" Target="../embeddings/oleObject77.bin"/><Relationship Id="rId14" Type="http://schemas.openxmlformats.org/officeDocument/2006/relationships/image" Target="../media/image147.wmf"/></Relationships>
</file>

<file path=ppt/slides/_rels/slide84.xml.rels><?xml version="1.0" encoding="UTF-8" standalone="yes"?>
<Relationships xmlns="http://schemas.openxmlformats.org/package/2006/relationships"><Relationship Id="rId8" Type="http://schemas.openxmlformats.org/officeDocument/2006/relationships/image" Target="../media/image153.wmf"/><Relationship Id="rId13" Type="http://schemas.openxmlformats.org/officeDocument/2006/relationships/image" Target="../media/image155.wmf"/><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52.wmf"/><Relationship Id="rId11" Type="http://schemas.openxmlformats.org/officeDocument/2006/relationships/image" Target="../media/image154.wmf"/><Relationship Id="rId5" Type="http://schemas.openxmlformats.org/officeDocument/2006/relationships/oleObject" Target="../embeddings/oleObject84.bin"/><Relationship Id="rId10" Type="http://schemas.openxmlformats.org/officeDocument/2006/relationships/oleObject" Target="../embeddings/oleObject86.bin"/><Relationship Id="rId4" Type="http://schemas.openxmlformats.org/officeDocument/2006/relationships/image" Target="../media/image151.wmf"/><Relationship Id="rId9" Type="http://schemas.openxmlformats.org/officeDocument/2006/relationships/image" Target="../media/image156.png"/></Relationships>
</file>

<file path=ppt/slides/_rels/slide85.xml.rels><?xml version="1.0" encoding="UTF-8" standalone="yes"?>
<Relationships xmlns="http://schemas.openxmlformats.org/package/2006/relationships"><Relationship Id="rId8" Type="http://schemas.openxmlformats.org/officeDocument/2006/relationships/image" Target="../media/image159.wmf"/><Relationship Id="rId13" Type="http://schemas.openxmlformats.org/officeDocument/2006/relationships/image" Target="../media/image145.wmf"/><Relationship Id="rId18" Type="http://schemas.openxmlformats.org/officeDocument/2006/relationships/oleObject" Target="../embeddings/oleObject95.bin"/><Relationship Id="rId3" Type="http://schemas.openxmlformats.org/officeDocument/2006/relationships/oleObject" Target="../embeddings/oleObject88.bin"/><Relationship Id="rId21" Type="http://schemas.openxmlformats.org/officeDocument/2006/relationships/image" Target="../media/image164.wmf"/><Relationship Id="rId7" Type="http://schemas.openxmlformats.org/officeDocument/2006/relationships/oleObject" Target="../embeddings/oleObject90.bin"/><Relationship Id="rId12" Type="http://schemas.openxmlformats.org/officeDocument/2006/relationships/oleObject" Target="../embeddings/oleObject92.bin"/><Relationship Id="rId17" Type="http://schemas.openxmlformats.org/officeDocument/2006/relationships/image" Target="../media/image162.wmf"/><Relationship Id="rId25" Type="http://schemas.openxmlformats.org/officeDocument/2006/relationships/image" Target="../media/image166.wmf"/><Relationship Id="rId2" Type="http://schemas.openxmlformats.org/officeDocument/2006/relationships/slideLayout" Target="../slideLayouts/slideLayout7.xml"/><Relationship Id="rId16" Type="http://schemas.openxmlformats.org/officeDocument/2006/relationships/oleObject" Target="../embeddings/oleObject94.bin"/><Relationship Id="rId20" Type="http://schemas.openxmlformats.org/officeDocument/2006/relationships/oleObject" Target="../embeddings/oleObject96.bin"/><Relationship Id="rId1" Type="http://schemas.openxmlformats.org/officeDocument/2006/relationships/vmlDrawing" Target="../drawings/vmlDrawing15.vml"/><Relationship Id="rId6" Type="http://schemas.openxmlformats.org/officeDocument/2006/relationships/image" Target="../media/image158.wmf"/><Relationship Id="rId11" Type="http://schemas.openxmlformats.org/officeDocument/2006/relationships/image" Target="../media/image167.png"/><Relationship Id="rId24" Type="http://schemas.openxmlformats.org/officeDocument/2006/relationships/oleObject" Target="../embeddings/oleObject98.bin"/><Relationship Id="rId5" Type="http://schemas.openxmlformats.org/officeDocument/2006/relationships/oleObject" Target="../embeddings/oleObject89.bin"/><Relationship Id="rId15" Type="http://schemas.openxmlformats.org/officeDocument/2006/relationships/image" Target="../media/image161.wmf"/><Relationship Id="rId23" Type="http://schemas.openxmlformats.org/officeDocument/2006/relationships/image" Target="../media/image165.wmf"/><Relationship Id="rId10" Type="http://schemas.openxmlformats.org/officeDocument/2006/relationships/image" Target="../media/image160.wmf"/><Relationship Id="rId19" Type="http://schemas.openxmlformats.org/officeDocument/2006/relationships/image" Target="../media/image163.wmf"/><Relationship Id="rId4" Type="http://schemas.openxmlformats.org/officeDocument/2006/relationships/image" Target="../media/image157.wmf"/><Relationship Id="rId9" Type="http://schemas.openxmlformats.org/officeDocument/2006/relationships/oleObject" Target="../embeddings/oleObject91.bin"/><Relationship Id="rId14" Type="http://schemas.openxmlformats.org/officeDocument/2006/relationships/oleObject" Target="../embeddings/oleObject93.bin"/><Relationship Id="rId22" Type="http://schemas.openxmlformats.org/officeDocument/2006/relationships/oleObject" Target="../embeddings/oleObject97.bin"/></Relationships>
</file>

<file path=ppt/slides/_rels/slide8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oleObject" Target="../embeddings/oleObject104.bin"/><Relationship Id="rId18" Type="http://schemas.openxmlformats.org/officeDocument/2006/relationships/image" Target="../media/image176.wmf"/><Relationship Id="rId26" Type="http://schemas.openxmlformats.org/officeDocument/2006/relationships/image" Target="../media/image180.wmf"/><Relationship Id="rId3" Type="http://schemas.openxmlformats.org/officeDocument/2006/relationships/oleObject" Target="../embeddings/oleObject99.bin"/><Relationship Id="rId21" Type="http://schemas.openxmlformats.org/officeDocument/2006/relationships/oleObject" Target="../embeddings/oleObject108.bin"/><Relationship Id="rId7" Type="http://schemas.openxmlformats.org/officeDocument/2006/relationships/oleObject" Target="../embeddings/oleObject101.bin"/><Relationship Id="rId12" Type="http://schemas.openxmlformats.org/officeDocument/2006/relationships/image" Target="../media/image173.wmf"/><Relationship Id="rId17" Type="http://schemas.openxmlformats.org/officeDocument/2006/relationships/oleObject" Target="../embeddings/oleObject106.bin"/><Relationship Id="rId25" Type="http://schemas.openxmlformats.org/officeDocument/2006/relationships/oleObject" Target="../embeddings/oleObject110.bin"/><Relationship Id="rId2" Type="http://schemas.openxmlformats.org/officeDocument/2006/relationships/slideLayout" Target="../slideLayouts/slideLayout7.xml"/><Relationship Id="rId16" Type="http://schemas.openxmlformats.org/officeDocument/2006/relationships/image" Target="../media/image175.wmf"/><Relationship Id="rId20" Type="http://schemas.openxmlformats.org/officeDocument/2006/relationships/image" Target="../media/image177.wmf"/><Relationship Id="rId29" Type="http://schemas.openxmlformats.org/officeDocument/2006/relationships/oleObject" Target="../embeddings/oleObject112.bin"/><Relationship Id="rId1" Type="http://schemas.openxmlformats.org/officeDocument/2006/relationships/vmlDrawing" Target="../drawings/vmlDrawing16.vml"/><Relationship Id="rId6" Type="http://schemas.openxmlformats.org/officeDocument/2006/relationships/image" Target="../media/image170.wmf"/><Relationship Id="rId11" Type="http://schemas.openxmlformats.org/officeDocument/2006/relationships/oleObject" Target="../embeddings/oleObject103.bin"/><Relationship Id="rId24" Type="http://schemas.openxmlformats.org/officeDocument/2006/relationships/image" Target="../media/image179.wmf"/><Relationship Id="rId32" Type="http://schemas.openxmlformats.org/officeDocument/2006/relationships/image" Target="../media/image183.wmf"/><Relationship Id="rId5" Type="http://schemas.openxmlformats.org/officeDocument/2006/relationships/oleObject" Target="../embeddings/oleObject100.bin"/><Relationship Id="rId15" Type="http://schemas.openxmlformats.org/officeDocument/2006/relationships/oleObject" Target="../embeddings/oleObject105.bin"/><Relationship Id="rId23" Type="http://schemas.openxmlformats.org/officeDocument/2006/relationships/oleObject" Target="../embeddings/oleObject109.bin"/><Relationship Id="rId28" Type="http://schemas.openxmlformats.org/officeDocument/2006/relationships/image" Target="../media/image181.wmf"/><Relationship Id="rId10" Type="http://schemas.openxmlformats.org/officeDocument/2006/relationships/image" Target="../media/image172.wmf"/><Relationship Id="rId19" Type="http://schemas.openxmlformats.org/officeDocument/2006/relationships/oleObject" Target="../embeddings/oleObject107.bin"/><Relationship Id="rId31" Type="http://schemas.openxmlformats.org/officeDocument/2006/relationships/oleObject" Target="../embeddings/oleObject113.bin"/><Relationship Id="rId4" Type="http://schemas.openxmlformats.org/officeDocument/2006/relationships/image" Target="../media/image169.wmf"/><Relationship Id="rId9" Type="http://schemas.openxmlformats.org/officeDocument/2006/relationships/oleObject" Target="../embeddings/oleObject102.bin"/><Relationship Id="rId14" Type="http://schemas.openxmlformats.org/officeDocument/2006/relationships/image" Target="../media/image174.wmf"/><Relationship Id="rId22" Type="http://schemas.openxmlformats.org/officeDocument/2006/relationships/image" Target="../media/image178.wmf"/><Relationship Id="rId27" Type="http://schemas.openxmlformats.org/officeDocument/2006/relationships/oleObject" Target="../embeddings/oleObject111.bin"/><Relationship Id="rId30" Type="http://schemas.openxmlformats.org/officeDocument/2006/relationships/image" Target="../media/image182.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88.wmf"/><Relationship Id="rId18" Type="http://schemas.openxmlformats.org/officeDocument/2006/relationships/oleObject" Target="../embeddings/oleObject121.bin"/><Relationship Id="rId3" Type="http://schemas.openxmlformats.org/officeDocument/2006/relationships/oleObject" Target="../embeddings/oleObject114.bin"/><Relationship Id="rId7" Type="http://schemas.openxmlformats.org/officeDocument/2006/relationships/image" Target="../media/image192.png"/><Relationship Id="rId12" Type="http://schemas.openxmlformats.org/officeDocument/2006/relationships/oleObject" Target="../embeddings/oleObject118.bin"/><Relationship Id="rId17" Type="http://schemas.openxmlformats.org/officeDocument/2006/relationships/image" Target="../media/image190.wmf"/><Relationship Id="rId2" Type="http://schemas.openxmlformats.org/officeDocument/2006/relationships/slideLayout" Target="../slideLayouts/slideLayout7.xml"/><Relationship Id="rId16" Type="http://schemas.openxmlformats.org/officeDocument/2006/relationships/oleObject" Target="../embeddings/oleObject120.bin"/><Relationship Id="rId1" Type="http://schemas.openxmlformats.org/officeDocument/2006/relationships/vmlDrawing" Target="../drawings/vmlDrawing17.vml"/><Relationship Id="rId6" Type="http://schemas.openxmlformats.org/officeDocument/2006/relationships/image" Target="../media/image185.wmf"/><Relationship Id="rId11" Type="http://schemas.openxmlformats.org/officeDocument/2006/relationships/image" Target="../media/image187.wmf"/><Relationship Id="rId5" Type="http://schemas.openxmlformats.org/officeDocument/2006/relationships/oleObject" Target="../embeddings/oleObject115.bin"/><Relationship Id="rId15" Type="http://schemas.openxmlformats.org/officeDocument/2006/relationships/image" Target="../media/image189.wmf"/><Relationship Id="rId10" Type="http://schemas.openxmlformats.org/officeDocument/2006/relationships/oleObject" Target="../embeddings/oleObject117.bin"/><Relationship Id="rId19" Type="http://schemas.openxmlformats.org/officeDocument/2006/relationships/image" Target="../media/image191.wmf"/><Relationship Id="rId4" Type="http://schemas.openxmlformats.org/officeDocument/2006/relationships/image" Target="../media/image184.wmf"/><Relationship Id="rId9" Type="http://schemas.openxmlformats.org/officeDocument/2006/relationships/image" Target="../media/image186.wmf"/><Relationship Id="rId14" Type="http://schemas.openxmlformats.org/officeDocument/2006/relationships/oleObject" Target="../embeddings/oleObject119.bin"/></Relationships>
</file>

<file path=ppt/slides/_rels/slide8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95.wmf"/><Relationship Id="rId5" Type="http://schemas.openxmlformats.org/officeDocument/2006/relationships/oleObject" Target="../embeddings/oleObject123.bin"/><Relationship Id="rId10" Type="http://schemas.openxmlformats.org/officeDocument/2006/relationships/image" Target="../media/image197.wmf"/><Relationship Id="rId4" Type="http://schemas.openxmlformats.org/officeDocument/2006/relationships/image" Target="../media/image194.wmf"/><Relationship Id="rId9" Type="http://schemas.openxmlformats.org/officeDocument/2006/relationships/oleObject" Target="../embeddings/oleObject125.bin"/></Relationships>
</file>

<file path=ppt/slides/_rels/slide91.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199.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127.bin"/><Relationship Id="rId5" Type="http://schemas.openxmlformats.org/officeDocument/2006/relationships/image" Target="../media/image198.wmf"/><Relationship Id="rId4" Type="http://schemas.openxmlformats.org/officeDocument/2006/relationships/oleObject" Target="../embeddings/oleObject126.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30.bin"/><Relationship Id="rId3" Type="http://schemas.openxmlformats.org/officeDocument/2006/relationships/notesSlide" Target="../notesSlides/notesSlide16.xml"/><Relationship Id="rId7" Type="http://schemas.openxmlformats.org/officeDocument/2006/relationships/image" Target="../media/image202.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129.bin"/><Relationship Id="rId5" Type="http://schemas.openxmlformats.org/officeDocument/2006/relationships/image" Target="../media/image201.wmf"/><Relationship Id="rId4" Type="http://schemas.openxmlformats.org/officeDocument/2006/relationships/oleObject" Target="../embeddings/oleObject128.bin"/><Relationship Id="rId9" Type="http://schemas.openxmlformats.org/officeDocument/2006/relationships/image" Target="../media/image203.w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notesSlide" Target="../notesSlides/notesSlide17.xml"/><Relationship Id="rId7" Type="http://schemas.openxmlformats.org/officeDocument/2006/relationships/image" Target="../media/image205.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132.bin"/><Relationship Id="rId5" Type="http://schemas.openxmlformats.org/officeDocument/2006/relationships/image" Target="../media/image204.wmf"/><Relationship Id="rId10" Type="http://schemas.openxmlformats.org/officeDocument/2006/relationships/image" Target="../media/image207.png"/><Relationship Id="rId4" Type="http://schemas.openxmlformats.org/officeDocument/2006/relationships/oleObject" Target="../embeddings/oleObject131.bin"/><Relationship Id="rId9" Type="http://schemas.openxmlformats.org/officeDocument/2006/relationships/image" Target="../media/image206.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09.wmf"/><Relationship Id="rId5" Type="http://schemas.openxmlformats.org/officeDocument/2006/relationships/oleObject" Target="../embeddings/oleObject135.bin"/><Relationship Id="rId4" Type="http://schemas.openxmlformats.org/officeDocument/2006/relationships/image" Target="../media/image208.wmf"/></Relationships>
</file>

<file path=ppt/slides/_rels/slide9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内容占位符 4097"/>
          <p:cNvSpPr>
            <a:spLocks noGrp="1"/>
          </p:cNvSpPr>
          <p:nvPr>
            <p:ph idx="4294967295"/>
          </p:nvPr>
        </p:nvSpPr>
        <p:spPr>
          <a:xfrm>
            <a:off x="2915816" y="2852936"/>
            <a:ext cx="5186362" cy="2947988"/>
          </a:xfrm>
        </p:spPr>
        <p:txBody>
          <a:bodyPr anchor="t" anchorCtr="0"/>
          <a:lstStyle/>
          <a:p>
            <a:pPr eaLnBrk="1" hangingPunct="1">
              <a:buNone/>
            </a:pPr>
            <a:r>
              <a:rPr lang="zh-CN" altLang="en-US" sz="2400" dirty="0">
                <a:latin typeface="宋体" panose="02010600030101010101" pitchFamily="2" charset="-122"/>
              </a:rPr>
              <a:t>湖南工业大学计算机学院</a:t>
            </a:r>
          </a:p>
          <a:p>
            <a:pPr eaLnBrk="1" hangingPunct="1">
              <a:buNone/>
            </a:pPr>
            <a:r>
              <a:rPr lang="zh-CN" altLang="en-US" sz="2400" dirty="0">
                <a:latin typeface="宋体" panose="02010600030101010101" pitchFamily="2" charset="-122"/>
              </a:rPr>
              <a:t>任课教师：袁鑫攀</a:t>
            </a:r>
          </a:p>
          <a:p>
            <a:pPr eaLnBrk="1" hangingPunct="1">
              <a:buNone/>
            </a:pPr>
            <a:r>
              <a:rPr lang="en-US" altLang="zh-CN" sz="2400" dirty="0">
                <a:latin typeface="宋体" panose="02010600030101010101" pitchFamily="2" charset="-122"/>
              </a:rPr>
              <a:t>TEL</a:t>
            </a:r>
            <a:r>
              <a:rPr lang="zh-CN" altLang="en-US" sz="2400" dirty="0">
                <a:latin typeface="宋体" panose="02010600030101010101" pitchFamily="2" charset="-122"/>
              </a:rPr>
              <a:t>：</a:t>
            </a:r>
            <a:r>
              <a:rPr lang="en-US" altLang="zh-CN" sz="2400" dirty="0">
                <a:latin typeface="宋体" panose="02010600030101010101" pitchFamily="2" charset="-122"/>
              </a:rPr>
              <a:t>18153828337</a:t>
            </a:r>
          </a:p>
          <a:p>
            <a:pPr eaLnBrk="1" hangingPunct="1">
              <a:buNone/>
            </a:pPr>
            <a:r>
              <a:rPr lang="en-US" altLang="zh-CN" sz="2400" dirty="0">
                <a:latin typeface="宋体" panose="02010600030101010101" pitchFamily="2" charset="-122"/>
              </a:rPr>
              <a:t>QQ</a:t>
            </a:r>
            <a:r>
              <a:rPr lang="zh-CN" altLang="en-US" sz="2400" dirty="0">
                <a:latin typeface="宋体" panose="02010600030101010101" pitchFamily="2" charset="-122"/>
              </a:rPr>
              <a:t>：</a:t>
            </a:r>
            <a:r>
              <a:rPr lang="en-US" altLang="zh-CN" sz="2400" dirty="0">
                <a:latin typeface="宋体" panose="02010600030101010101" pitchFamily="2" charset="-122"/>
              </a:rPr>
              <a:t>47739070</a:t>
            </a:r>
          </a:p>
        </p:txBody>
      </p:sp>
      <p:sp>
        <p:nvSpPr>
          <p:cNvPr id="10242" name="灯片编号占位符 4098"/>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1</a:t>
            </a:fld>
            <a:endParaRPr lang="zh-CN" altLang="x-none" sz="1200" dirty="0">
              <a:latin typeface="Arial Black" panose="020B0A04020102020204" pitchFamily="34" charset="0"/>
            </a:endParaRPr>
          </a:p>
        </p:txBody>
      </p:sp>
      <p:sp>
        <p:nvSpPr>
          <p:cNvPr id="10243" name="日期占位符 4099"/>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10244" name="标题 4100"/>
          <p:cNvSpPr>
            <a:spLocks noGrp="1"/>
          </p:cNvSpPr>
          <p:nvPr>
            <p:ph type="title"/>
          </p:nvPr>
        </p:nvSpPr>
        <p:spPr>
          <a:xfrm>
            <a:off x="428625" y="785813"/>
            <a:ext cx="8229600" cy="1419051"/>
          </a:xfrm>
        </p:spPr>
        <p:txBody>
          <a:bodyPr wrap="square" lIns="91440" tIns="45720" rIns="91440" bIns="45720" anchor="ctr" anchorCtr="0"/>
          <a:lstStyle/>
          <a:p>
            <a:pPr algn="ctr" eaLnBrk="1" hangingPunct="1"/>
            <a:r>
              <a:rPr lang="en-US" altLang="zh-CN" sz="2900" b="1" dirty="0"/>
              <a:t> </a:t>
            </a:r>
            <a:r>
              <a:rPr lang="en-US" altLang="zh-CN" sz="4800" b="1" dirty="0"/>
              <a:t> </a:t>
            </a:r>
            <a:r>
              <a:rPr lang="zh-CN" altLang="en-US" sz="4800" b="1" dirty="0"/>
              <a:t>人工智能主要流派与医学描述性数据分析</a:t>
            </a:r>
            <a:endParaRPr lang="zh-CN" altLang="en-US" sz="6900" b="1"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44C8BA-4F85-47D4-A2EE-E9878ABC730B}"/>
              </a:ext>
            </a:extLst>
          </p:cNvPr>
          <p:cNvSpPr>
            <a:spLocks noGrp="1" noChangeArrowheads="1"/>
          </p:cNvSpPr>
          <p:nvPr>
            <p:ph type="title"/>
          </p:nvPr>
        </p:nvSpPr>
        <p:spPr>
          <a:xfrm>
            <a:off x="1022350" y="434975"/>
            <a:ext cx="7582098" cy="871538"/>
          </a:xfrm>
        </p:spPr>
        <p:txBody>
          <a:bodyPr/>
          <a:lstStyle/>
          <a:p>
            <a:pPr eaLnBrk="1" hangingPunct="1">
              <a:defRPr/>
            </a:pPr>
            <a:r>
              <a:rPr lang="zh-CN" altLang="en-US" b="1" dirty="0">
                <a:latin typeface="+mn-lt"/>
              </a:rPr>
              <a:t>人工智能的诞生</a:t>
            </a:r>
          </a:p>
        </p:txBody>
      </p:sp>
      <p:sp>
        <p:nvSpPr>
          <p:cNvPr id="12291" name="Rectangle 3">
            <a:extLst>
              <a:ext uri="{FF2B5EF4-FFF2-40B4-BE49-F238E27FC236}">
                <a16:creationId xmlns:a16="http://schemas.microsoft.com/office/drawing/2014/main" id="{62932849-0684-4B86-829A-553ACDAF1953}"/>
              </a:ext>
            </a:extLst>
          </p:cNvPr>
          <p:cNvSpPr>
            <a:spLocks noGrp="1" noChangeArrowheads="1"/>
          </p:cNvSpPr>
          <p:nvPr>
            <p:ph type="body" idx="1"/>
          </p:nvPr>
        </p:nvSpPr>
        <p:spPr>
          <a:xfrm>
            <a:off x="682625" y="1306513"/>
            <a:ext cx="4465638" cy="4930775"/>
          </a:xfrm>
        </p:spPr>
        <p:txBody>
          <a:bodyPr/>
          <a:lstStyle/>
          <a:p>
            <a:pPr eaLnBrk="1" hangingPunct="1">
              <a:lnSpc>
                <a:spcPct val="90000"/>
              </a:lnSpc>
              <a:buClr>
                <a:srgbClr val="FF0000"/>
              </a:buClr>
              <a:buSzPct val="55000"/>
            </a:pPr>
            <a:r>
              <a:rPr kumimoji="1" lang="zh-CN" altLang="en-US" sz="2000">
                <a:latin typeface="微软雅黑" panose="020B0503020204020204" pitchFamily="34" charset="-122"/>
                <a:ea typeface="微软雅黑" panose="020B0503020204020204" pitchFamily="34" charset="-122"/>
              </a:rPr>
              <a:t>所谓</a:t>
            </a:r>
            <a:r>
              <a:rPr kumimoji="1" lang="zh-CN" altLang="en-US" sz="2000">
                <a:solidFill>
                  <a:srgbClr val="0000FF"/>
                </a:solidFill>
                <a:latin typeface="微软雅黑" panose="020B0503020204020204" pitchFamily="34" charset="-122"/>
                <a:ea typeface="微软雅黑" panose="020B0503020204020204" pitchFamily="34" charset="-122"/>
              </a:rPr>
              <a:t>人工</a:t>
            </a:r>
            <a:r>
              <a:rPr kumimoji="1" lang="zh-CN" altLang="en-US" sz="2000">
                <a:latin typeface="微软雅黑" panose="020B0503020204020204" pitchFamily="34" charset="-122"/>
                <a:ea typeface="微软雅黑" panose="020B0503020204020204" pitchFamily="34" charset="-122"/>
              </a:rPr>
              <a:t>，就是人为的，人造的意思</a:t>
            </a:r>
            <a:endParaRPr kumimoji="1" lang="en-US" altLang="zh-CN" sz="2000">
              <a:ea typeface="微软雅黑" panose="020B0503020204020204" pitchFamily="34" charset="-122"/>
            </a:endParaRPr>
          </a:p>
          <a:p>
            <a:pPr eaLnBrk="1" hangingPunct="1">
              <a:lnSpc>
                <a:spcPct val="90000"/>
              </a:lnSpc>
              <a:buClr>
                <a:srgbClr val="FF0000"/>
              </a:buClr>
              <a:buSzPct val="55000"/>
            </a:pPr>
            <a:endParaRPr kumimoji="1" lang="en-US" altLang="zh-CN" sz="2000">
              <a:ea typeface="微软雅黑" panose="020B0503020204020204" pitchFamily="34" charset="-122"/>
            </a:endParaRPr>
          </a:p>
          <a:p>
            <a:pPr eaLnBrk="1" hangingPunct="1">
              <a:lnSpc>
                <a:spcPct val="90000"/>
              </a:lnSpc>
              <a:buClr>
                <a:srgbClr val="FF0000"/>
              </a:buClr>
              <a:buSzPct val="55000"/>
            </a:pPr>
            <a:r>
              <a:rPr kumimoji="1" lang="en-US" altLang="zh-CN" sz="2000">
                <a:ea typeface="微软雅黑" panose="020B0503020204020204" pitchFamily="34" charset="-122"/>
              </a:rPr>
              <a:t>1956 </a:t>
            </a:r>
            <a:r>
              <a:rPr kumimoji="1" lang="zh-CN" altLang="en-US" sz="2000">
                <a:ea typeface="微软雅黑" panose="020B0503020204020204" pitchFamily="34" charset="-122"/>
              </a:rPr>
              <a:t>年，由约翰</a:t>
            </a:r>
            <a:r>
              <a:rPr kumimoji="1" lang="en-US" altLang="zh-CN" sz="2000">
                <a:ea typeface="微软雅黑" panose="020B0503020204020204" pitchFamily="34" charset="-122"/>
              </a:rPr>
              <a:t>·</a:t>
            </a:r>
            <a:r>
              <a:rPr kumimoji="1" lang="zh-CN" altLang="en-US" sz="2000">
                <a:ea typeface="微软雅黑" panose="020B0503020204020204" pitchFamily="34" charset="-122"/>
              </a:rPr>
              <a:t>麦卡锡</a:t>
            </a:r>
            <a:r>
              <a:rPr kumimoji="1" lang="en-US" altLang="zh-CN" sz="2000">
                <a:ea typeface="微软雅黑" panose="020B0503020204020204" pitchFamily="34" charset="-122"/>
              </a:rPr>
              <a:t>(J.McCarthy)</a:t>
            </a:r>
            <a:r>
              <a:rPr kumimoji="1" lang="zh-CN" altLang="en-US" sz="2000">
                <a:ea typeface="微软雅黑" panose="020B0503020204020204" pitchFamily="34" charset="-122"/>
              </a:rPr>
              <a:t>、马文</a:t>
            </a:r>
            <a:r>
              <a:rPr kumimoji="1" lang="en-US" altLang="zh-CN" sz="2000">
                <a:ea typeface="微软雅黑" panose="020B0503020204020204" pitchFamily="34" charset="-122"/>
              </a:rPr>
              <a:t>·</a:t>
            </a:r>
            <a:r>
              <a:rPr kumimoji="1" lang="zh-CN" altLang="en-US" sz="2000">
                <a:ea typeface="微软雅黑" panose="020B0503020204020204" pitchFamily="34" charset="-122"/>
              </a:rPr>
              <a:t>闵斯基</a:t>
            </a:r>
            <a:r>
              <a:rPr kumimoji="1" lang="en-US" altLang="zh-CN" sz="2000">
                <a:ea typeface="微软雅黑" panose="020B0503020204020204" pitchFamily="34" charset="-122"/>
              </a:rPr>
              <a:t>(M.L.Minsky)</a:t>
            </a:r>
            <a:r>
              <a:rPr kumimoji="1" lang="zh-CN" altLang="en-US" sz="2000">
                <a:ea typeface="微软雅黑" panose="020B0503020204020204" pitchFamily="34" charset="-122"/>
              </a:rPr>
              <a:t>、罗切斯特</a:t>
            </a:r>
            <a:r>
              <a:rPr kumimoji="1" lang="en-US" altLang="zh-CN" sz="2000">
                <a:ea typeface="微软雅黑" panose="020B0503020204020204" pitchFamily="34" charset="-122"/>
              </a:rPr>
              <a:t>(N.Rochester)</a:t>
            </a:r>
            <a:r>
              <a:rPr kumimoji="1" lang="zh-CN" altLang="en-US" sz="2000">
                <a:ea typeface="微软雅黑" panose="020B0503020204020204" pitchFamily="34" charset="-122"/>
              </a:rPr>
              <a:t>和克劳德</a:t>
            </a:r>
            <a:r>
              <a:rPr kumimoji="1" lang="en-US" altLang="zh-CN" sz="2000">
                <a:ea typeface="微软雅黑" panose="020B0503020204020204" pitchFamily="34" charset="-122"/>
              </a:rPr>
              <a:t>·</a:t>
            </a:r>
            <a:r>
              <a:rPr kumimoji="1" lang="zh-CN" altLang="en-US" sz="2000">
                <a:ea typeface="微软雅黑" panose="020B0503020204020204" pitchFamily="34" charset="-122"/>
              </a:rPr>
              <a:t>香农</a:t>
            </a:r>
            <a:r>
              <a:rPr kumimoji="1" lang="en-US" altLang="zh-CN" sz="2000">
                <a:ea typeface="微软雅黑" panose="020B0503020204020204" pitchFamily="34" charset="-122"/>
              </a:rPr>
              <a:t>(C.E.Shannon) </a:t>
            </a:r>
            <a:r>
              <a:rPr kumimoji="1" lang="zh-CN" altLang="en-US" sz="2000">
                <a:ea typeface="微软雅黑" panose="020B0503020204020204" pitchFamily="34" charset="-122"/>
              </a:rPr>
              <a:t>四位</a:t>
            </a:r>
            <a:r>
              <a:rPr kumimoji="1" lang="zh-CN" altLang="en-US" sz="2000">
                <a:solidFill>
                  <a:srgbClr val="0000FF"/>
                </a:solidFill>
                <a:ea typeface="微软雅黑" panose="020B0503020204020204" pitchFamily="34" charset="-122"/>
              </a:rPr>
              <a:t>计算机智能</a:t>
            </a:r>
            <a:r>
              <a:rPr kumimoji="1" lang="zh-CN" altLang="en-US" sz="2000">
                <a:ea typeface="微软雅黑" panose="020B0503020204020204" pitchFamily="34" charset="-122"/>
              </a:rPr>
              <a:t>的研究者发起了</a:t>
            </a:r>
            <a:r>
              <a:rPr kumimoji="1" lang="zh-CN" altLang="en-US" sz="2000">
                <a:solidFill>
                  <a:srgbClr val="0000FF"/>
                </a:solidFill>
                <a:ea typeface="微软雅黑" panose="020B0503020204020204" pitchFamily="34" charset="-122"/>
              </a:rPr>
              <a:t>达特茅斯</a:t>
            </a:r>
            <a:r>
              <a:rPr kumimoji="1" lang="en-US" altLang="zh-CN" sz="2000">
                <a:solidFill>
                  <a:srgbClr val="0000FF"/>
                </a:solidFill>
                <a:ea typeface="微软雅黑" panose="020B0503020204020204" pitchFamily="34" charset="-122"/>
              </a:rPr>
              <a:t>(Dartmouth)</a:t>
            </a:r>
            <a:r>
              <a:rPr kumimoji="1" lang="zh-CN" altLang="en-US" sz="2000">
                <a:solidFill>
                  <a:srgbClr val="0000FF"/>
                </a:solidFill>
                <a:ea typeface="微软雅黑" panose="020B0503020204020204" pitchFamily="34" charset="-122"/>
              </a:rPr>
              <a:t>会议</a:t>
            </a:r>
            <a:endParaRPr kumimoji="1" lang="en-US" altLang="zh-CN" sz="2000">
              <a:ea typeface="微软雅黑" panose="020B0503020204020204" pitchFamily="34" charset="-122"/>
            </a:endParaRPr>
          </a:p>
          <a:p>
            <a:pPr eaLnBrk="1" hangingPunct="1">
              <a:lnSpc>
                <a:spcPct val="90000"/>
              </a:lnSpc>
              <a:buClr>
                <a:srgbClr val="FF0000"/>
              </a:buClr>
              <a:buSzPct val="55000"/>
            </a:pPr>
            <a:endParaRPr kumimoji="1" lang="en-US" altLang="zh-CN" sz="2000">
              <a:ea typeface="微软雅黑" panose="020B0503020204020204" pitchFamily="34" charset="-122"/>
            </a:endParaRPr>
          </a:p>
          <a:p>
            <a:pPr eaLnBrk="1" hangingPunct="1">
              <a:lnSpc>
                <a:spcPct val="90000"/>
              </a:lnSpc>
              <a:buClr>
                <a:srgbClr val="FF0000"/>
              </a:buClr>
              <a:buSzPct val="55000"/>
            </a:pPr>
            <a:r>
              <a:rPr kumimoji="1" lang="zh-CN" altLang="en-US" sz="2000">
                <a:ea typeface="微软雅黑" panose="020B0503020204020204" pitchFamily="34" charset="-122"/>
              </a:rPr>
              <a:t>这个会议上正式提出了</a:t>
            </a:r>
            <a:r>
              <a:rPr kumimoji="1" lang="zh-CN" altLang="en-US" sz="2000">
                <a:solidFill>
                  <a:srgbClr val="0000FF"/>
                </a:solidFill>
                <a:ea typeface="微软雅黑" panose="020B0503020204020204" pitchFamily="34" charset="-122"/>
              </a:rPr>
              <a:t>人工智能</a:t>
            </a:r>
            <a:r>
              <a:rPr kumimoji="1" lang="en-US" altLang="zh-CN" sz="2000">
                <a:solidFill>
                  <a:srgbClr val="0000FF"/>
                </a:solidFill>
                <a:ea typeface="微软雅黑" panose="020B0503020204020204" pitchFamily="34" charset="-122"/>
              </a:rPr>
              <a:t>(Artificial Intelligence)</a:t>
            </a:r>
            <a:r>
              <a:rPr kumimoji="1" lang="zh-CN" altLang="en-US" sz="2000">
                <a:ea typeface="微软雅黑" panose="020B0503020204020204" pitchFamily="34" charset="-122"/>
              </a:rPr>
              <a:t>，诞生了</a:t>
            </a:r>
            <a:r>
              <a:rPr kumimoji="1" lang="zh-CN" altLang="en-US" sz="2000">
                <a:solidFill>
                  <a:srgbClr val="0000FF"/>
                </a:solidFill>
                <a:ea typeface="微软雅黑" panose="020B0503020204020204" pitchFamily="34" charset="-122"/>
              </a:rPr>
              <a:t>人工智能学科</a:t>
            </a:r>
            <a:r>
              <a:rPr kumimoji="1" lang="zh-CN" altLang="en-US" sz="2000">
                <a:ea typeface="微软雅黑" panose="020B0503020204020204" pitchFamily="34" charset="-122"/>
              </a:rPr>
              <a:t>。这个会议也是公认的人工智能的</a:t>
            </a:r>
            <a:r>
              <a:rPr kumimoji="1" lang="zh-CN" altLang="en-US" sz="2000">
                <a:solidFill>
                  <a:srgbClr val="0000FF"/>
                </a:solidFill>
                <a:ea typeface="微软雅黑" panose="020B0503020204020204" pitchFamily="34" charset="-122"/>
              </a:rPr>
              <a:t>起源</a:t>
            </a:r>
            <a:r>
              <a:rPr kumimoji="1" lang="zh-CN" altLang="en-US" sz="2400">
                <a:latin typeface="微软雅黑" panose="020B0503020204020204" pitchFamily="34" charset="-122"/>
                <a:ea typeface="微软雅黑" panose="020B0503020204020204" pitchFamily="34" charset="-122"/>
              </a:rPr>
              <a:t>。</a:t>
            </a:r>
            <a:endParaRPr kumimoji="1" lang="en-US" altLang="zh-CN" sz="2400">
              <a:latin typeface="微软雅黑" panose="020B0503020204020204" pitchFamily="34" charset="-122"/>
              <a:ea typeface="微软雅黑" panose="020B0503020204020204" pitchFamily="34" charset="-122"/>
            </a:endParaRPr>
          </a:p>
          <a:p>
            <a:pPr eaLnBrk="1" hangingPunct="1">
              <a:lnSpc>
                <a:spcPct val="90000"/>
              </a:lnSpc>
              <a:buClr>
                <a:srgbClr val="FF0000"/>
              </a:buClr>
              <a:buSzPct val="55000"/>
            </a:pPr>
            <a:endParaRPr kumimoji="1" lang="en-US" altLang="zh-CN" sz="2400">
              <a:latin typeface="微软雅黑" panose="020B0503020204020204" pitchFamily="34" charset="-122"/>
              <a:ea typeface="微软雅黑" panose="020B0503020204020204" pitchFamily="34" charset="-122"/>
            </a:endParaRPr>
          </a:p>
        </p:txBody>
      </p:sp>
      <p:pic>
        <p:nvPicPr>
          <p:cNvPr id="12292" name="图片 1">
            <a:extLst>
              <a:ext uri="{FF2B5EF4-FFF2-40B4-BE49-F238E27FC236}">
                <a16:creationId xmlns:a16="http://schemas.microsoft.com/office/drawing/2014/main" id="{64944FA5-8210-414F-89CE-2F075D65B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306513"/>
            <a:ext cx="3240088"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内容占位符 2"/>
          <p:cNvSpPr>
            <a:spLocks noGrp="1"/>
          </p:cNvSpPr>
          <p:nvPr>
            <p:ph idx="1"/>
          </p:nvPr>
        </p:nvSpPr>
        <p:spPr>
          <a:ln/>
        </p:spPr>
        <p:txBody>
          <a:bodyPr anchor="t" anchorCtr="0"/>
          <a:lstStyle/>
          <a:p>
            <a:r>
              <a:rPr lang="zh-CN" altLang="en-US"/>
              <a:t>画血清蛋白含量数据的正态分布</a:t>
            </a:r>
            <a:r>
              <a:rPr lang="en-US" altLang="zh-CN"/>
              <a:t>QQ</a:t>
            </a:r>
            <a:r>
              <a:rPr lang="zh-CN" altLang="en-US"/>
              <a:t>图程序见</a:t>
            </a:r>
            <a:r>
              <a:rPr lang="en-US" altLang="zh-CN"/>
              <a:t>qq_6</a:t>
            </a:r>
          </a:p>
          <a:p>
            <a:r>
              <a:rPr lang="en-US" altLang="zh-CN"/>
              <a:t>qq_1,qq_2,qq_3</a:t>
            </a:r>
            <a:r>
              <a:rPr lang="zh-CN" altLang="en-US"/>
              <a:t>，</a:t>
            </a:r>
            <a:r>
              <a:rPr lang="en-US" altLang="zh-CN"/>
              <a:t>qq_4,qq_5(</a:t>
            </a:r>
            <a:r>
              <a:rPr lang="zh-CN" altLang="en-US"/>
              <a:t>理解函数各参数的意义）</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内容占位符 2"/>
          <p:cNvSpPr>
            <a:spLocks noGrp="1"/>
          </p:cNvSpPr>
          <p:nvPr>
            <p:ph idx="1"/>
          </p:nvPr>
        </p:nvSpPr>
        <p:spPr>
          <a:xfrm>
            <a:off x="961293" y="1255835"/>
            <a:ext cx="7791450" cy="5073162"/>
          </a:xfrm>
          <a:ln/>
        </p:spPr>
        <p:txBody>
          <a:bodyPr anchor="t" anchorCtr="0"/>
          <a:lstStyle/>
          <a:p>
            <a:pPr marL="0" indent="0" algn="ctr">
              <a:lnSpc>
                <a:spcPct val="125000"/>
              </a:lnSpc>
              <a:spcBef>
                <a:spcPct val="0"/>
              </a:spcBef>
              <a:buNone/>
            </a:pPr>
            <a:r>
              <a:rPr lang="zh-CN" altLang="en-US"/>
              <a:t>常用</a:t>
            </a:r>
            <a:r>
              <a:rPr lang="en-US" altLang="zh-CN"/>
              <a:t>Matlab</a:t>
            </a:r>
            <a:r>
              <a:rPr lang="zh-CN" altLang="en-US"/>
              <a:t>函数</a:t>
            </a:r>
          </a:p>
          <a:p>
            <a:pPr marL="0" indent="0">
              <a:lnSpc>
                <a:spcPct val="125000"/>
              </a:lnSpc>
              <a:spcBef>
                <a:spcPct val="0"/>
              </a:spcBef>
              <a:buNone/>
            </a:pPr>
            <a:endParaRPr lang="zh-CN" altLang="en-US"/>
          </a:p>
          <a:p>
            <a:pPr marL="0" indent="0">
              <a:lnSpc>
                <a:spcPct val="125000"/>
              </a:lnSpc>
              <a:spcBef>
                <a:spcPct val="0"/>
              </a:spcBef>
              <a:buNone/>
            </a:pPr>
            <a:r>
              <a:rPr lang="zh-CN" altLang="en-US"/>
              <a:t>qqplot(x); %绘制标准正态分布的q-q图</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p:nvPr/>
        </p:nvGraphicFramePr>
        <p:xfrm>
          <a:off x="5109797" y="2041281"/>
          <a:ext cx="3474426" cy="2450123"/>
        </p:xfrm>
        <a:graphic>
          <a:graphicData uri="http://schemas.openxmlformats.org/presentationml/2006/ole">
            <mc:AlternateContent xmlns:mc="http://schemas.openxmlformats.org/markup-compatibility/2006">
              <mc:Choice xmlns:v="urn:schemas-microsoft-com:vml" Requires="v">
                <p:oleObj spid="_x0000_s26686" r:id="rId3" imgW="3248025" imgH="2152650" progId="Paint.Picture">
                  <p:embed/>
                </p:oleObj>
              </mc:Choice>
              <mc:Fallback>
                <p:oleObj r:id="rId3" imgW="3248025" imgH="2152650" progId="Paint.Picture">
                  <p:embed/>
                  <p:pic>
                    <p:nvPicPr>
                      <p:cNvPr id="3" name="对象 2"/>
                      <p:cNvPicPr/>
                      <p:nvPr/>
                    </p:nvPicPr>
                    <p:blipFill>
                      <a:blip r:embed="rId4"/>
                      <a:stretch>
                        <a:fillRect/>
                      </a:stretch>
                    </p:blipFill>
                    <p:spPr>
                      <a:xfrm>
                        <a:off x="5109797" y="2041281"/>
                        <a:ext cx="3474426" cy="2450123"/>
                      </a:xfrm>
                      <a:prstGeom prst="rect">
                        <a:avLst/>
                      </a:prstGeom>
                      <a:noFill/>
                      <a:ln w="38100">
                        <a:noFill/>
                        <a:miter/>
                      </a:ln>
                    </p:spPr>
                  </p:pic>
                </p:oleObj>
              </mc:Fallback>
            </mc:AlternateContent>
          </a:graphicData>
        </a:graphic>
      </p:graphicFrame>
      <p:sp>
        <p:nvSpPr>
          <p:cNvPr id="48130" name="文本框 3"/>
          <p:cNvSpPr txBox="1"/>
          <p:nvPr/>
        </p:nvSpPr>
        <p:spPr>
          <a:xfrm>
            <a:off x="1182566" y="407377"/>
            <a:ext cx="7278565" cy="1455783"/>
          </a:xfrm>
          <a:prstGeom prst="rect">
            <a:avLst/>
          </a:prstGeom>
          <a:noFill/>
          <a:ln w="9525">
            <a:noFill/>
          </a:ln>
        </p:spPr>
        <p:txBody>
          <a:bodyPr wrap="square" anchor="t" anchorCtr="0">
            <a:spAutoFit/>
          </a:bodyPr>
          <a:lstStyle/>
          <a:p>
            <a:r>
              <a:rPr lang="zh-CN" altLang="en-US" sz="2215">
                <a:latin typeface="Tahoma" panose="020B0604030504040204" pitchFamily="34" charset="0"/>
              </a:rPr>
              <a:t>例1.4 利用例1.1的血清蛋白含量数据, 作</a:t>
            </a:r>
          </a:p>
          <a:p>
            <a:r>
              <a:rPr lang="zh-CN" altLang="en-US" sz="2215">
                <a:latin typeface="Tahoma" panose="020B0604030504040204" pitchFamily="34" charset="0"/>
              </a:rPr>
              <a:t>(1)直方图,并拟合正态分布曲线;</a:t>
            </a:r>
          </a:p>
          <a:p>
            <a:r>
              <a:rPr lang="zh-CN" altLang="en-US" sz="2215">
                <a:latin typeface="Tahoma" panose="020B0604030504040204" pitchFamily="34" charset="0"/>
              </a:rPr>
              <a:t>(2)经验分布函数图,并拟合正态分布函数曲线;</a:t>
            </a:r>
          </a:p>
          <a:p>
            <a:r>
              <a:rPr lang="zh-CN" altLang="en-US" sz="2215">
                <a:latin typeface="Tahoma" panose="020B0604030504040204" pitchFamily="34" charset="0"/>
              </a:rPr>
              <a:t>(3)正态QQ图,直观判别数据是否来自正态总体.</a:t>
            </a:r>
          </a:p>
        </p:txBody>
      </p:sp>
      <p:sp>
        <p:nvSpPr>
          <p:cNvPr id="37890" name="文本框 109"/>
          <p:cNvSpPr txBox="1"/>
          <p:nvPr/>
        </p:nvSpPr>
        <p:spPr>
          <a:xfrm>
            <a:off x="2272812" y="2041282"/>
            <a:ext cx="2513134" cy="1114921"/>
          </a:xfrm>
          <a:prstGeom prst="rect">
            <a:avLst/>
          </a:prstGeom>
          <a:noFill/>
          <a:ln w="9525">
            <a:noFill/>
          </a:ln>
        </p:spPr>
        <p:txBody>
          <a:bodyPr wrap="square" anchor="t" anchorCtr="0">
            <a:spAutoFit/>
          </a:bodyPr>
          <a:lstStyle/>
          <a:p>
            <a:r>
              <a:rPr lang="zh-CN" altLang="zh-CN" sz="2215">
                <a:latin typeface="Times New Roman" panose="02020603050405020304" pitchFamily="18" charset="0"/>
              </a:rPr>
              <a:t>解</a:t>
            </a:r>
            <a:r>
              <a:rPr lang="en-US" altLang="zh-CN" sz="2215">
                <a:latin typeface="Times New Roman" panose="02020603050405020304" pitchFamily="18" charset="0"/>
              </a:rPr>
              <a:t>(1) </a:t>
            </a:r>
            <a:r>
              <a:rPr lang="zh-CN" altLang="zh-CN" sz="2215">
                <a:latin typeface="Times New Roman" panose="02020603050405020304" pitchFamily="18" charset="0"/>
              </a:rPr>
              <a:t>血清蛋白含量数据的直方图与正态分布函数曲线</a:t>
            </a:r>
            <a:endParaRPr lang="zh-CN" altLang="en-US" sz="2215">
              <a:latin typeface="Tahoma" panose="020B0604030504040204" pitchFamily="34" charset="0"/>
            </a:endParaRPr>
          </a:p>
        </p:txBody>
      </p:sp>
      <p:sp>
        <p:nvSpPr>
          <p:cNvPr id="37891" name="文本框 4"/>
          <p:cNvSpPr txBox="1"/>
          <p:nvPr/>
        </p:nvSpPr>
        <p:spPr>
          <a:xfrm>
            <a:off x="131885" y="3147646"/>
            <a:ext cx="1623646" cy="2137508"/>
          </a:xfrm>
          <a:prstGeom prst="rect">
            <a:avLst/>
          </a:prstGeom>
          <a:noFill/>
          <a:ln w="9525">
            <a:noFill/>
          </a:ln>
        </p:spPr>
        <p:txBody>
          <a:bodyPr wrap="square" anchor="t" anchorCtr="0">
            <a:spAutoFit/>
          </a:bodyPr>
          <a:lstStyle/>
          <a:p>
            <a:r>
              <a:rPr lang="en-US" altLang="zh-CN" sz="2215">
                <a:latin typeface="Times New Roman" panose="02020603050405020304" pitchFamily="18" charset="0"/>
              </a:rPr>
              <a:t>(2)</a:t>
            </a:r>
            <a:r>
              <a:rPr lang="zh-CN" altLang="zh-CN" sz="2215">
                <a:latin typeface="Times New Roman" panose="02020603050405020304" pitchFamily="18" charset="0"/>
              </a:rPr>
              <a:t>血清蛋白含量数据的经验分布函数与理论分布函数曲线</a:t>
            </a:r>
            <a:endParaRPr lang="zh-CN" altLang="en-US" sz="2215">
              <a:latin typeface="Tahoma" panose="020B0604030504040204" pitchFamily="34" charset="0"/>
            </a:endParaRPr>
          </a:p>
        </p:txBody>
      </p:sp>
      <p:graphicFrame>
        <p:nvGraphicFramePr>
          <p:cNvPr id="4" name="对象 3"/>
          <p:cNvGraphicFramePr/>
          <p:nvPr>
            <p:extLst>
              <p:ext uri="{D42A27DB-BD31-4B8C-83A1-F6EECF244321}">
                <p14:modId xmlns:p14="http://schemas.microsoft.com/office/powerpoint/2010/main" val="3458735152"/>
              </p:ext>
            </p:extLst>
          </p:nvPr>
        </p:nvGraphicFramePr>
        <p:xfrm>
          <a:off x="5343863" y="4684960"/>
          <a:ext cx="3240360" cy="2068502"/>
        </p:xfrm>
        <a:graphic>
          <a:graphicData uri="http://schemas.openxmlformats.org/presentationml/2006/ole">
            <mc:AlternateContent xmlns:mc="http://schemas.openxmlformats.org/markup-compatibility/2006">
              <mc:Choice xmlns:v="urn:schemas-microsoft-com:vml" Requires="v">
                <p:oleObj spid="_x0000_s26687" r:id="rId5" imgW="3486150" imgH="2466975" progId="Paint.Picture">
                  <p:embed/>
                </p:oleObj>
              </mc:Choice>
              <mc:Fallback>
                <p:oleObj r:id="rId5" imgW="3486150" imgH="2466975" progId="Paint.Picture">
                  <p:embed/>
                  <p:pic>
                    <p:nvPicPr>
                      <p:cNvPr id="4" name="对象 3"/>
                      <p:cNvPicPr/>
                      <p:nvPr/>
                    </p:nvPicPr>
                    <p:blipFill>
                      <a:blip r:embed="rId6"/>
                      <a:stretch>
                        <a:fillRect/>
                      </a:stretch>
                    </p:blipFill>
                    <p:spPr>
                      <a:xfrm>
                        <a:off x="5343863" y="4684960"/>
                        <a:ext cx="3240360" cy="2068502"/>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890"/>
                                        </p:tgtEl>
                                        <p:attrNameLst>
                                          <p:attrName>style.visibility</p:attrName>
                                        </p:attrNameLst>
                                      </p:cBhvr>
                                      <p:to>
                                        <p:strVal val="visible"/>
                                      </p:to>
                                    </p:set>
                                    <p:anim calcmode="lin" valueType="num">
                                      <p:cBhvr>
                                        <p:cTn id="11" dur="500" fill="hold"/>
                                        <p:tgtEl>
                                          <p:spTgt spid="37890"/>
                                        </p:tgtEl>
                                        <p:attrNameLst>
                                          <p:attrName>ppt_x</p:attrName>
                                        </p:attrNameLst>
                                      </p:cBhvr>
                                      <p:tavLst>
                                        <p:tav tm="0">
                                          <p:val>
                                            <p:strVal val="#ppt_x"/>
                                          </p:val>
                                        </p:tav>
                                        <p:tav tm="100000">
                                          <p:val>
                                            <p:strVal val="#ppt_x"/>
                                          </p:val>
                                        </p:tav>
                                      </p:tavLst>
                                    </p:anim>
                                    <p:anim calcmode="lin" valueType="num">
                                      <p:cBhvr>
                                        <p:cTn id="12" dur="500" fill="hold"/>
                                        <p:tgtEl>
                                          <p:spTgt spid="3789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7891"/>
                                        </p:tgtEl>
                                        <p:attrNameLst>
                                          <p:attrName>style.visibility</p:attrName>
                                        </p:attrNameLst>
                                      </p:cBhvr>
                                      <p:to>
                                        <p:strVal val="visible"/>
                                      </p:to>
                                    </p:set>
                                    <p:anim calcmode="lin" valueType="num">
                                      <p:cBhvr>
                                        <p:cTn id="17" dur="500" fill="hold"/>
                                        <p:tgtEl>
                                          <p:spTgt spid="37891"/>
                                        </p:tgtEl>
                                        <p:attrNameLst>
                                          <p:attrName>ppt_x</p:attrName>
                                        </p:attrNameLst>
                                      </p:cBhvr>
                                      <p:tavLst>
                                        <p:tav tm="0">
                                          <p:val>
                                            <p:strVal val="#ppt_x"/>
                                          </p:val>
                                        </p:tav>
                                        <p:tav tm="100000">
                                          <p:val>
                                            <p:strVal val="#ppt_x"/>
                                          </p:val>
                                        </p:tav>
                                      </p:tavLst>
                                    </p:anim>
                                    <p:anim calcmode="lin" valueType="num">
                                      <p:cBhvr>
                                        <p:cTn id="18" dur="500" fill="hold"/>
                                        <p:tgtEl>
                                          <p:spTgt spid="3789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89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1"/>
          <p:cNvSpPr>
            <a:spLocks noGrp="1"/>
          </p:cNvSpPr>
          <p:nvPr>
            <p:ph type="sldNum" sz="quarter" idx="12"/>
          </p:nvPr>
        </p:nvSpPr>
        <p:spPr>
          <a:ln/>
        </p:spPr>
        <p:txBody>
          <a:bodyPr anchor="b"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a:fld id="{9A0DB2DC-4C9A-4742-B13C-FB6460FD3503}" type="slidenum">
              <a:rPr lang="zh-CN" altLang="en-US" sz="1292" dirty="0"/>
              <a:t>103</a:t>
            </a:fld>
            <a:endParaRPr lang="zh-CN" altLang="en-US" sz="1292" dirty="0">
              <a:latin typeface="Times New Roman" panose="02020603050405020304" pitchFamily="18" charset="0"/>
            </a:endParaRPr>
          </a:p>
        </p:txBody>
      </p:sp>
      <p:sp>
        <p:nvSpPr>
          <p:cNvPr id="49154" name="文本框 109"/>
          <p:cNvSpPr txBox="1"/>
          <p:nvPr/>
        </p:nvSpPr>
        <p:spPr>
          <a:xfrm>
            <a:off x="1150327" y="653562"/>
            <a:ext cx="4689231" cy="433196"/>
          </a:xfrm>
          <a:prstGeom prst="rect">
            <a:avLst/>
          </a:prstGeom>
          <a:noFill/>
          <a:ln w="9525">
            <a:noFill/>
          </a:ln>
        </p:spPr>
        <p:txBody>
          <a:bodyPr anchor="t" anchorCtr="0">
            <a:spAutoFit/>
          </a:bodyPr>
          <a:lstStyle/>
          <a:p>
            <a:r>
              <a:rPr lang="en-US" altLang="zh-CN" sz="2215" b="1">
                <a:latin typeface="Times New Roman" panose="02020603050405020304" pitchFamily="18" charset="0"/>
              </a:rPr>
              <a:t>(3) </a:t>
            </a:r>
            <a:r>
              <a:rPr lang="zh-CN" altLang="zh-CN" sz="2215" b="1">
                <a:latin typeface="Times New Roman" panose="02020603050405020304" pitchFamily="18" charset="0"/>
              </a:rPr>
              <a:t>血清蛋白含量数据的正态</a:t>
            </a:r>
            <a:r>
              <a:rPr lang="en-US" altLang="zh-CN" sz="2215" b="1">
                <a:latin typeface="Times New Roman" panose="02020603050405020304" pitchFamily="18" charset="0"/>
              </a:rPr>
              <a:t>QQ</a:t>
            </a:r>
            <a:r>
              <a:rPr lang="zh-CN" altLang="zh-CN" sz="2215" b="1">
                <a:latin typeface="Times New Roman" panose="02020603050405020304" pitchFamily="18" charset="0"/>
              </a:rPr>
              <a:t>图</a:t>
            </a:r>
            <a:endParaRPr lang="zh-CN" altLang="en-US" sz="2215" b="1">
              <a:latin typeface="Tahoma" panose="020B0604030504040204" pitchFamily="34" charset="0"/>
            </a:endParaRPr>
          </a:p>
        </p:txBody>
      </p:sp>
      <p:graphicFrame>
        <p:nvGraphicFramePr>
          <p:cNvPr id="49155" name="对象 3"/>
          <p:cNvGraphicFramePr/>
          <p:nvPr/>
        </p:nvGraphicFramePr>
        <p:xfrm>
          <a:off x="1150327" y="1334966"/>
          <a:ext cx="6793523" cy="4251080"/>
        </p:xfrm>
        <a:graphic>
          <a:graphicData uri="http://schemas.openxmlformats.org/presentationml/2006/ole">
            <mc:AlternateContent xmlns:mc="http://schemas.openxmlformats.org/markup-compatibility/2006">
              <mc:Choice xmlns:v="urn:schemas-microsoft-com:vml" Requires="v">
                <p:oleObj spid="_x0000_s27680" r:id="rId3" imgW="4210050" imgH="2762250" progId="Paint.Picture">
                  <p:embed/>
                </p:oleObj>
              </mc:Choice>
              <mc:Fallback>
                <p:oleObj r:id="rId3" imgW="4210050" imgH="2762250" progId="Paint.Picture">
                  <p:embed/>
                  <p:pic>
                    <p:nvPicPr>
                      <p:cNvPr id="49155" name="对象 3"/>
                      <p:cNvPicPr/>
                      <p:nvPr/>
                    </p:nvPicPr>
                    <p:blipFill>
                      <a:blip r:embed="rId4"/>
                      <a:stretch>
                        <a:fillRect/>
                      </a:stretch>
                    </p:blipFill>
                    <p:spPr>
                      <a:xfrm>
                        <a:off x="1150327" y="1334966"/>
                        <a:ext cx="6793523" cy="4251080"/>
                      </a:xfrm>
                      <a:prstGeom prst="rect">
                        <a:avLst/>
                      </a:prstGeom>
                      <a:noFill/>
                      <a:ln w="38100">
                        <a:noFill/>
                        <a:miter/>
                      </a:ln>
                    </p:spPr>
                  </p:pic>
                </p:oleObj>
              </mc:Fallback>
            </mc:AlternateContent>
          </a:graphicData>
        </a:graphic>
      </p:graphicFrame>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a:xfrm>
            <a:off x="833805" y="284701"/>
            <a:ext cx="7794381" cy="682869"/>
          </a:xfrm>
          <a:ln/>
        </p:spPr>
        <p:txBody>
          <a:bodyPr anchor="b" anchorCtr="0"/>
          <a:lstStyle/>
          <a:p>
            <a:r>
              <a:rPr lang="zh-CN" altLang="en-US" sz="2585" b="1" dirty="0"/>
              <a:t> 茎叶图</a:t>
            </a:r>
          </a:p>
        </p:txBody>
      </p:sp>
      <p:sp>
        <p:nvSpPr>
          <p:cNvPr id="50178" name="内容占位符 3"/>
          <p:cNvSpPr>
            <a:spLocks noGrp="1"/>
          </p:cNvSpPr>
          <p:nvPr>
            <p:ph idx="1"/>
          </p:nvPr>
        </p:nvSpPr>
        <p:spPr>
          <a:xfrm>
            <a:off x="961293" y="1099039"/>
            <a:ext cx="7918938" cy="1526931"/>
          </a:xfrm>
          <a:solidFill>
            <a:srgbClr val="FFFFFF"/>
          </a:solidFill>
          <a:ln/>
        </p:spPr>
        <p:txBody>
          <a:bodyPr anchor="t" anchorCtr="0"/>
          <a:lstStyle/>
          <a:p>
            <a:r>
              <a:rPr lang="zh-CN" altLang="en-US" sz="2215" b="1"/>
              <a:t>茎叶图（Stem-and-Leaf display）又称“枝叶图”。</a:t>
            </a:r>
          </a:p>
          <a:p>
            <a:r>
              <a:rPr lang="zh-CN" altLang="en-US" sz="2215" b="1">
                <a:sym typeface="宋体" panose="02010600030101010101" pitchFamily="2" charset="-122"/>
              </a:rPr>
              <a:t>将数组中的数按位数进行比较，将数的大小</a:t>
            </a:r>
            <a:r>
              <a:rPr lang="zh-CN" altLang="en-US" sz="2215" b="1">
                <a:solidFill>
                  <a:srgbClr val="FF0000"/>
                </a:solidFill>
                <a:sym typeface="宋体" panose="02010600030101010101" pitchFamily="2" charset="-122"/>
              </a:rPr>
              <a:t>基本不变或变化不大</a:t>
            </a:r>
            <a:r>
              <a:rPr lang="zh-CN" altLang="en-US" sz="2215" b="1">
                <a:sym typeface="宋体" panose="02010600030101010101" pitchFamily="2" charset="-122"/>
              </a:rPr>
              <a:t>的位作为一个主干（茎），将</a:t>
            </a:r>
            <a:r>
              <a:rPr lang="zh-CN" altLang="en-US" sz="2215" b="1">
                <a:solidFill>
                  <a:srgbClr val="FF0000"/>
                </a:solidFill>
                <a:sym typeface="宋体" panose="02010600030101010101" pitchFamily="2" charset="-122"/>
              </a:rPr>
              <a:t>变化大</a:t>
            </a:r>
            <a:r>
              <a:rPr lang="zh-CN" altLang="en-US" sz="2215" b="1">
                <a:sym typeface="宋体" panose="02010600030101010101" pitchFamily="2" charset="-122"/>
              </a:rPr>
              <a:t>的位的数作为分枝（叶），列在主干的后面。</a:t>
            </a:r>
            <a:endParaRPr lang="zh-CN" altLang="en-US" sz="2215" b="1"/>
          </a:p>
          <a:p>
            <a:endParaRPr lang="zh-CN" altLang="en-US" sz="2215" b="1"/>
          </a:p>
        </p:txBody>
      </p:sp>
      <p:sp>
        <p:nvSpPr>
          <p:cNvPr id="37891" name="文本框 8"/>
          <p:cNvSpPr txBox="1"/>
          <p:nvPr/>
        </p:nvSpPr>
        <p:spPr>
          <a:xfrm>
            <a:off x="833805" y="2901462"/>
            <a:ext cx="3870080" cy="2478371"/>
          </a:xfrm>
          <a:prstGeom prst="rect">
            <a:avLst/>
          </a:prstGeom>
          <a:noFill/>
          <a:ln w="9525">
            <a:noFill/>
          </a:ln>
        </p:spPr>
        <p:txBody>
          <a:bodyPr wrap="square" anchor="t" anchorCtr="0">
            <a:spAutoFit/>
          </a:bodyPr>
          <a:lstStyle/>
          <a:p>
            <a:r>
              <a:rPr lang="zh-CN" altLang="en-US" sz="2215" b="1">
                <a:latin typeface="Tahoma" panose="020B0604030504040204" pitchFamily="34" charset="0"/>
              </a:rPr>
              <a:t>现在有一堆30个数据：</a:t>
            </a:r>
          </a:p>
          <a:p>
            <a:r>
              <a:rPr lang="zh-CN" altLang="en-US" sz="2215" b="1">
                <a:latin typeface="Tahoma" panose="020B0604030504040204" pitchFamily="34" charset="0"/>
              </a:rPr>
              <a:t>41、52、6、19、92、10、40、55、60、75、22、15、31、61、9、70、91、65、69、16、94、85、89、79、57、46、1、24、71、5</a:t>
            </a:r>
          </a:p>
          <a:p>
            <a:r>
              <a:rPr lang="zh-CN" altLang="en-US" sz="2215" b="1">
                <a:latin typeface="Tahoma" panose="020B0604030504040204" pitchFamily="34" charset="0"/>
              </a:rPr>
              <a:t>　　</a:t>
            </a:r>
          </a:p>
        </p:txBody>
      </p:sp>
      <p:sp>
        <p:nvSpPr>
          <p:cNvPr id="37892" name="文本框 9"/>
          <p:cNvSpPr txBox="1"/>
          <p:nvPr/>
        </p:nvSpPr>
        <p:spPr>
          <a:xfrm>
            <a:off x="5367704" y="2731478"/>
            <a:ext cx="3012831" cy="3841821"/>
          </a:xfrm>
          <a:prstGeom prst="rect">
            <a:avLst/>
          </a:prstGeom>
          <a:noFill/>
          <a:ln w="9525">
            <a:noFill/>
          </a:ln>
        </p:spPr>
        <p:txBody>
          <a:bodyPr wrap="square" anchor="t" anchorCtr="0">
            <a:spAutoFit/>
          </a:bodyPr>
          <a:lstStyle/>
          <a:p>
            <a:r>
              <a:rPr lang="zh-CN" altLang="en-US" sz="2215" b="1">
                <a:latin typeface="Tahoma" panose="020B0604030504040204" pitchFamily="34" charset="0"/>
              </a:rPr>
              <a:t>画出的茎叶图如下：</a:t>
            </a:r>
          </a:p>
          <a:p>
            <a:r>
              <a:rPr lang="zh-CN" altLang="en-US" sz="2215" b="1">
                <a:latin typeface="Tahoma" panose="020B0604030504040204" pitchFamily="34" charset="0"/>
              </a:rPr>
              <a:t>　　0 | 1 5 6 9</a:t>
            </a:r>
          </a:p>
          <a:p>
            <a:r>
              <a:rPr lang="zh-CN" altLang="en-US" sz="2215" b="1">
                <a:latin typeface="Tahoma" panose="020B0604030504040204" pitchFamily="34" charset="0"/>
              </a:rPr>
              <a:t>　　1 | 0 5 6 9</a:t>
            </a:r>
          </a:p>
          <a:p>
            <a:r>
              <a:rPr lang="zh-CN" altLang="en-US" sz="2215" b="1">
                <a:latin typeface="Tahoma" panose="020B0604030504040204" pitchFamily="34" charset="0"/>
              </a:rPr>
              <a:t>　　2 | 2 4</a:t>
            </a:r>
          </a:p>
          <a:p>
            <a:r>
              <a:rPr lang="zh-CN" altLang="en-US" sz="2215" b="1">
                <a:latin typeface="Tahoma" panose="020B0604030504040204" pitchFamily="34" charset="0"/>
              </a:rPr>
              <a:t>　　3 | 1</a:t>
            </a:r>
          </a:p>
          <a:p>
            <a:r>
              <a:rPr lang="zh-CN" altLang="en-US" sz="2215" b="1">
                <a:latin typeface="Tahoma" panose="020B0604030504040204" pitchFamily="34" charset="0"/>
              </a:rPr>
              <a:t>　　4 | 0 1 6</a:t>
            </a:r>
          </a:p>
          <a:p>
            <a:r>
              <a:rPr lang="zh-CN" altLang="en-US" sz="2215" b="1">
                <a:latin typeface="Tahoma" panose="020B0604030504040204" pitchFamily="34" charset="0"/>
              </a:rPr>
              <a:t>　　5 | 2 5 7</a:t>
            </a:r>
          </a:p>
          <a:p>
            <a:r>
              <a:rPr lang="zh-CN" altLang="en-US" sz="2215" b="1">
                <a:latin typeface="Tahoma" panose="020B0604030504040204" pitchFamily="34" charset="0"/>
              </a:rPr>
              <a:t>　　6 | 0 1 5 9</a:t>
            </a:r>
          </a:p>
          <a:p>
            <a:r>
              <a:rPr lang="zh-CN" altLang="en-US" sz="2215" b="1">
                <a:latin typeface="Tahoma" panose="020B0604030504040204" pitchFamily="34" charset="0"/>
              </a:rPr>
              <a:t>　　7 | 0 1 5 9</a:t>
            </a:r>
          </a:p>
          <a:p>
            <a:r>
              <a:rPr lang="zh-CN" altLang="en-US" sz="2215" b="1">
                <a:latin typeface="Tahoma" panose="020B0604030504040204" pitchFamily="34" charset="0"/>
              </a:rPr>
              <a:t>　　8 | 5 9</a:t>
            </a:r>
          </a:p>
          <a:p>
            <a:r>
              <a:rPr lang="zh-CN" altLang="en-US" sz="2215" b="1">
                <a:latin typeface="Tahoma" panose="020B0604030504040204" pitchFamily="34" charset="0"/>
              </a:rPr>
              <a:t>　　9 | 1 2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anim calcmode="lin" valueType="num">
                                      <p:cBhvr>
                                        <p:cTn id="7" dur="500" fill="hold"/>
                                        <p:tgtEl>
                                          <p:spTgt spid="37891"/>
                                        </p:tgtEl>
                                        <p:attrNameLst>
                                          <p:attrName>ppt_x</p:attrName>
                                        </p:attrNameLst>
                                      </p:cBhvr>
                                      <p:tavLst>
                                        <p:tav tm="0">
                                          <p:val>
                                            <p:strVal val="#ppt_x"/>
                                          </p:val>
                                        </p:tav>
                                        <p:tav tm="100000">
                                          <p:val>
                                            <p:strVal val="#ppt_x"/>
                                          </p:val>
                                        </p:tav>
                                      </p:tavLst>
                                    </p:anim>
                                    <p:anim calcmode="lin" valueType="num">
                                      <p:cBhvr>
                                        <p:cTn id="8" dur="500" fill="hold"/>
                                        <p:tgtEl>
                                          <p:spTgt spid="3789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892"/>
                                        </p:tgtEl>
                                        <p:attrNameLst>
                                          <p:attrName>style.visibility</p:attrName>
                                        </p:attrNameLst>
                                      </p:cBhvr>
                                      <p:to>
                                        <p:strVal val="visible"/>
                                      </p:to>
                                    </p:set>
                                    <p:anim calcmode="lin" valueType="num">
                                      <p:cBhvr>
                                        <p:cTn id="11" dur="500" fill="hold"/>
                                        <p:tgtEl>
                                          <p:spTgt spid="37892"/>
                                        </p:tgtEl>
                                        <p:attrNameLst>
                                          <p:attrName>ppt_x</p:attrName>
                                        </p:attrNameLst>
                                      </p:cBhvr>
                                      <p:tavLst>
                                        <p:tav tm="0">
                                          <p:val>
                                            <p:strVal val="#ppt_x"/>
                                          </p:val>
                                        </p:tav>
                                        <p:tav tm="100000">
                                          <p:val>
                                            <p:strVal val="#ppt_x"/>
                                          </p:val>
                                        </p:tav>
                                      </p:tavLst>
                                    </p:anim>
                                    <p:anim calcmode="lin" valueType="num">
                                      <p:cBhvr>
                                        <p:cTn id="12" dur="500" fill="hold"/>
                                        <p:tgtEl>
                                          <p:spTgt spid="378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文本框 3"/>
          <p:cNvSpPr txBox="1"/>
          <p:nvPr/>
        </p:nvSpPr>
        <p:spPr>
          <a:xfrm>
            <a:off x="1113692" y="970085"/>
            <a:ext cx="7115908" cy="490134"/>
          </a:xfrm>
          <a:prstGeom prst="rect">
            <a:avLst/>
          </a:prstGeom>
          <a:noFill/>
          <a:ln w="9525">
            <a:noFill/>
          </a:ln>
        </p:spPr>
        <p:txBody>
          <a:bodyPr wrap="square" anchor="t" anchorCtr="0">
            <a:spAutoFit/>
          </a:bodyPr>
          <a:lstStyle/>
          <a:p>
            <a:r>
              <a:rPr lang="zh-CN" altLang="en-US" sz="2585">
                <a:latin typeface="Tahoma" panose="020B0604030504040204" pitchFamily="34" charset="0"/>
              </a:rPr>
              <a:t>程序见</a:t>
            </a:r>
            <a:r>
              <a:rPr lang="en-US" altLang="zh-CN" sz="2585">
                <a:latin typeface="Tahoma" panose="020B0604030504040204" pitchFamily="34" charset="0"/>
              </a:rPr>
              <a:t>q6_1,</a:t>
            </a:r>
            <a:r>
              <a:rPr lang="zh-CN" altLang="en-US" sz="2585">
                <a:latin typeface="Tahoma" panose="020B0604030504040204" pitchFamily="34" charset="0"/>
              </a:rPr>
              <a:t>数据文件为</a:t>
            </a:r>
            <a:r>
              <a:rPr lang="en-US" altLang="zh-CN" sz="2585">
                <a:latin typeface="Tahoma" panose="020B0604030504040204" pitchFamily="34" charset="0"/>
              </a:rPr>
              <a:t>D:\\t6.txt,</a:t>
            </a:r>
            <a:r>
              <a:rPr lang="zh-CN" altLang="en-US" sz="2585">
                <a:latin typeface="Tahoma" panose="020B0604030504040204" pitchFamily="34" charset="0"/>
              </a:rPr>
              <a:t>运行结果如下：</a:t>
            </a:r>
          </a:p>
        </p:txBody>
      </p:sp>
      <p:graphicFrame>
        <p:nvGraphicFramePr>
          <p:cNvPr id="51202" name="对象 1"/>
          <p:cNvGraphicFramePr/>
          <p:nvPr/>
        </p:nvGraphicFramePr>
        <p:xfrm>
          <a:off x="1913793" y="2165838"/>
          <a:ext cx="5023338" cy="3987312"/>
        </p:xfrm>
        <a:graphic>
          <a:graphicData uri="http://schemas.openxmlformats.org/presentationml/2006/ole">
            <mc:AlternateContent xmlns:mc="http://schemas.openxmlformats.org/markup-compatibility/2006">
              <mc:Choice xmlns:v="urn:schemas-microsoft-com:vml" Requires="v">
                <p:oleObj spid="_x0000_s28704" r:id="rId3" imgW="4267200" imgH="3476625" progId="Paint.Picture">
                  <p:embed/>
                </p:oleObj>
              </mc:Choice>
              <mc:Fallback>
                <p:oleObj r:id="rId3" imgW="4267200" imgH="3476625" progId="Paint.Picture">
                  <p:embed/>
                  <p:pic>
                    <p:nvPicPr>
                      <p:cNvPr id="51202" name="对象 1"/>
                      <p:cNvPicPr/>
                      <p:nvPr/>
                    </p:nvPicPr>
                    <p:blipFill>
                      <a:blip r:embed="rId4"/>
                      <a:stretch>
                        <a:fillRect/>
                      </a:stretch>
                    </p:blipFill>
                    <p:spPr>
                      <a:xfrm>
                        <a:off x="1913793" y="2165838"/>
                        <a:ext cx="5023338" cy="3987312"/>
                      </a:xfrm>
                      <a:prstGeom prst="rect">
                        <a:avLst/>
                      </a:prstGeom>
                      <a:noFill/>
                      <a:ln w="38100">
                        <a:noFill/>
                        <a:miter/>
                      </a:ln>
                    </p:spPr>
                  </p:pic>
                </p:oleObj>
              </mc:Fallback>
            </mc:AlternateContent>
          </a:graphicData>
        </a:graphic>
      </p:graphicFrame>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图片 25"/>
          <p:cNvPicPr>
            <a:picLocks noGrp="1" noChangeAspect="1"/>
          </p:cNvPicPr>
          <p:nvPr>
            <p:ph idx="1"/>
          </p:nvPr>
        </p:nvPicPr>
        <p:blipFill>
          <a:blip r:embed="rId2"/>
          <a:stretch>
            <a:fillRect/>
          </a:stretch>
        </p:blipFill>
        <p:spPr>
          <a:xfrm>
            <a:off x="3509597" y="625720"/>
            <a:ext cx="5209442" cy="4489938"/>
          </a:xfrm>
          <a:ln/>
        </p:spPr>
      </p:pic>
      <p:sp>
        <p:nvSpPr>
          <p:cNvPr id="52226" name="文本框 3"/>
          <p:cNvSpPr txBox="1"/>
          <p:nvPr/>
        </p:nvSpPr>
        <p:spPr>
          <a:xfrm>
            <a:off x="4073770" y="5081954"/>
            <a:ext cx="4734658" cy="433196"/>
          </a:xfrm>
          <a:prstGeom prst="rect">
            <a:avLst/>
          </a:prstGeom>
          <a:noFill/>
          <a:ln w="9525">
            <a:noFill/>
          </a:ln>
        </p:spPr>
        <p:txBody>
          <a:bodyPr wrap="square" anchor="t" anchorCtr="0">
            <a:spAutoFit/>
          </a:bodyPr>
          <a:lstStyle/>
          <a:p>
            <a:r>
              <a:rPr lang="zh-CN" altLang="en-US" sz="2215" b="1">
                <a:latin typeface="Tahoma" panose="020B0604030504040204" pitchFamily="34" charset="0"/>
              </a:rPr>
              <a:t>图</a:t>
            </a:r>
            <a:r>
              <a:rPr lang="en-US" altLang="zh-CN" sz="2215" b="1">
                <a:latin typeface="Tahoma" panose="020B0604030504040204" pitchFamily="34" charset="0"/>
              </a:rPr>
              <a:t>1.8  31</a:t>
            </a:r>
            <a:r>
              <a:rPr lang="zh-CN" altLang="en-US" sz="2215" b="1">
                <a:latin typeface="Tahoma" panose="020B0604030504040204" pitchFamily="34" charset="0"/>
              </a:rPr>
              <a:t>名学生考试成绩的茎叶图</a:t>
            </a:r>
          </a:p>
        </p:txBody>
      </p:sp>
      <p:sp>
        <p:nvSpPr>
          <p:cNvPr id="46083" name="文本框 109"/>
          <p:cNvSpPr txBox="1"/>
          <p:nvPr/>
        </p:nvSpPr>
        <p:spPr>
          <a:xfrm>
            <a:off x="1036028" y="5572859"/>
            <a:ext cx="5495192" cy="901081"/>
          </a:xfrm>
          <a:prstGeom prst="rect">
            <a:avLst/>
          </a:prstGeom>
          <a:noFill/>
          <a:ln w="9525">
            <a:noFill/>
          </a:ln>
        </p:spPr>
        <p:txBody>
          <a:bodyPr wrap="square" anchor="t" anchorCtr="0">
            <a:spAutoFit/>
          </a:bodyPr>
          <a:lstStyle/>
          <a:p>
            <a:pPr>
              <a:lnSpc>
                <a:spcPct val="125000"/>
              </a:lnSpc>
            </a:pPr>
            <a:r>
              <a:rPr lang="en-US" altLang="zh-CN" sz="2215" b="1">
                <a:latin typeface="Times New Roman" panose="02020603050405020304" pitchFamily="18" charset="0"/>
              </a:rPr>
              <a:t>(1) </a:t>
            </a:r>
            <a:r>
              <a:rPr lang="zh-CN" altLang="zh-CN" sz="2215" b="1">
                <a:latin typeface="Times New Roman" panose="02020603050405020304" pitchFamily="18" charset="0"/>
              </a:rPr>
              <a:t>可直观看出</a:t>
            </a:r>
            <a:r>
              <a:rPr lang="en-US" altLang="zh-CN" sz="2215" b="1">
                <a:latin typeface="Times New Roman" panose="02020603050405020304" pitchFamily="18" charset="0"/>
              </a:rPr>
              <a:t>: </a:t>
            </a:r>
            <a:r>
              <a:rPr lang="zh-CN" altLang="zh-CN" sz="2215" b="1">
                <a:latin typeface="Times New Roman" panose="02020603050405020304" pitchFamily="18" charset="0"/>
              </a:rPr>
              <a:t>高峰</a:t>
            </a:r>
            <a:r>
              <a:rPr lang="en-US" altLang="zh-CN" sz="2215" b="1">
                <a:latin typeface="Times New Roman" panose="02020603050405020304" pitchFamily="18" charset="0"/>
              </a:rPr>
              <a:t>, </a:t>
            </a:r>
            <a:r>
              <a:rPr lang="zh-CN" altLang="zh-CN" sz="2215" b="1">
                <a:latin typeface="Times New Roman" panose="02020603050405020304" pitchFamily="18" charset="0"/>
              </a:rPr>
              <a:t>分散</a:t>
            </a:r>
            <a:r>
              <a:rPr lang="en-US" altLang="zh-CN" sz="2215" b="1">
                <a:latin typeface="Times New Roman" panose="02020603050405020304" pitchFamily="18" charset="0"/>
              </a:rPr>
              <a:t>, </a:t>
            </a:r>
            <a:r>
              <a:rPr lang="zh-CN" altLang="zh-CN" sz="2215" b="1">
                <a:latin typeface="Times New Roman" panose="02020603050405020304" pitchFamily="18" charset="0"/>
              </a:rPr>
              <a:t>偏向</a:t>
            </a:r>
            <a:r>
              <a:rPr lang="en-US" altLang="zh-CN" sz="2215" b="1">
                <a:latin typeface="Times New Roman" panose="02020603050405020304" pitchFamily="18" charset="0"/>
              </a:rPr>
              <a:t>, </a:t>
            </a:r>
            <a:r>
              <a:rPr lang="zh-CN" altLang="zh-CN" sz="2215" b="1">
                <a:latin typeface="Times New Roman" panose="02020603050405020304" pitchFamily="18" charset="0"/>
              </a:rPr>
              <a:t>间隙</a:t>
            </a:r>
            <a:r>
              <a:rPr lang="en-US" altLang="zh-CN" sz="2215" b="1">
                <a:latin typeface="Times New Roman" panose="02020603050405020304" pitchFamily="18" charset="0"/>
              </a:rPr>
              <a:t>;</a:t>
            </a:r>
          </a:p>
          <a:p>
            <a:pPr>
              <a:lnSpc>
                <a:spcPct val="125000"/>
              </a:lnSpc>
            </a:pPr>
            <a:r>
              <a:rPr lang="en-US" altLang="zh-CN" sz="2215" b="1">
                <a:latin typeface="Times New Roman" panose="02020603050405020304" pitchFamily="18" charset="0"/>
              </a:rPr>
              <a:t>(2) </a:t>
            </a:r>
            <a:r>
              <a:rPr lang="zh-CN" altLang="zh-CN" sz="2215" b="1">
                <a:latin typeface="Times New Roman" panose="02020603050405020304" pitchFamily="18" charset="0"/>
              </a:rPr>
              <a:t>自然排序</a:t>
            </a:r>
            <a:r>
              <a:rPr lang="en-US" altLang="zh-CN" sz="2215" b="1">
                <a:latin typeface="Times New Roman" panose="02020603050405020304" pitchFamily="18" charset="0"/>
              </a:rPr>
              <a:t>.</a:t>
            </a:r>
            <a:endParaRPr lang="zh-CN" altLang="en-US" sz="2215" b="1">
              <a:latin typeface="Tahoma" panose="020B0604030504040204" pitchFamily="34" charset="0"/>
            </a:endParaRPr>
          </a:p>
        </p:txBody>
      </p:sp>
      <p:sp>
        <p:nvSpPr>
          <p:cNvPr id="52228" name="内容占位符 2"/>
          <p:cNvSpPr>
            <a:spLocks noGrp="1"/>
          </p:cNvSpPr>
          <p:nvPr/>
        </p:nvSpPr>
        <p:spPr>
          <a:xfrm>
            <a:off x="918400" y="492659"/>
            <a:ext cx="7772400" cy="1101969"/>
          </a:xfrm>
          <a:prstGeom prst="rect">
            <a:avLst/>
          </a:prstGeom>
          <a:noFill/>
          <a:ln w="9525">
            <a:noFill/>
          </a:ln>
        </p:spPr>
        <p:txBody>
          <a:bodyPr anchor="t" anchorCtr="0"/>
          <a:lstStyle/>
          <a:p>
            <a:pPr>
              <a:spcBef>
                <a:spcPct val="20000"/>
              </a:spcBef>
              <a:buClr>
                <a:schemeClr val="folHlink"/>
              </a:buClr>
              <a:buSzPct val="60000"/>
            </a:pPr>
            <a:r>
              <a:rPr lang="zh-CN" altLang="en-US" sz="2215" b="1" dirty="0">
                <a:latin typeface="Tahoma" panose="020B0604030504040204" pitchFamily="34" charset="0"/>
              </a:rPr>
              <a:t>例1.5某班有31名学生,某门课程的考试成绩，作茎叶图</a:t>
            </a:r>
          </a:p>
        </p:txBody>
      </p:sp>
      <p:sp>
        <p:nvSpPr>
          <p:cNvPr id="52230" name="文本框 2"/>
          <p:cNvSpPr txBox="1"/>
          <p:nvPr/>
        </p:nvSpPr>
        <p:spPr>
          <a:xfrm>
            <a:off x="427893" y="5115658"/>
            <a:ext cx="2276585" cy="369332"/>
          </a:xfrm>
          <a:prstGeom prst="rect">
            <a:avLst/>
          </a:prstGeom>
          <a:noFill/>
          <a:ln w="9525">
            <a:noFill/>
          </a:ln>
        </p:spPr>
        <p:txBody>
          <a:bodyPr wrap="none" anchor="t" anchorCtr="0">
            <a:spAutoFit/>
          </a:bodyPr>
          <a:lstStyle/>
          <a:p>
            <a:r>
              <a:rPr lang="zh-CN" altLang="en-US" b="1">
                <a:latin typeface="Tahoma" panose="020B0604030504040204" pitchFamily="34" charset="0"/>
              </a:rPr>
              <a:t>某门课程的考试成绩</a:t>
            </a:r>
            <a:endParaRPr lang="zh-CN" altLang="en-US">
              <a:latin typeface="Tahoma" panose="020B0604030504040204" pitchFamily="34" charset="0"/>
            </a:endParaRPr>
          </a:p>
        </p:txBody>
      </p:sp>
      <p:sp>
        <p:nvSpPr>
          <p:cNvPr id="52231" name="文本框 3"/>
          <p:cNvSpPr txBox="1"/>
          <p:nvPr/>
        </p:nvSpPr>
        <p:spPr>
          <a:xfrm>
            <a:off x="6144358" y="5572858"/>
            <a:ext cx="2946888" cy="433196"/>
          </a:xfrm>
          <a:prstGeom prst="rect">
            <a:avLst/>
          </a:prstGeom>
          <a:noFill/>
          <a:ln w="9525">
            <a:noFill/>
          </a:ln>
        </p:spPr>
        <p:txBody>
          <a:bodyPr wrap="square" anchor="t" anchorCtr="0">
            <a:spAutoFit/>
          </a:bodyPr>
          <a:lstStyle/>
          <a:p>
            <a:r>
              <a:rPr lang="zh-CN" altLang="en-US" sz="2215">
                <a:latin typeface="Tahoma" panose="020B0604030504040204" pitchFamily="34" charset="0"/>
              </a:rPr>
              <a:t>my_jyt(x,1); %茎向图</a:t>
            </a:r>
          </a:p>
        </p:txBody>
      </p:sp>
      <p:pic>
        <p:nvPicPr>
          <p:cNvPr id="3" name="图片 2">
            <a:extLst>
              <a:ext uri="{FF2B5EF4-FFF2-40B4-BE49-F238E27FC236}">
                <a16:creationId xmlns:a16="http://schemas.microsoft.com/office/drawing/2014/main" id="{C9E0BB68-BDB9-4E00-8CD8-53F32332D75D}"/>
              </a:ext>
            </a:extLst>
          </p:cNvPr>
          <p:cNvPicPr>
            <a:picLocks noChangeAspect="1"/>
          </p:cNvPicPr>
          <p:nvPr/>
        </p:nvPicPr>
        <p:blipFill>
          <a:blip r:embed="rId3"/>
          <a:stretch>
            <a:fillRect/>
          </a:stretch>
        </p:blipFill>
        <p:spPr>
          <a:xfrm>
            <a:off x="782614" y="832177"/>
            <a:ext cx="2324424" cy="440116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 calcmode="lin" valueType="num">
                                      <p:cBhvr>
                                        <p:cTn id="7" dur="500" fill="hold"/>
                                        <p:tgtEl>
                                          <p:spTgt spid="46083"/>
                                        </p:tgtEl>
                                        <p:attrNameLst>
                                          <p:attrName>ppt_x</p:attrName>
                                        </p:attrNameLst>
                                      </p:cBhvr>
                                      <p:tavLst>
                                        <p:tav tm="0">
                                          <p:val>
                                            <p:strVal val="#ppt_x"/>
                                          </p:val>
                                        </p:tav>
                                        <p:tav tm="100000">
                                          <p:val>
                                            <p:strVal val="#ppt_x"/>
                                          </p:val>
                                        </p:tav>
                                      </p:tavLst>
                                    </p:anim>
                                    <p:anim calcmode="lin" valueType="num">
                                      <p:cBhvr>
                                        <p:cTn id="8" dur="500" fill="hold"/>
                                        <p:tgtEl>
                                          <p:spTgt spid="460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文本框 3"/>
          <p:cNvSpPr txBox="1"/>
          <p:nvPr/>
        </p:nvSpPr>
        <p:spPr>
          <a:xfrm>
            <a:off x="1913793" y="970085"/>
            <a:ext cx="5887915" cy="490134"/>
          </a:xfrm>
          <a:prstGeom prst="rect">
            <a:avLst/>
          </a:prstGeom>
          <a:noFill/>
          <a:ln w="9525">
            <a:noFill/>
          </a:ln>
        </p:spPr>
        <p:txBody>
          <a:bodyPr wrap="square" anchor="t" anchorCtr="0">
            <a:spAutoFit/>
          </a:bodyPr>
          <a:lstStyle/>
          <a:p>
            <a:r>
              <a:rPr lang="zh-CN" altLang="en-US" sz="2585">
                <a:latin typeface="Tahoma" panose="020B0604030504040204" pitchFamily="34" charset="0"/>
              </a:rPr>
              <a:t>程序见</a:t>
            </a:r>
            <a:r>
              <a:rPr lang="en-US" altLang="zh-CN" sz="2585">
                <a:latin typeface="Tahoma" panose="020B0604030504040204" pitchFamily="34" charset="0"/>
              </a:rPr>
              <a:t>q6_2,</a:t>
            </a:r>
            <a:r>
              <a:rPr lang="zh-CN" altLang="en-US" sz="2585">
                <a:latin typeface="Tahoma" panose="020B0604030504040204" pitchFamily="34" charset="0"/>
              </a:rPr>
              <a:t>运行结果如下：</a:t>
            </a:r>
          </a:p>
        </p:txBody>
      </p:sp>
      <p:graphicFrame>
        <p:nvGraphicFramePr>
          <p:cNvPr id="53250" name="对象 4"/>
          <p:cNvGraphicFramePr/>
          <p:nvPr>
            <p:custDataLst>
              <p:tags r:id="rId2"/>
            </p:custDataLst>
          </p:nvPr>
        </p:nvGraphicFramePr>
        <p:xfrm>
          <a:off x="1620716" y="2299189"/>
          <a:ext cx="5902569" cy="3744057"/>
        </p:xfrm>
        <a:graphic>
          <a:graphicData uri="http://schemas.openxmlformats.org/presentationml/2006/ole">
            <mc:AlternateContent xmlns:mc="http://schemas.openxmlformats.org/markup-compatibility/2006">
              <mc:Choice xmlns:v="urn:schemas-microsoft-com:vml" Requires="v">
                <p:oleObj spid="_x0000_s29728" r:id="rId4" imgW="5457825" imgH="3524250" progId="Paint.Picture">
                  <p:embed/>
                </p:oleObj>
              </mc:Choice>
              <mc:Fallback>
                <p:oleObj r:id="rId4" imgW="5457825" imgH="3524250" progId="Paint.Picture">
                  <p:embed/>
                  <p:pic>
                    <p:nvPicPr>
                      <p:cNvPr id="53250" name="对象 4"/>
                      <p:cNvPicPr/>
                      <p:nvPr/>
                    </p:nvPicPr>
                    <p:blipFill>
                      <a:blip r:embed="rId5"/>
                      <a:stretch>
                        <a:fillRect/>
                      </a:stretch>
                    </p:blipFill>
                    <p:spPr>
                      <a:xfrm>
                        <a:off x="1620716" y="2299189"/>
                        <a:ext cx="5902569" cy="3744057"/>
                      </a:xfrm>
                      <a:prstGeom prst="rect">
                        <a:avLst/>
                      </a:prstGeom>
                      <a:noFill/>
                      <a:ln w="38100">
                        <a:noFill/>
                        <a:miter/>
                      </a:ln>
                    </p:spPr>
                  </p:pic>
                </p:oleObj>
              </mc:Fallback>
            </mc:AlternateContent>
          </a:graphicData>
        </a:graphic>
      </p:graphicFrame>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a:xfrm>
            <a:off x="899592" y="605206"/>
            <a:ext cx="7794381" cy="561242"/>
          </a:xfrm>
          <a:ln/>
        </p:spPr>
        <p:txBody>
          <a:bodyPr anchor="b" anchorCtr="0"/>
          <a:lstStyle/>
          <a:p>
            <a:r>
              <a:rPr lang="zh-CN" altLang="en-US" sz="2585" b="1" dirty="0">
                <a:latin typeface="宋体" panose="02010600030101010101" pitchFamily="2" charset="-122"/>
              </a:rPr>
              <a:t>例1.6 做出例1.1中100位女生血清蛋白含量的茎叶图</a:t>
            </a:r>
          </a:p>
        </p:txBody>
      </p:sp>
      <p:pic>
        <p:nvPicPr>
          <p:cNvPr id="54274" name="图片 -2147482596"/>
          <p:cNvPicPr>
            <a:picLocks noChangeAspect="1"/>
          </p:cNvPicPr>
          <p:nvPr/>
        </p:nvPicPr>
        <p:blipFill>
          <a:blip r:embed="rId2"/>
          <a:stretch>
            <a:fillRect/>
          </a:stretch>
        </p:blipFill>
        <p:spPr>
          <a:xfrm>
            <a:off x="1314451" y="1434613"/>
            <a:ext cx="4503126" cy="2258157"/>
          </a:xfrm>
          <a:prstGeom prst="rect">
            <a:avLst/>
          </a:prstGeom>
          <a:noFill/>
          <a:ln w="9525">
            <a:noFill/>
          </a:ln>
        </p:spPr>
      </p:pic>
      <p:sp>
        <p:nvSpPr>
          <p:cNvPr id="54275" name="文本框 1"/>
          <p:cNvSpPr txBox="1"/>
          <p:nvPr/>
        </p:nvSpPr>
        <p:spPr>
          <a:xfrm>
            <a:off x="1248508" y="3960935"/>
            <a:ext cx="3775393" cy="369332"/>
          </a:xfrm>
          <a:prstGeom prst="rect">
            <a:avLst/>
          </a:prstGeom>
          <a:noFill/>
          <a:ln w="9525">
            <a:noFill/>
          </a:ln>
        </p:spPr>
        <p:txBody>
          <a:bodyPr wrap="none" anchor="t" anchorCtr="0">
            <a:spAutoFit/>
          </a:bodyPr>
          <a:lstStyle/>
          <a:p>
            <a:r>
              <a:rPr lang="en-US" altLang="zh-CN">
                <a:latin typeface="宋体" panose="02010600030101010101" pitchFamily="2" charset="-122"/>
              </a:rPr>
              <a:t>100</a:t>
            </a:r>
            <a:r>
              <a:rPr lang="zh-CN" altLang="zh-CN">
                <a:latin typeface="Tahoma" panose="020B0604030504040204" pitchFamily="34" charset="0"/>
              </a:rPr>
              <a:t>个女生的血清蛋白含量</a:t>
            </a:r>
            <a:r>
              <a:rPr lang="en-US" altLang="zh-CN">
                <a:latin typeface="Times New Roman" panose="02020603050405020304" pitchFamily="18" charset="0"/>
              </a:rPr>
              <a:t>(g/L)</a:t>
            </a:r>
            <a:r>
              <a:rPr lang="zh-CN" altLang="zh-CN">
                <a:latin typeface="Tahoma" panose="020B0604030504040204" pitchFamily="34" charset="0"/>
              </a:rPr>
              <a:t>数据</a:t>
            </a:r>
            <a:endParaRPr lang="zh-CN" altLang="en-US">
              <a:latin typeface="Tahoma" panose="020B0604030504040204" pitchFamily="34" charset="0"/>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图片 6"/>
          <p:cNvPicPr>
            <a:picLocks noGrp="1" noChangeAspect="1"/>
          </p:cNvPicPr>
          <p:nvPr>
            <p:ph idx="1"/>
          </p:nvPr>
        </p:nvPicPr>
        <p:blipFill>
          <a:blip r:embed="rId3"/>
          <a:stretch>
            <a:fillRect/>
          </a:stretch>
        </p:blipFill>
        <p:spPr>
          <a:xfrm>
            <a:off x="-14654" y="836735"/>
            <a:ext cx="3829050" cy="3798277"/>
          </a:xfrm>
          <a:ln/>
        </p:spPr>
      </p:pic>
      <p:graphicFrame>
        <p:nvGraphicFramePr>
          <p:cNvPr id="55298" name="对象 3"/>
          <p:cNvGraphicFramePr/>
          <p:nvPr/>
        </p:nvGraphicFramePr>
        <p:xfrm>
          <a:off x="3043604" y="770793"/>
          <a:ext cx="4060580" cy="3936023"/>
        </p:xfrm>
        <a:graphic>
          <a:graphicData uri="http://schemas.openxmlformats.org/presentationml/2006/ole">
            <mc:AlternateContent xmlns:mc="http://schemas.openxmlformats.org/markup-compatibility/2006">
              <mc:Choice xmlns:v="urn:schemas-microsoft-com:vml" Requires="v">
                <p:oleObj spid="_x0000_s30752" r:id="rId4" imgW="6000750" imgH="3924300" progId="Paint.Picture">
                  <p:embed/>
                </p:oleObj>
              </mc:Choice>
              <mc:Fallback>
                <p:oleObj r:id="rId4" imgW="6000750" imgH="3924300" progId="Paint.Picture">
                  <p:embed/>
                  <p:pic>
                    <p:nvPicPr>
                      <p:cNvPr id="55298" name="对象 3"/>
                      <p:cNvPicPr/>
                      <p:nvPr/>
                    </p:nvPicPr>
                    <p:blipFill>
                      <a:blip r:embed="rId5"/>
                      <a:stretch>
                        <a:fillRect/>
                      </a:stretch>
                    </p:blipFill>
                    <p:spPr>
                      <a:xfrm>
                        <a:off x="3043604" y="770793"/>
                        <a:ext cx="4060580" cy="3936023"/>
                      </a:xfrm>
                      <a:prstGeom prst="rect">
                        <a:avLst/>
                      </a:prstGeom>
                      <a:noFill/>
                      <a:ln w="38100">
                        <a:noFill/>
                        <a:miter/>
                      </a:ln>
                    </p:spPr>
                  </p:pic>
                </p:oleObj>
              </mc:Fallback>
            </mc:AlternateContent>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C979C1DA-B31A-4C07-B35B-7DDA67BB3B8F}"/>
              </a:ext>
            </a:extLst>
          </p:cNvPr>
          <p:cNvSpPr>
            <a:spLocks noGrp="1" noChangeArrowheads="1"/>
          </p:cNvSpPr>
          <p:nvPr>
            <p:ph type="body" idx="1"/>
          </p:nvPr>
        </p:nvSpPr>
        <p:spPr>
          <a:xfrm>
            <a:off x="1235075" y="746125"/>
            <a:ext cx="7696200" cy="1009650"/>
          </a:xfrm>
        </p:spPr>
        <p:txBody>
          <a:bodyPr/>
          <a:lstStyle/>
          <a:p>
            <a:pPr marL="0" indent="0" eaLnBrk="1" hangingPunct="1">
              <a:lnSpc>
                <a:spcPct val="90000"/>
              </a:lnSpc>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2006</a:t>
            </a:r>
            <a:r>
              <a:rPr lang="zh-CN" altLang="en-US" sz="1800" dirty="0">
                <a:latin typeface="微软雅黑" panose="020B0503020204020204" pitchFamily="34" charset="-122"/>
                <a:ea typeface="微软雅黑" panose="020B0503020204020204" pitchFamily="34" charset="-122"/>
              </a:rPr>
              <a:t>年，会议五十年后，当事人重聚达特茅斯</a:t>
            </a:r>
            <a:endParaRPr lang="en-US" altLang="zh-CN" sz="1800" dirty="0">
              <a:latin typeface="微软雅黑" panose="020B0503020204020204" pitchFamily="34" charset="-122"/>
              <a:ea typeface="微软雅黑" panose="020B0503020204020204" pitchFamily="34" charset="-122"/>
            </a:endParaRPr>
          </a:p>
          <a:p>
            <a:pPr marL="0" indent="0" eaLnBrk="1" hangingPunct="1">
              <a:lnSpc>
                <a:spcPct val="90000"/>
              </a:lnSpc>
              <a:buFont typeface="Wingdings" panose="05000000000000000000" pitchFamily="2" charset="2"/>
              <a:buNone/>
            </a:pPr>
            <a:endParaRPr lang="zh-CN" altLang="en-US" sz="2400" dirty="0"/>
          </a:p>
        </p:txBody>
      </p:sp>
      <p:pic>
        <p:nvPicPr>
          <p:cNvPr id="14340" name="Picture 7">
            <a:extLst>
              <a:ext uri="{FF2B5EF4-FFF2-40B4-BE49-F238E27FC236}">
                <a16:creationId xmlns:a16="http://schemas.microsoft.com/office/drawing/2014/main" id="{7FBE1408-C33C-4F9D-9E83-707343C12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5" y="1193800"/>
            <a:ext cx="6673850"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文本框 1">
            <a:extLst>
              <a:ext uri="{FF2B5EF4-FFF2-40B4-BE49-F238E27FC236}">
                <a16:creationId xmlns:a16="http://schemas.microsoft.com/office/drawing/2014/main" id="{A48CB889-68AD-4521-BBFF-4743EEBFCBCA}"/>
              </a:ext>
            </a:extLst>
          </p:cNvPr>
          <p:cNvSpPr txBox="1">
            <a:spLocks noChangeArrowheads="1"/>
          </p:cNvSpPr>
          <p:nvPr/>
        </p:nvSpPr>
        <p:spPr bwMode="auto">
          <a:xfrm>
            <a:off x="1401763" y="6359525"/>
            <a:ext cx="6340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a:latin typeface="微软雅黑" panose="020B0503020204020204" pitchFamily="34" charset="-122"/>
                <a:ea typeface="微软雅黑" panose="020B0503020204020204" pitchFamily="34" charset="-122"/>
              </a:rPr>
              <a:t>左起：摩尔，麦卡锡，闵斯基，赛弗里奇，所罗门诺夫</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a:ln/>
        </p:spPr>
        <p:txBody>
          <a:bodyPr anchor="b" anchorCtr="0"/>
          <a:lstStyle/>
          <a:p>
            <a:endParaRPr lang="zh-CN" altLang="en-US"/>
          </a:p>
        </p:txBody>
      </p:sp>
      <p:sp>
        <p:nvSpPr>
          <p:cNvPr id="51202" name="内容占位符 2"/>
          <p:cNvSpPr>
            <a:spLocks noGrp="1"/>
          </p:cNvSpPr>
          <p:nvPr>
            <p:ph idx="1"/>
          </p:nvPr>
        </p:nvSpPr>
        <p:spPr>
          <a:xfrm>
            <a:off x="495300" y="461597"/>
            <a:ext cx="8449408" cy="5558204"/>
          </a:xfrm>
          <a:solidFill>
            <a:srgbClr val="FFFFFF"/>
          </a:solidFill>
        </p:spPr>
        <p:txBody>
          <a:bodyPr anchor="t"/>
          <a:lstStyle/>
          <a:p>
            <a:pPr marL="0" indent="0" algn="ctr" defTabSz="844083" eaLnBrk="1" hangingPunct="1">
              <a:lnSpc>
                <a:spcPct val="125000"/>
              </a:lnSpc>
              <a:spcBef>
                <a:spcPct val="0"/>
              </a:spcBef>
              <a:spcAft>
                <a:spcPct val="0"/>
              </a:spcAft>
              <a:buClr>
                <a:schemeClr val="folHlink"/>
              </a:buClr>
              <a:buSzPct val="60000"/>
              <a:buNone/>
            </a:pPr>
            <a:r>
              <a:rPr lang="en-US" altLang="zh-CN" sz="2585" b="1" kern="1200" noProof="1">
                <a:latin typeface="Times New Roman" panose="02020603050405020304" pitchFamily="18" charset="0"/>
                <a:ea typeface="+mn-ea"/>
                <a:cs typeface="+mn-cs"/>
              </a:rPr>
              <a:t>Matlab</a:t>
            </a:r>
            <a:r>
              <a:rPr lang="zh-CN" altLang="zh-CN" sz="2585" b="1" kern="1200" noProof="1">
                <a:latin typeface="Times New Roman" panose="02020603050405020304" pitchFamily="18" charset="0"/>
                <a:ea typeface="+mn-ea"/>
                <a:cs typeface="+mn-cs"/>
              </a:rPr>
              <a:t>函数</a:t>
            </a:r>
            <a:endParaRPr lang="zh-CN" altLang="en-US" sz="2585" b="1" kern="1200" noProof="1">
              <a:latin typeface="Times New Roman" panose="02020603050405020304" pitchFamily="18" charset="0"/>
              <a:ea typeface="+mn-ea"/>
              <a:cs typeface="+mn-cs"/>
            </a:endParaRPr>
          </a:p>
          <a:p>
            <a:pPr marL="316531" indent="-316531" defTabSz="844083" eaLnBrk="1" hangingPunct="1">
              <a:lnSpc>
                <a:spcPct val="125000"/>
              </a:lnSpc>
              <a:spcBef>
                <a:spcPct val="0"/>
              </a:spcBef>
              <a:spcAft>
                <a:spcPct val="0"/>
              </a:spcAft>
              <a:buClr>
                <a:schemeClr val="folHlink"/>
              </a:buClr>
              <a:buSzPct val="60000"/>
            </a:pPr>
            <a:r>
              <a:rPr lang="zh-CN" altLang="en-US" sz="2585" b="1" kern="1200" noProof="1">
                <a:latin typeface="Times New Roman" panose="02020603050405020304" pitchFamily="18" charset="0"/>
                <a:ea typeface="+mn-ea"/>
                <a:cs typeface="+mn-cs"/>
              </a:rPr>
              <a:t>[h,p,st] = chi2gof(x);%卡方拟合优度检验，</a:t>
            </a:r>
            <a:r>
              <a:rPr lang="en-US" altLang="zh-CN" sz="2585" b="1" kern="1200" noProof="1">
                <a:latin typeface="Times New Roman" panose="02020603050405020304" pitchFamily="18" charset="0"/>
                <a:ea typeface="+mn-ea"/>
                <a:cs typeface="+mn-cs"/>
              </a:rPr>
              <a:t>h=0/1 </a:t>
            </a:r>
            <a:r>
              <a:rPr lang="zh-CN" altLang="en-US" sz="2585" b="1" kern="1200" noProof="1">
                <a:latin typeface="Times New Roman" panose="02020603050405020304" pitchFamily="18" charset="0"/>
                <a:ea typeface="+mn-ea"/>
                <a:cs typeface="+mn-cs"/>
              </a:rPr>
              <a:t>表示接受</a:t>
            </a:r>
            <a:r>
              <a:rPr lang="en-US" altLang="zh-CN" sz="2585" b="1" kern="1200" noProof="1">
                <a:latin typeface="Times New Roman" panose="02020603050405020304" pitchFamily="18" charset="0"/>
                <a:ea typeface="+mn-ea"/>
                <a:cs typeface="+mn-cs"/>
              </a:rPr>
              <a:t>/</a:t>
            </a:r>
            <a:r>
              <a:rPr lang="zh-CN" altLang="en-US" sz="2585" b="1" kern="1200" noProof="1">
                <a:latin typeface="Times New Roman" panose="02020603050405020304" pitchFamily="18" charset="0"/>
                <a:ea typeface="+mn-ea"/>
                <a:cs typeface="+mn-cs"/>
              </a:rPr>
              <a:t>拒绝；</a:t>
            </a:r>
            <a:r>
              <a:rPr lang="zh-CN" altLang="en-US" sz="2585" b="1" kern="1200" noProof="1">
                <a:latin typeface="Times New Roman" panose="02020603050405020304" pitchFamily="18" charset="0"/>
                <a:ea typeface="+mn-ea"/>
                <a:cs typeface="+mn-cs"/>
                <a:sym typeface="+mn-ea"/>
              </a:rPr>
              <a:t>p表示分位点；nbins分组数；alpha表示显著性水平。</a:t>
            </a:r>
            <a:endParaRPr lang="zh-CN" altLang="en-US" sz="2585" b="1" kern="1200" noProof="1">
              <a:latin typeface="Times New Roman" panose="02020603050405020304" pitchFamily="18" charset="0"/>
              <a:ea typeface="+mn-ea"/>
              <a:cs typeface="+mn-cs"/>
            </a:endParaRPr>
          </a:p>
          <a:p>
            <a:pPr marL="0" indent="0" defTabSz="844083" eaLnBrk="1" hangingPunct="1">
              <a:lnSpc>
                <a:spcPct val="125000"/>
              </a:lnSpc>
              <a:spcBef>
                <a:spcPct val="0"/>
              </a:spcBef>
              <a:spcAft>
                <a:spcPct val="0"/>
              </a:spcAft>
              <a:buClr>
                <a:schemeClr val="folHlink"/>
              </a:buClr>
              <a:buSzPct val="60000"/>
              <a:buNone/>
            </a:pPr>
            <a:r>
              <a:rPr lang="zh-CN" altLang="en-US" sz="2585" b="1" kern="1200" noProof="1">
                <a:latin typeface="Times New Roman" panose="02020603050405020304" pitchFamily="18" charset="0"/>
                <a:ea typeface="+mn-ea"/>
                <a:cs typeface="+mn-cs"/>
              </a:rPr>
              <a:t>    [h,p,st]=chi2gof(x, 'alpha', </a:t>
            </a:r>
            <a:r>
              <a:rPr lang="zh-CN" altLang="en-US" sz="2585" b="1" kern="1200" noProof="1">
                <a:latin typeface="Times New Roman" panose="02020603050405020304" pitchFamily="18" charset="0"/>
                <a:ea typeface="+mn-ea"/>
                <a:cs typeface="+mn-cs"/>
                <a:sym typeface="+mn-ea"/>
              </a:rPr>
              <a:t>alpha</a:t>
            </a:r>
            <a:r>
              <a:rPr lang="zh-CN" altLang="en-US" sz="2585" b="1" kern="1200" noProof="1">
                <a:latin typeface="Times New Roman" panose="02020603050405020304" pitchFamily="18" charset="0"/>
                <a:ea typeface="+mn-ea"/>
                <a:cs typeface="+mn-cs"/>
              </a:rPr>
              <a:t>, 'nbins', nbins, 'cdf',{@wblcdf,alfa,c,});%卡方拟合优度检验</a:t>
            </a:r>
          </a:p>
          <a:p>
            <a:pPr marL="0" indent="0" defTabSz="844083" eaLnBrk="1" hangingPunct="1">
              <a:lnSpc>
                <a:spcPct val="125000"/>
              </a:lnSpc>
              <a:spcBef>
                <a:spcPct val="0"/>
              </a:spcBef>
              <a:spcAft>
                <a:spcPct val="0"/>
              </a:spcAft>
              <a:buClr>
                <a:schemeClr val="folHlink"/>
              </a:buClr>
              <a:buSzPct val="60000"/>
              <a:buNone/>
            </a:pPr>
            <a:endParaRPr lang="zh-CN" altLang="en-US" sz="2585" b="1" kern="1200" noProof="1">
              <a:latin typeface="Times New Roman" panose="02020603050405020304" pitchFamily="18" charset="0"/>
              <a:ea typeface="+mn-ea"/>
              <a:cs typeface="+mn-cs"/>
            </a:endParaRPr>
          </a:p>
          <a:p>
            <a:pPr marL="316531" indent="-316531" defTabSz="844083" eaLnBrk="1" hangingPunct="1">
              <a:lnSpc>
                <a:spcPct val="125000"/>
              </a:lnSpc>
              <a:spcBef>
                <a:spcPct val="0"/>
              </a:spcBef>
              <a:spcAft>
                <a:spcPct val="0"/>
              </a:spcAft>
              <a:buClr>
                <a:schemeClr val="folHlink"/>
              </a:buClr>
              <a:buSzPct val="60000"/>
            </a:pPr>
            <a:r>
              <a:rPr lang="zh-CN" altLang="en-US" sz="2585" b="1" kern="1200" noProof="1">
                <a:latin typeface="Times New Roman" panose="02020603050405020304" pitchFamily="18" charset="0"/>
                <a:ea typeface="+mn-ea"/>
                <a:cs typeface="+mn-cs"/>
              </a:rPr>
              <a:t>[h,p,ksstat,cv]=kstest(x)%单样本分布与</a:t>
            </a:r>
            <a:r>
              <a:rPr lang="zh-CN" altLang="en-US" sz="2585" b="1" kern="1200" noProof="1">
                <a:latin typeface="Times New Roman" panose="02020603050405020304" pitchFamily="18" charset="0"/>
                <a:ea typeface="+mn-ea"/>
                <a:cs typeface="+mn-cs"/>
                <a:sym typeface="+mn-ea"/>
              </a:rPr>
              <a:t>标准正态分布</a:t>
            </a:r>
            <a:r>
              <a:rPr lang="zh-CN" altLang="en-US" sz="2585" b="1" kern="1200" noProof="1">
                <a:latin typeface="Times New Roman" panose="02020603050405020304" pitchFamily="18" charset="0"/>
                <a:ea typeface="+mn-ea"/>
                <a:cs typeface="+mn-cs"/>
              </a:rPr>
              <a:t>的Kolmogorov-Smirnov检验 </a:t>
            </a:r>
          </a:p>
          <a:p>
            <a:pPr marL="316531" indent="-316531" defTabSz="844083" eaLnBrk="1" hangingPunct="1">
              <a:lnSpc>
                <a:spcPct val="125000"/>
              </a:lnSpc>
              <a:spcBef>
                <a:spcPct val="0"/>
              </a:spcBef>
              <a:spcAft>
                <a:spcPct val="0"/>
              </a:spcAft>
              <a:buClr>
                <a:schemeClr val="folHlink"/>
              </a:buClr>
              <a:buSzPct val="60000"/>
            </a:pPr>
            <a:endParaRPr lang="zh-CN" altLang="en-US" sz="2585" b="1" kern="1200" noProof="1">
              <a:latin typeface="Times New Roman" panose="02020603050405020304" pitchFamily="18" charset="0"/>
              <a:ea typeface="+mn-ea"/>
              <a:cs typeface="+mn-cs"/>
            </a:endParaRPr>
          </a:p>
          <a:p>
            <a:pPr marL="316531" indent="-316531" defTabSz="844083" eaLnBrk="1" hangingPunct="1">
              <a:lnSpc>
                <a:spcPct val="125000"/>
              </a:lnSpc>
              <a:spcBef>
                <a:spcPct val="0"/>
              </a:spcBef>
              <a:spcAft>
                <a:spcPct val="0"/>
              </a:spcAft>
              <a:buClr>
                <a:schemeClr val="folHlink"/>
              </a:buClr>
              <a:buSzPct val="60000"/>
            </a:pPr>
            <a:r>
              <a:rPr lang="zh-CN" altLang="en-US" sz="2585" b="1" kern="1200" noProof="1">
                <a:latin typeface="Times New Roman" panose="02020603050405020304" pitchFamily="18" charset="0"/>
                <a:ea typeface="+mn-ea"/>
                <a:cs typeface="+mn-cs"/>
              </a:rPr>
              <a:t>[</a:t>
            </a:r>
            <a:r>
              <a:rPr lang="en-US" altLang="zh-CN" sz="2585" b="1" kern="1200" noProof="1">
                <a:latin typeface="Times New Roman" panose="02020603050405020304" pitchFamily="18" charset="0"/>
                <a:ea typeface="+mn-ea"/>
                <a:cs typeface="+mn-cs"/>
              </a:rPr>
              <a:t>h</a:t>
            </a:r>
            <a:r>
              <a:rPr lang="zh-CN" altLang="en-US" sz="2585" b="1" kern="1200" noProof="1">
                <a:latin typeface="Times New Roman" panose="02020603050405020304" pitchFamily="18" charset="0"/>
                <a:ea typeface="+mn-ea"/>
                <a:cs typeface="+mn-cs"/>
              </a:rPr>
              <a:t>, pValue, W] = swtest(x);%Shapiro-Wilk检验方法</a:t>
            </a:r>
            <a:r>
              <a:rPr lang="en-US" altLang="zh-CN" sz="2585" b="1" kern="1200" noProof="1">
                <a:latin typeface="Times New Roman" panose="02020603050405020304" pitchFamily="18" charset="0"/>
                <a:ea typeface="+mn-ea"/>
                <a:cs typeface="+mn-cs"/>
              </a:rPr>
              <a:t>,</a:t>
            </a:r>
            <a:r>
              <a:rPr lang="zh-CN" altLang="zh-CN" sz="2585" b="1" kern="1200" noProof="1">
                <a:latin typeface="Times New Roman" panose="02020603050405020304" pitchFamily="18" charset="0"/>
                <a:ea typeface="+mn-ea"/>
                <a:cs typeface="+mn-cs"/>
              </a:rPr>
              <a:t>网上程序</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图片 30721"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57346" name="标题 30722"/>
          <p:cNvSpPr>
            <a:spLocks noGrp="1"/>
          </p:cNvSpPr>
          <p:nvPr>
            <p:ph type="title" idx="4294967295"/>
          </p:nvPr>
        </p:nvSpPr>
        <p:spPr>
          <a:xfrm>
            <a:off x="773723" y="877766"/>
            <a:ext cx="7596554" cy="863111"/>
          </a:xfrm>
          <a:ln/>
        </p:spPr>
        <p:txBody>
          <a:bodyPr anchor="t" anchorCtr="0"/>
          <a:lstStyle/>
          <a:p>
            <a:pPr>
              <a:lnSpc>
                <a:spcPct val="120000"/>
              </a:lnSpc>
            </a:pPr>
            <a:r>
              <a:rPr lang="en-US" altLang="zh-CN" sz="2400" b="1" dirty="0">
                <a:solidFill>
                  <a:srgbClr val="FF0000"/>
                </a:solidFill>
                <a:latin typeface="Times New Roman" panose="02020603050405020304" pitchFamily="18" charset="0"/>
                <a:ea typeface="楷体_GB2312" pitchFamily="49" charset="-122"/>
              </a:rPr>
              <a:t> </a:t>
            </a:r>
            <a:r>
              <a:rPr lang="zh-CN" altLang="en-US" sz="3600" b="1" kern="1200" dirty="0">
                <a:latin typeface="华文中宋" panose="02010600040101010101" pitchFamily="2" charset="-122"/>
                <a:ea typeface="华文中宋" panose="02010600040101010101" pitchFamily="2" charset="-122"/>
                <a:cs typeface="+mn-cs"/>
              </a:rPr>
              <a:t>正态性检验与分布拟合检验</a:t>
            </a:r>
          </a:p>
        </p:txBody>
      </p:sp>
      <p:sp>
        <p:nvSpPr>
          <p:cNvPr id="30724" name="文本占位符 30723"/>
          <p:cNvSpPr>
            <a:spLocks noGrp="1"/>
          </p:cNvSpPr>
          <p:nvPr>
            <p:ph type="body" idx="4294967295"/>
          </p:nvPr>
        </p:nvSpPr>
        <p:spPr>
          <a:xfrm>
            <a:off x="773723" y="1740877"/>
            <a:ext cx="7596554" cy="4177812"/>
          </a:xfrm>
          <a:ln/>
        </p:spPr>
        <p:txBody>
          <a:bodyPr anchor="t" anchorCtr="0"/>
          <a:lstStyle/>
          <a:p>
            <a:pPr>
              <a:lnSpc>
                <a:spcPct val="120000"/>
              </a:lnSpc>
              <a:spcBef>
                <a:spcPct val="0"/>
              </a:spcBef>
            </a:pPr>
            <a:r>
              <a:rPr lang="zh-CN" altLang="en-US" sz="2585">
                <a:latin typeface="Times New Roman" panose="02020603050405020304" pitchFamily="18" charset="0"/>
                <a:ea typeface="楷体_GB2312" pitchFamily="49" charset="-122"/>
              </a:rPr>
              <a:t>上面介绍的茎叶图对随机型、确定型的数据都有用，其特点是图像生动直观。在直方图、经验分布函数的介绍中，曾提到在总体存在某种类型的分布时，配一条合适的总体概率密度曲线或总体分布函数曲线。然后，所配曲线是否合适，是需要进行统计检验的。</a:t>
            </a:r>
          </a:p>
        </p:txBody>
      </p:sp>
      <p:sp>
        <p:nvSpPr>
          <p:cNvPr id="57348" name="日期占位符 30724"/>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2024年11月13日星期三</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animEffect transition="in" filter="wipe(left)">
                                      <p:cBhvr>
                                        <p:cTn id="7" dur="500"/>
                                        <p:tgtEl>
                                          <p:spTgt spid="307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uild="p"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图片 31745"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31747" name="文本框 31746"/>
          <p:cNvSpPr txBox="1"/>
          <p:nvPr/>
        </p:nvSpPr>
        <p:spPr>
          <a:xfrm>
            <a:off x="1229459" y="1562100"/>
            <a:ext cx="7300075"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正态性检验用于检验样本数据是否来自正态分布总</a:t>
            </a:r>
          </a:p>
        </p:txBody>
      </p:sp>
      <p:sp>
        <p:nvSpPr>
          <p:cNvPr id="31748" name="文本框 31747"/>
          <p:cNvSpPr txBox="1"/>
          <p:nvPr/>
        </p:nvSpPr>
        <p:spPr>
          <a:xfrm>
            <a:off x="627185" y="2139462"/>
            <a:ext cx="7963719"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体，分布拟合检验用于检验样本数据是否来自某类型的</a:t>
            </a:r>
          </a:p>
        </p:txBody>
      </p:sp>
      <p:sp>
        <p:nvSpPr>
          <p:cNvPr id="31749" name="文本框 31748"/>
          <p:cNvSpPr txBox="1"/>
          <p:nvPr/>
        </p:nvSpPr>
        <p:spPr>
          <a:xfrm>
            <a:off x="477716" y="2722685"/>
            <a:ext cx="7963719"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分布总体。显然，</a:t>
            </a:r>
            <a:r>
              <a:rPr lang="zh-CN" altLang="en-US" sz="2585">
                <a:solidFill>
                  <a:srgbClr val="FF0000"/>
                </a:solidFill>
                <a:latin typeface="楷体_GB2312" pitchFamily="49" charset="-122"/>
                <a:ea typeface="楷体_GB2312" pitchFamily="49" charset="-122"/>
              </a:rPr>
              <a:t>正态性检验属于分布拟合检验</a:t>
            </a:r>
            <a:r>
              <a:rPr lang="zh-CN" altLang="en-US" sz="2585">
                <a:latin typeface="楷体_GB2312" pitchFamily="49" charset="-122"/>
                <a:ea typeface="楷体_GB2312" pitchFamily="49" charset="-122"/>
              </a:rPr>
              <a:t>，它是</a:t>
            </a:r>
          </a:p>
        </p:txBody>
      </p:sp>
      <p:sp>
        <p:nvSpPr>
          <p:cNvPr id="31750" name="文本框 31749"/>
          <p:cNvSpPr txBox="1"/>
          <p:nvPr/>
        </p:nvSpPr>
        <p:spPr>
          <a:xfrm>
            <a:off x="477716" y="3450982"/>
            <a:ext cx="7963719"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分布拟合检验中重要的一种。下面介绍几种重要的分布</a:t>
            </a:r>
          </a:p>
        </p:txBody>
      </p:sp>
      <p:sp>
        <p:nvSpPr>
          <p:cNvPr id="31751" name="文本框 31750"/>
          <p:cNvSpPr txBox="1"/>
          <p:nvPr/>
        </p:nvSpPr>
        <p:spPr>
          <a:xfrm>
            <a:off x="622790" y="4129454"/>
            <a:ext cx="1659109"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拟合检验。</a:t>
            </a:r>
          </a:p>
        </p:txBody>
      </p:sp>
      <p:sp>
        <p:nvSpPr>
          <p:cNvPr id="58375" name="日期占位符 31751"/>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2024年11月13日星期三</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wipe(left)">
                                      <p:cBhvr>
                                        <p:cTn id="7" dur="500"/>
                                        <p:tgtEl>
                                          <p:spTgt spid="317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wipe(left)">
                                      <p:cBhvr>
                                        <p:cTn id="12" dur="500"/>
                                        <p:tgtEl>
                                          <p:spTgt spid="317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9"/>
                                        </p:tgtEl>
                                        <p:attrNameLst>
                                          <p:attrName>style.visibility</p:attrName>
                                        </p:attrNameLst>
                                      </p:cBhvr>
                                      <p:to>
                                        <p:strVal val="visible"/>
                                      </p:to>
                                    </p:set>
                                    <p:animEffect transition="in" filter="wipe(left)">
                                      <p:cBhvr>
                                        <p:cTn id="17" dur="500"/>
                                        <p:tgtEl>
                                          <p:spTgt spid="317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50"/>
                                        </p:tgtEl>
                                        <p:attrNameLst>
                                          <p:attrName>style.visibility</p:attrName>
                                        </p:attrNameLst>
                                      </p:cBhvr>
                                      <p:to>
                                        <p:strVal val="visible"/>
                                      </p:to>
                                    </p:set>
                                    <p:animEffect transition="in" filter="wipe(left)">
                                      <p:cBhvr>
                                        <p:cTn id="22" dur="500"/>
                                        <p:tgtEl>
                                          <p:spTgt spid="317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751"/>
                                        </p:tgtEl>
                                        <p:attrNameLst>
                                          <p:attrName>style.visibility</p:attrName>
                                        </p:attrNameLst>
                                      </p:cBhvr>
                                      <p:to>
                                        <p:strVal val="visible"/>
                                      </p:to>
                                    </p:set>
                                    <p:animEffect transition="in" filter="wipe(left)">
                                      <p:cBhvr>
                                        <p:cTn id="27"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nimBg="1"/>
      <p:bldP spid="31748" grpId="0" animBg="1"/>
      <p:bldP spid="31749" grpId="0" animBg="1"/>
      <p:bldP spid="31750" grpId="0" animBg="1"/>
      <p:bldP spid="3175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图片 32769"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59394" name="文本框 32770"/>
          <p:cNvSpPr txBox="1"/>
          <p:nvPr/>
        </p:nvSpPr>
        <p:spPr>
          <a:xfrm>
            <a:off x="707781" y="1192824"/>
            <a:ext cx="274114" cy="397801"/>
          </a:xfrm>
          <a:prstGeom prst="rect">
            <a:avLst/>
          </a:prstGeom>
          <a:noFill/>
          <a:ln w="9525">
            <a:noFill/>
          </a:ln>
        </p:spPr>
        <p:txBody>
          <a:bodyPr wrap="none" lIns="0" tIns="0" rIns="0" bIns="0" anchor="t" anchorCtr="0">
            <a:spAutoFit/>
          </a:bodyPr>
          <a:lstStyle/>
          <a:p>
            <a:r>
              <a:rPr lang="en-US" altLang="zh-CN" sz="2585">
                <a:solidFill>
                  <a:srgbClr val="0000FF"/>
                </a:solidFill>
                <a:latin typeface="楷体_GB2312" pitchFamily="49" charset="-122"/>
                <a:ea typeface="楷体_GB2312" pitchFamily="49" charset="-122"/>
              </a:rPr>
              <a:t>1.</a:t>
            </a:r>
          </a:p>
        </p:txBody>
      </p:sp>
      <p:pic>
        <p:nvPicPr>
          <p:cNvPr id="59395" name="图片 32771" descr="7484270301600246370487.wmf"/>
          <p:cNvPicPr>
            <a:picLocks noChangeAspect="1"/>
          </p:cNvPicPr>
          <p:nvPr/>
        </p:nvPicPr>
        <p:blipFill>
          <a:blip r:embed="rId3"/>
          <a:stretch>
            <a:fillRect/>
          </a:stretch>
        </p:blipFill>
        <p:spPr>
          <a:xfrm>
            <a:off x="1036028" y="1192823"/>
            <a:ext cx="375138" cy="433754"/>
          </a:xfrm>
          <a:prstGeom prst="rect">
            <a:avLst/>
          </a:prstGeom>
          <a:noFill/>
          <a:ln w="9525">
            <a:noFill/>
          </a:ln>
        </p:spPr>
      </p:pic>
      <p:sp>
        <p:nvSpPr>
          <p:cNvPr id="59396" name="文本框 32772"/>
          <p:cNvSpPr txBox="1"/>
          <p:nvPr/>
        </p:nvSpPr>
        <p:spPr>
          <a:xfrm>
            <a:off x="1411166" y="1248508"/>
            <a:ext cx="995465" cy="397801"/>
          </a:xfrm>
          <a:prstGeom prst="rect">
            <a:avLst/>
          </a:prstGeom>
          <a:noFill/>
          <a:ln w="9525">
            <a:noFill/>
          </a:ln>
        </p:spPr>
        <p:txBody>
          <a:bodyPr wrap="none" lIns="0" tIns="0" rIns="0" bIns="0" anchor="t" anchorCtr="0">
            <a:spAutoFit/>
          </a:bodyPr>
          <a:lstStyle/>
          <a:p>
            <a:r>
              <a:rPr lang="zh-CN" altLang="en-US" sz="2585">
                <a:solidFill>
                  <a:srgbClr val="0000FF"/>
                </a:solidFill>
                <a:latin typeface="楷体_GB2312" pitchFamily="49" charset="-122"/>
                <a:ea typeface="楷体_GB2312" pitchFamily="49" charset="-122"/>
              </a:rPr>
              <a:t>检验法</a:t>
            </a:r>
          </a:p>
        </p:txBody>
      </p:sp>
      <p:grpSp>
        <p:nvGrpSpPr>
          <p:cNvPr id="32774" name="组合 32773"/>
          <p:cNvGrpSpPr/>
          <p:nvPr/>
        </p:nvGrpSpPr>
        <p:grpSpPr>
          <a:xfrm>
            <a:off x="1223597" y="1850783"/>
            <a:ext cx="7325458" cy="512885"/>
            <a:chOff x="595" y="1083"/>
            <a:chExt cx="4999" cy="350"/>
          </a:xfrm>
        </p:grpSpPr>
        <p:pic>
          <p:nvPicPr>
            <p:cNvPr id="59398" name="图片 32774" descr="3145626531600246370488.wmf"/>
            <p:cNvPicPr>
              <a:picLocks noChangeAspect="1"/>
            </p:cNvPicPr>
            <p:nvPr/>
          </p:nvPicPr>
          <p:blipFill>
            <a:blip r:embed="rId4"/>
            <a:stretch>
              <a:fillRect/>
            </a:stretch>
          </p:blipFill>
          <p:spPr>
            <a:xfrm>
              <a:off x="595" y="1083"/>
              <a:ext cx="256" cy="296"/>
            </a:xfrm>
            <a:prstGeom prst="rect">
              <a:avLst/>
            </a:prstGeom>
            <a:noFill/>
            <a:ln w="9525">
              <a:noFill/>
            </a:ln>
          </p:spPr>
        </p:pic>
        <p:sp>
          <p:nvSpPr>
            <p:cNvPr id="59399" name="文本框 32775"/>
            <p:cNvSpPr txBox="1"/>
            <p:nvPr/>
          </p:nvSpPr>
          <p:spPr>
            <a:xfrm>
              <a:off x="839" y="1162"/>
              <a:ext cx="4755"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检验法是</a:t>
              </a:r>
              <a:r>
                <a:rPr lang="zh-CN" altLang="en-US" sz="2585">
                  <a:solidFill>
                    <a:srgbClr val="FF0000"/>
                  </a:solidFill>
                  <a:latin typeface="楷体_GB2312" pitchFamily="49" charset="-122"/>
                  <a:ea typeface="楷体_GB2312" pitchFamily="49" charset="-122"/>
                </a:rPr>
                <a:t>基于对数据按其取值范围进行分组后计</a:t>
              </a:r>
            </a:p>
          </p:txBody>
        </p:sp>
      </p:grpSp>
      <p:grpSp>
        <p:nvGrpSpPr>
          <p:cNvPr id="32777" name="组合 32776"/>
          <p:cNvGrpSpPr/>
          <p:nvPr/>
        </p:nvGrpSpPr>
        <p:grpSpPr>
          <a:xfrm>
            <a:off x="707782" y="2516067"/>
            <a:ext cx="7864720" cy="464526"/>
            <a:chOff x="243" y="1537"/>
            <a:chExt cx="5367" cy="317"/>
          </a:xfrm>
        </p:grpSpPr>
        <p:sp>
          <p:nvSpPr>
            <p:cNvPr id="59401" name="文本框 32777"/>
            <p:cNvSpPr txBox="1"/>
            <p:nvPr/>
          </p:nvSpPr>
          <p:spPr>
            <a:xfrm>
              <a:off x="243" y="1537"/>
              <a:ext cx="4302" cy="271"/>
            </a:xfrm>
            <a:prstGeom prst="rect">
              <a:avLst/>
            </a:prstGeom>
            <a:noFill/>
            <a:ln w="9525">
              <a:noFill/>
            </a:ln>
          </p:spPr>
          <p:txBody>
            <a:bodyPr wrap="none" lIns="0" tIns="0" rIns="0" bIns="0" anchor="t" anchorCtr="0">
              <a:spAutoFit/>
            </a:bodyPr>
            <a:lstStyle/>
            <a:p>
              <a:r>
                <a:rPr lang="zh-CN" altLang="en-US" sz="2585">
                  <a:solidFill>
                    <a:srgbClr val="FF0000"/>
                  </a:solidFill>
                  <a:latin typeface="楷体_GB2312" pitchFamily="49" charset="-122"/>
                  <a:ea typeface="楷体_GB2312" pitchFamily="49" charset="-122"/>
                </a:rPr>
                <a:t>算频数的基础上</a:t>
              </a:r>
              <a:r>
                <a:rPr lang="zh-CN" altLang="en-US" sz="2585">
                  <a:latin typeface="楷体_GB2312" pitchFamily="49" charset="-122"/>
                  <a:ea typeface="楷体_GB2312" pitchFamily="49" charset="-122"/>
                </a:rPr>
                <a:t>，考察每个区间的</a:t>
              </a:r>
              <a:r>
                <a:rPr lang="zh-CN" altLang="en-US" sz="2585">
                  <a:solidFill>
                    <a:srgbClr val="FF0000"/>
                  </a:solidFill>
                  <a:latin typeface="楷体_GB2312" pitchFamily="49" charset="-122"/>
                  <a:ea typeface="楷体_GB2312" pitchFamily="49" charset="-122"/>
                </a:rPr>
                <a:t>实际频数</a:t>
              </a:r>
            </a:p>
          </p:txBody>
        </p:sp>
        <p:pic>
          <p:nvPicPr>
            <p:cNvPr id="59402" name="图片 32778" descr="8846436941600246370493.wmf"/>
            <p:cNvPicPr>
              <a:picLocks noChangeAspect="1"/>
            </p:cNvPicPr>
            <p:nvPr/>
          </p:nvPicPr>
          <p:blipFill>
            <a:blip r:embed="rId5"/>
            <a:stretch>
              <a:fillRect/>
            </a:stretch>
          </p:blipFill>
          <p:spPr>
            <a:xfrm>
              <a:off x="4524" y="1550"/>
              <a:ext cx="416" cy="304"/>
            </a:xfrm>
            <a:prstGeom prst="rect">
              <a:avLst/>
            </a:prstGeom>
            <a:noFill/>
            <a:ln w="9525">
              <a:noFill/>
            </a:ln>
          </p:spPr>
        </p:pic>
        <p:sp>
          <p:nvSpPr>
            <p:cNvPr id="59403" name="文本框 32779"/>
            <p:cNvSpPr txBox="1"/>
            <p:nvPr/>
          </p:nvSpPr>
          <p:spPr>
            <a:xfrm>
              <a:off x="4931" y="1557"/>
              <a:ext cx="679" cy="271"/>
            </a:xfrm>
            <a:prstGeom prst="rect">
              <a:avLst/>
            </a:prstGeom>
            <a:noFill/>
            <a:ln w="9525">
              <a:noFill/>
            </a:ln>
          </p:spPr>
          <p:txBody>
            <a:bodyPr wrap="none" lIns="0" tIns="0" rIns="0" bIns="0" anchor="t" anchorCtr="0">
              <a:spAutoFit/>
            </a:bodyPr>
            <a:lstStyle/>
            <a:p>
              <a:r>
                <a:rPr lang="zh-CN" altLang="en-US" sz="2585">
                  <a:solidFill>
                    <a:srgbClr val="FF0000"/>
                  </a:solidFill>
                  <a:latin typeface="楷体_GB2312" pitchFamily="49" charset="-122"/>
                  <a:ea typeface="楷体_GB2312" pitchFamily="49" charset="-122"/>
                </a:rPr>
                <a:t>和理论</a:t>
              </a:r>
            </a:p>
          </p:txBody>
        </p:sp>
      </p:grpSp>
      <p:grpSp>
        <p:nvGrpSpPr>
          <p:cNvPr id="32781" name="组合 32780"/>
          <p:cNvGrpSpPr/>
          <p:nvPr/>
        </p:nvGrpSpPr>
        <p:grpSpPr>
          <a:xfrm>
            <a:off x="707782" y="3152043"/>
            <a:ext cx="7814896" cy="473319"/>
            <a:chOff x="243" y="1971"/>
            <a:chExt cx="5333" cy="323"/>
          </a:xfrm>
        </p:grpSpPr>
        <p:sp>
          <p:nvSpPr>
            <p:cNvPr id="59405" name="文本框 32781"/>
            <p:cNvSpPr txBox="1"/>
            <p:nvPr/>
          </p:nvSpPr>
          <p:spPr>
            <a:xfrm>
              <a:off x="243" y="1976"/>
              <a:ext cx="453" cy="271"/>
            </a:xfrm>
            <a:prstGeom prst="rect">
              <a:avLst/>
            </a:prstGeom>
            <a:noFill/>
            <a:ln w="9525">
              <a:noFill/>
            </a:ln>
          </p:spPr>
          <p:txBody>
            <a:bodyPr wrap="none" lIns="0" tIns="0" rIns="0" bIns="0" anchor="t" anchorCtr="0">
              <a:spAutoFit/>
            </a:bodyPr>
            <a:lstStyle/>
            <a:p>
              <a:r>
                <a:rPr lang="zh-CN" altLang="en-US" sz="2585">
                  <a:solidFill>
                    <a:srgbClr val="FF0000"/>
                  </a:solidFill>
                  <a:latin typeface="楷体_GB2312" pitchFamily="49" charset="-122"/>
                  <a:ea typeface="楷体_GB2312" pitchFamily="49" charset="-122"/>
                </a:rPr>
                <a:t>频数</a:t>
              </a:r>
            </a:p>
          </p:txBody>
        </p:sp>
        <p:pic>
          <p:nvPicPr>
            <p:cNvPr id="59406" name="图片 32782" descr="246703571600246370496.wmf"/>
            <p:cNvPicPr>
              <a:picLocks noChangeAspect="1"/>
            </p:cNvPicPr>
            <p:nvPr/>
          </p:nvPicPr>
          <p:blipFill>
            <a:blip r:embed="rId6"/>
            <a:stretch>
              <a:fillRect/>
            </a:stretch>
          </p:blipFill>
          <p:spPr>
            <a:xfrm>
              <a:off x="723" y="1990"/>
              <a:ext cx="488" cy="304"/>
            </a:xfrm>
            <a:prstGeom prst="rect">
              <a:avLst/>
            </a:prstGeom>
            <a:noFill/>
            <a:ln w="9525">
              <a:noFill/>
            </a:ln>
          </p:spPr>
        </p:pic>
        <p:sp>
          <p:nvSpPr>
            <p:cNvPr id="59407" name="文本框 32783"/>
            <p:cNvSpPr txBox="1"/>
            <p:nvPr/>
          </p:nvSpPr>
          <p:spPr>
            <a:xfrm>
              <a:off x="1211" y="1971"/>
              <a:ext cx="3397"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的</a:t>
              </a:r>
              <a:r>
                <a:rPr lang="zh-CN" altLang="en-US" sz="2585">
                  <a:solidFill>
                    <a:srgbClr val="FF0000"/>
                  </a:solidFill>
                  <a:latin typeface="楷体_GB2312" pitchFamily="49" charset="-122"/>
                  <a:ea typeface="楷体_GB2312" pitchFamily="49" charset="-122"/>
                </a:rPr>
                <a:t>差异</a:t>
              </a:r>
              <a:r>
                <a:rPr lang="zh-CN" altLang="en-US" sz="2585">
                  <a:latin typeface="楷体_GB2312" pitchFamily="49" charset="-122"/>
                  <a:ea typeface="楷体_GB2312" pitchFamily="49" charset="-122"/>
                </a:rPr>
                <a:t>作出判断的。它使用如下的</a:t>
              </a:r>
            </a:p>
          </p:txBody>
        </p:sp>
        <p:pic>
          <p:nvPicPr>
            <p:cNvPr id="59408" name="图片 32784" descr="9360442781600246370499.wmf"/>
            <p:cNvPicPr>
              <a:picLocks noChangeAspect="1"/>
            </p:cNvPicPr>
            <p:nvPr/>
          </p:nvPicPr>
          <p:blipFill>
            <a:blip r:embed="rId4"/>
            <a:stretch>
              <a:fillRect/>
            </a:stretch>
          </p:blipFill>
          <p:spPr>
            <a:xfrm>
              <a:off x="4586" y="1971"/>
              <a:ext cx="256" cy="296"/>
            </a:xfrm>
            <a:prstGeom prst="rect">
              <a:avLst/>
            </a:prstGeom>
            <a:noFill/>
            <a:ln w="9525">
              <a:noFill/>
            </a:ln>
          </p:spPr>
        </p:pic>
        <p:sp>
          <p:nvSpPr>
            <p:cNvPr id="59409" name="文本框 32785"/>
            <p:cNvSpPr txBox="1"/>
            <p:nvPr/>
          </p:nvSpPr>
          <p:spPr>
            <a:xfrm>
              <a:off x="4842" y="1971"/>
              <a:ext cx="734"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统计量</a:t>
              </a:r>
              <a:r>
                <a:rPr lang="en-US" altLang="zh-CN" sz="2585">
                  <a:latin typeface="楷体_GB2312" pitchFamily="49" charset="-122"/>
                  <a:ea typeface="楷体_GB2312" pitchFamily="49" charset="-122"/>
                </a:rPr>
                <a:t>:</a:t>
              </a:r>
            </a:p>
          </p:txBody>
        </p:sp>
      </p:grpSp>
      <p:pic>
        <p:nvPicPr>
          <p:cNvPr id="32787" name="图片 32786" descr="3129525221600246370501.wmf"/>
          <p:cNvPicPr>
            <a:picLocks noChangeAspect="1"/>
          </p:cNvPicPr>
          <p:nvPr/>
        </p:nvPicPr>
        <p:blipFill>
          <a:blip r:embed="rId7"/>
          <a:stretch>
            <a:fillRect/>
          </a:stretch>
        </p:blipFill>
        <p:spPr>
          <a:xfrm>
            <a:off x="2179027" y="3640015"/>
            <a:ext cx="4572000" cy="914400"/>
          </a:xfrm>
          <a:prstGeom prst="rect">
            <a:avLst/>
          </a:prstGeom>
          <a:noFill/>
          <a:ln w="9525">
            <a:noFill/>
          </a:ln>
        </p:spPr>
      </p:pic>
      <p:grpSp>
        <p:nvGrpSpPr>
          <p:cNvPr id="32788" name="组合 32787"/>
          <p:cNvGrpSpPr/>
          <p:nvPr/>
        </p:nvGrpSpPr>
        <p:grpSpPr>
          <a:xfrm>
            <a:off x="707781" y="4661391"/>
            <a:ext cx="7425103" cy="452804"/>
            <a:chOff x="243" y="3001"/>
            <a:chExt cx="5067" cy="309"/>
          </a:xfrm>
        </p:grpSpPr>
        <p:sp>
          <p:nvSpPr>
            <p:cNvPr id="59412" name="文本框 32788"/>
            <p:cNvSpPr txBox="1"/>
            <p:nvPr/>
          </p:nvSpPr>
          <p:spPr>
            <a:xfrm>
              <a:off x="243" y="3001"/>
              <a:ext cx="453"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其中</a:t>
              </a:r>
            </a:p>
          </p:txBody>
        </p:sp>
        <p:pic>
          <p:nvPicPr>
            <p:cNvPr id="59413" name="图片 32789" descr="4684338381600246370503.wmf"/>
            <p:cNvPicPr>
              <a:picLocks noChangeAspect="1"/>
            </p:cNvPicPr>
            <p:nvPr/>
          </p:nvPicPr>
          <p:blipFill>
            <a:blip r:embed="rId8"/>
            <a:stretch>
              <a:fillRect/>
            </a:stretch>
          </p:blipFill>
          <p:spPr>
            <a:xfrm>
              <a:off x="715" y="3126"/>
              <a:ext cx="136" cy="144"/>
            </a:xfrm>
            <a:prstGeom prst="rect">
              <a:avLst/>
            </a:prstGeom>
            <a:noFill/>
            <a:ln w="9525">
              <a:noFill/>
            </a:ln>
          </p:spPr>
        </p:pic>
        <p:sp>
          <p:nvSpPr>
            <p:cNvPr id="59414" name="文本框 32790"/>
            <p:cNvSpPr txBox="1"/>
            <p:nvPr/>
          </p:nvSpPr>
          <p:spPr>
            <a:xfrm>
              <a:off x="851" y="3039"/>
              <a:ext cx="2038"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为样本数据的容量，</a:t>
              </a:r>
            </a:p>
          </p:txBody>
        </p:sp>
        <p:pic>
          <p:nvPicPr>
            <p:cNvPr id="59415" name="图片 32791" descr="1523529531600246370505.wmf"/>
            <p:cNvPicPr>
              <a:picLocks noChangeAspect="1"/>
            </p:cNvPicPr>
            <p:nvPr/>
          </p:nvPicPr>
          <p:blipFill>
            <a:blip r:embed="rId9"/>
            <a:stretch>
              <a:fillRect/>
            </a:stretch>
          </p:blipFill>
          <p:spPr>
            <a:xfrm>
              <a:off x="2794" y="3070"/>
              <a:ext cx="117" cy="200"/>
            </a:xfrm>
            <a:prstGeom prst="rect">
              <a:avLst/>
            </a:prstGeom>
            <a:noFill/>
            <a:ln w="9525">
              <a:noFill/>
            </a:ln>
          </p:spPr>
        </p:pic>
        <p:sp>
          <p:nvSpPr>
            <p:cNvPr id="59416" name="文本框 32792"/>
            <p:cNvSpPr txBox="1"/>
            <p:nvPr/>
          </p:nvSpPr>
          <p:spPr>
            <a:xfrm>
              <a:off x="2911" y="3039"/>
              <a:ext cx="1132"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是分组数。</a:t>
              </a:r>
            </a:p>
          </p:txBody>
        </p:sp>
        <p:pic>
          <p:nvPicPr>
            <p:cNvPr id="59417" name="图片 32793" descr="7046095301600246370510.wmf"/>
            <p:cNvPicPr>
              <a:picLocks noChangeAspect="1"/>
            </p:cNvPicPr>
            <p:nvPr/>
          </p:nvPicPr>
          <p:blipFill>
            <a:blip r:embed="rId10"/>
            <a:stretch>
              <a:fillRect/>
            </a:stretch>
          </p:blipFill>
          <p:spPr>
            <a:xfrm>
              <a:off x="3862" y="3036"/>
              <a:ext cx="1448" cy="272"/>
            </a:xfrm>
            <a:prstGeom prst="rect">
              <a:avLst/>
            </a:prstGeom>
            <a:noFill/>
            <a:ln w="9525">
              <a:noFill/>
            </a:ln>
          </p:spPr>
        </p:pic>
      </p:grpSp>
      <p:sp>
        <p:nvSpPr>
          <p:cNvPr id="32795" name="文本框 32794"/>
          <p:cNvSpPr txBox="1"/>
          <p:nvPr/>
        </p:nvSpPr>
        <p:spPr>
          <a:xfrm>
            <a:off x="707781" y="5361843"/>
            <a:ext cx="7808228" cy="795602"/>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分别为样本观测值落入第</a:t>
            </a:r>
            <a:r>
              <a:rPr lang="en-US" altLang="zh-CN" sz="2585">
                <a:latin typeface="楷体_GB2312" pitchFamily="49" charset="-122"/>
                <a:ea typeface="楷体_GB2312" pitchFamily="49" charset="-122"/>
              </a:rPr>
              <a:t>i</a:t>
            </a:r>
            <a:r>
              <a:rPr lang="zh-CN" altLang="en-US" sz="2585">
                <a:latin typeface="楷体_GB2312" pitchFamily="49" charset="-122"/>
                <a:ea typeface="楷体_GB2312" pitchFamily="49" charset="-122"/>
              </a:rPr>
              <a:t>组的频数和样本在第</a:t>
            </a:r>
            <a:r>
              <a:rPr lang="en-US" altLang="zh-CN" sz="2585">
                <a:latin typeface="楷体_GB2312" pitchFamily="49" charset="-122"/>
                <a:ea typeface="楷体_GB2312" pitchFamily="49" charset="-122"/>
              </a:rPr>
              <a:t>i</a:t>
            </a:r>
            <a:r>
              <a:rPr lang="zh-CN" altLang="en-US" sz="2585">
                <a:latin typeface="楷体_GB2312" pitchFamily="49" charset="-122"/>
                <a:ea typeface="楷体_GB2312" pitchFamily="49" charset="-122"/>
              </a:rPr>
              <a:t>组的理</a:t>
            </a:r>
          </a:p>
          <a:p>
            <a:r>
              <a:rPr lang="zh-CN" altLang="en-US" sz="2585">
                <a:latin typeface="楷体_GB2312" pitchFamily="49" charset="-122"/>
                <a:ea typeface="楷体_GB2312" pitchFamily="49" charset="-122"/>
              </a:rPr>
              <a:t>论频数。</a:t>
            </a:r>
          </a:p>
        </p:txBody>
      </p:sp>
      <p:sp>
        <p:nvSpPr>
          <p:cNvPr id="59419" name="日期占位符 32795"/>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2024年11月13日星期三</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774"/>
                                        </p:tgtEl>
                                        <p:attrNameLst>
                                          <p:attrName>style.visibility</p:attrName>
                                        </p:attrNameLst>
                                      </p:cBhvr>
                                      <p:to>
                                        <p:strVal val="visible"/>
                                      </p:to>
                                    </p:set>
                                    <p:animEffect transition="in" filter="wipe(left)">
                                      <p:cBhvr>
                                        <p:cTn id="7" dur="500"/>
                                        <p:tgtEl>
                                          <p:spTgt spid="327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777"/>
                                        </p:tgtEl>
                                        <p:attrNameLst>
                                          <p:attrName>style.visibility</p:attrName>
                                        </p:attrNameLst>
                                      </p:cBhvr>
                                      <p:to>
                                        <p:strVal val="visible"/>
                                      </p:to>
                                    </p:set>
                                    <p:animEffect transition="in" filter="wipe(left)">
                                      <p:cBhvr>
                                        <p:cTn id="12" dur="500"/>
                                        <p:tgtEl>
                                          <p:spTgt spid="327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781"/>
                                        </p:tgtEl>
                                        <p:attrNameLst>
                                          <p:attrName>style.visibility</p:attrName>
                                        </p:attrNameLst>
                                      </p:cBhvr>
                                      <p:to>
                                        <p:strVal val="visible"/>
                                      </p:to>
                                    </p:set>
                                    <p:animEffect transition="in" filter="wipe(left)">
                                      <p:cBhvr>
                                        <p:cTn id="17" dur="500"/>
                                        <p:tgtEl>
                                          <p:spTgt spid="327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787"/>
                                        </p:tgtEl>
                                        <p:attrNameLst>
                                          <p:attrName>style.visibility</p:attrName>
                                        </p:attrNameLst>
                                      </p:cBhvr>
                                      <p:to>
                                        <p:strVal val="visible"/>
                                      </p:to>
                                    </p:set>
                                    <p:animEffect transition="in" filter="wipe(left)">
                                      <p:cBhvr>
                                        <p:cTn id="22" dur="500"/>
                                        <p:tgtEl>
                                          <p:spTgt spid="3278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88"/>
                                        </p:tgtEl>
                                        <p:attrNameLst>
                                          <p:attrName>style.visibility</p:attrName>
                                        </p:attrNameLst>
                                      </p:cBhvr>
                                      <p:to>
                                        <p:strVal val="visible"/>
                                      </p:to>
                                    </p:set>
                                    <p:animEffect transition="in" filter="wipe(left)">
                                      <p:cBhvr>
                                        <p:cTn id="27" dur="500"/>
                                        <p:tgtEl>
                                          <p:spTgt spid="327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795"/>
                                        </p:tgtEl>
                                        <p:attrNameLst>
                                          <p:attrName>style.visibility</p:attrName>
                                        </p:attrNameLst>
                                      </p:cBhvr>
                                      <p:to>
                                        <p:strVal val="visible"/>
                                      </p:to>
                                    </p:set>
                                    <p:animEffect transition="in" filter="wipe(left)">
                                      <p:cBhvr>
                                        <p:cTn id="32" dur="500"/>
                                        <p:tgtEl>
                                          <p:spTgt spid="32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图片 33793"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grpSp>
        <p:nvGrpSpPr>
          <p:cNvPr id="33795" name="组合 33794"/>
          <p:cNvGrpSpPr/>
          <p:nvPr/>
        </p:nvGrpSpPr>
        <p:grpSpPr>
          <a:xfrm>
            <a:off x="-146538" y="713643"/>
            <a:ext cx="8187104" cy="851388"/>
            <a:chOff x="-844" y="317"/>
            <a:chExt cx="5587" cy="581"/>
          </a:xfrm>
        </p:grpSpPr>
        <p:sp>
          <p:nvSpPr>
            <p:cNvPr id="60419" name="文本框 33795"/>
            <p:cNvSpPr txBox="1"/>
            <p:nvPr/>
          </p:nvSpPr>
          <p:spPr>
            <a:xfrm>
              <a:off x="-844" y="317"/>
              <a:ext cx="0" cy="271"/>
            </a:xfrm>
            <a:prstGeom prst="rect">
              <a:avLst/>
            </a:prstGeom>
            <a:noFill/>
            <a:ln w="9525">
              <a:noFill/>
            </a:ln>
          </p:spPr>
          <p:txBody>
            <a:bodyPr wrap="none" lIns="0" tIns="0" rIns="0" bIns="0" anchor="t" anchorCtr="0">
              <a:spAutoFit/>
            </a:bodyPr>
            <a:lstStyle/>
            <a:p>
              <a:endParaRPr lang="zh-CN" altLang="zh-CN" sz="2585">
                <a:latin typeface="楷体_GB2312" pitchFamily="49" charset="-122"/>
                <a:ea typeface="楷体_GB2312" pitchFamily="49" charset="-122"/>
              </a:endParaRPr>
            </a:p>
          </p:txBody>
        </p:sp>
        <p:sp>
          <p:nvSpPr>
            <p:cNvPr id="60420" name="文本框 33796"/>
            <p:cNvSpPr txBox="1"/>
            <p:nvPr/>
          </p:nvSpPr>
          <p:spPr>
            <a:xfrm>
              <a:off x="-844" y="355"/>
              <a:ext cx="0" cy="271"/>
            </a:xfrm>
            <a:prstGeom prst="rect">
              <a:avLst/>
            </a:prstGeom>
            <a:noFill/>
            <a:ln w="9525">
              <a:noFill/>
            </a:ln>
          </p:spPr>
          <p:txBody>
            <a:bodyPr wrap="none" lIns="0" tIns="0" rIns="0" bIns="0" anchor="t" anchorCtr="0">
              <a:spAutoFit/>
            </a:bodyPr>
            <a:lstStyle/>
            <a:p>
              <a:endParaRPr lang="zh-CN" altLang="zh-CN" sz="2585">
                <a:latin typeface="楷体_GB2312" pitchFamily="49" charset="-122"/>
                <a:ea typeface="楷体_GB2312" pitchFamily="49" charset="-122"/>
              </a:endParaRPr>
            </a:p>
          </p:txBody>
        </p:sp>
        <p:pic>
          <p:nvPicPr>
            <p:cNvPr id="60421" name="图片 33797" descr="3476351491600246370512.wmf"/>
            <p:cNvPicPr>
              <a:picLocks noChangeAspect="1"/>
            </p:cNvPicPr>
            <p:nvPr/>
          </p:nvPicPr>
          <p:blipFill>
            <a:blip r:embed="rId3"/>
            <a:stretch>
              <a:fillRect/>
            </a:stretch>
          </p:blipFill>
          <p:spPr>
            <a:xfrm>
              <a:off x="172" y="355"/>
              <a:ext cx="208" cy="272"/>
            </a:xfrm>
            <a:prstGeom prst="rect">
              <a:avLst/>
            </a:prstGeom>
            <a:noFill/>
            <a:ln w="9525">
              <a:noFill/>
            </a:ln>
          </p:spPr>
        </p:pic>
        <p:sp>
          <p:nvSpPr>
            <p:cNvPr id="60422" name="文本框 33798"/>
            <p:cNvSpPr txBox="1"/>
            <p:nvPr/>
          </p:nvSpPr>
          <p:spPr>
            <a:xfrm>
              <a:off x="380" y="355"/>
              <a:ext cx="4363" cy="543"/>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是数据落入第</a:t>
              </a:r>
              <a:r>
                <a:rPr lang="en-US" altLang="zh-CN" sz="2585">
                  <a:latin typeface="楷体_GB2312" pitchFamily="49" charset="-122"/>
                  <a:ea typeface="楷体_GB2312" pitchFamily="49" charset="-122"/>
                </a:rPr>
                <a:t>i</a:t>
              </a:r>
              <a:r>
                <a:rPr lang="zh-CN" altLang="en-US" sz="2585">
                  <a:latin typeface="楷体_GB2312" pitchFamily="49" charset="-122"/>
                  <a:ea typeface="楷体_GB2312" pitchFamily="49" charset="-122"/>
                </a:rPr>
                <a:t>组的概率，根据原假设指定的</a:t>
              </a:r>
            </a:p>
            <a:p>
              <a:r>
                <a:rPr lang="zh-CN" altLang="en-US" sz="2585">
                  <a:latin typeface="楷体_GB2312" pitchFamily="49" charset="-122"/>
                  <a:ea typeface="楷体_GB2312" pitchFamily="49" charset="-122"/>
                </a:rPr>
                <a:t>分布求得。若原假设成</a:t>
              </a:r>
            </a:p>
          </p:txBody>
        </p:sp>
      </p:grpSp>
      <p:sp>
        <p:nvSpPr>
          <p:cNvPr id="60423" name="文本框 33799"/>
          <p:cNvSpPr txBox="1"/>
          <p:nvPr/>
        </p:nvSpPr>
        <p:spPr>
          <a:xfrm>
            <a:off x="750277" y="1576754"/>
            <a:ext cx="65" cy="397801"/>
          </a:xfrm>
          <a:prstGeom prst="rect">
            <a:avLst/>
          </a:prstGeom>
          <a:noFill/>
          <a:ln w="9525">
            <a:noFill/>
          </a:ln>
        </p:spPr>
        <p:txBody>
          <a:bodyPr wrap="none" lIns="0" tIns="0" rIns="0" bIns="0" anchor="t" anchorCtr="0">
            <a:spAutoFit/>
          </a:bodyPr>
          <a:lstStyle/>
          <a:p>
            <a:endParaRPr lang="zh-CN" altLang="zh-CN" sz="2585">
              <a:latin typeface="楷体_GB2312" pitchFamily="49" charset="-122"/>
              <a:ea typeface="楷体_GB2312" pitchFamily="49" charset="-122"/>
            </a:endParaRPr>
          </a:p>
        </p:txBody>
      </p:sp>
      <p:pic>
        <p:nvPicPr>
          <p:cNvPr id="60424" name="图片 33800" descr="1057656131600246370514.wmf"/>
          <p:cNvPicPr/>
          <p:nvPr/>
        </p:nvPicPr>
        <p:blipFill>
          <a:blip r:embed="rId4"/>
          <a:stretch>
            <a:fillRect/>
          </a:stretch>
        </p:blipFill>
        <p:spPr>
          <a:xfrm>
            <a:off x="4947139" y="1126881"/>
            <a:ext cx="375138" cy="433754"/>
          </a:xfrm>
          <a:prstGeom prst="rect">
            <a:avLst/>
          </a:prstGeom>
          <a:noFill/>
          <a:ln w="9525">
            <a:noFill/>
          </a:ln>
        </p:spPr>
      </p:pic>
      <p:sp>
        <p:nvSpPr>
          <p:cNvPr id="60425" name="文本框 33801"/>
          <p:cNvSpPr txBox="1"/>
          <p:nvPr/>
        </p:nvSpPr>
        <p:spPr>
          <a:xfrm>
            <a:off x="5542085" y="1184031"/>
            <a:ext cx="2322752"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的值应比较小，</a:t>
            </a:r>
          </a:p>
        </p:txBody>
      </p:sp>
      <p:pic>
        <p:nvPicPr>
          <p:cNvPr id="60426" name="图片 33802" descr="5475499921600246370516.wmf"/>
          <p:cNvPicPr/>
          <p:nvPr/>
        </p:nvPicPr>
        <p:blipFill>
          <a:blip r:embed="rId4"/>
          <a:stretch>
            <a:fillRect/>
          </a:stretch>
        </p:blipFill>
        <p:spPr>
          <a:xfrm>
            <a:off x="1902069" y="1683727"/>
            <a:ext cx="375138" cy="433754"/>
          </a:xfrm>
          <a:prstGeom prst="rect">
            <a:avLst/>
          </a:prstGeom>
          <a:noFill/>
          <a:ln w="9525">
            <a:noFill/>
          </a:ln>
        </p:spPr>
      </p:pic>
      <p:sp>
        <p:nvSpPr>
          <p:cNvPr id="60427" name="文本框 33803"/>
          <p:cNvSpPr txBox="1"/>
          <p:nvPr/>
        </p:nvSpPr>
        <p:spPr>
          <a:xfrm>
            <a:off x="2426677" y="1799493"/>
            <a:ext cx="3650038"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取大的值时是极端情形。</a:t>
            </a:r>
          </a:p>
        </p:txBody>
      </p:sp>
      <p:sp>
        <p:nvSpPr>
          <p:cNvPr id="33805" name="文本框 33804"/>
          <p:cNvSpPr txBox="1"/>
          <p:nvPr/>
        </p:nvSpPr>
        <p:spPr>
          <a:xfrm>
            <a:off x="706316" y="2373924"/>
            <a:ext cx="7813036"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设</a:t>
            </a:r>
            <a:r>
              <a:rPr lang="en-US" altLang="zh-CN" sz="2585">
                <a:latin typeface="楷体_GB2312" pitchFamily="49" charset="-122"/>
                <a:ea typeface="楷体_GB2312" pitchFamily="49" charset="-122"/>
              </a:rPr>
              <a:t>k</a:t>
            </a:r>
            <a:r>
              <a:rPr lang="zh-CN" altLang="en-US" sz="2585">
                <a:latin typeface="楷体_GB2312" pitchFamily="49" charset="-122"/>
                <a:ea typeface="楷体_GB2312" pitchFamily="49" charset="-122"/>
              </a:rPr>
              <a:t>是原假设指定的分布类中的待估计参数的个数，例</a:t>
            </a:r>
          </a:p>
        </p:txBody>
      </p:sp>
      <p:grpSp>
        <p:nvGrpSpPr>
          <p:cNvPr id="33806" name="组合 33805"/>
          <p:cNvGrpSpPr/>
          <p:nvPr/>
        </p:nvGrpSpPr>
        <p:grpSpPr>
          <a:xfrm>
            <a:off x="750277" y="2924909"/>
            <a:ext cx="7962900" cy="452805"/>
            <a:chOff x="272" y="1816"/>
            <a:chExt cx="5434" cy="309"/>
          </a:xfrm>
        </p:grpSpPr>
        <p:sp>
          <p:nvSpPr>
            <p:cNvPr id="60430" name="文本框 33806"/>
            <p:cNvSpPr txBox="1"/>
            <p:nvPr/>
          </p:nvSpPr>
          <p:spPr>
            <a:xfrm>
              <a:off x="272" y="1816"/>
              <a:ext cx="3397"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如，原假设是正态分布，其中均值</a:t>
              </a:r>
            </a:p>
          </p:txBody>
        </p:sp>
        <p:pic>
          <p:nvPicPr>
            <p:cNvPr id="60431" name="图片 33807" descr="4760702281600246370518.wmf"/>
            <p:cNvPicPr>
              <a:picLocks noChangeAspect="1"/>
            </p:cNvPicPr>
            <p:nvPr/>
          </p:nvPicPr>
          <p:blipFill>
            <a:blip r:embed="rId5"/>
            <a:stretch>
              <a:fillRect/>
            </a:stretch>
          </p:blipFill>
          <p:spPr>
            <a:xfrm>
              <a:off x="3632" y="1901"/>
              <a:ext cx="176" cy="184"/>
            </a:xfrm>
            <a:prstGeom prst="rect">
              <a:avLst/>
            </a:prstGeom>
            <a:noFill/>
            <a:ln w="9525">
              <a:noFill/>
            </a:ln>
          </p:spPr>
        </p:pic>
        <p:sp>
          <p:nvSpPr>
            <p:cNvPr id="60432" name="文本框 33808"/>
            <p:cNvSpPr txBox="1"/>
            <p:nvPr/>
          </p:nvSpPr>
          <p:spPr>
            <a:xfrm>
              <a:off x="3808" y="1854"/>
              <a:ext cx="67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与方差</a:t>
              </a:r>
            </a:p>
          </p:txBody>
        </p:sp>
        <p:pic>
          <p:nvPicPr>
            <p:cNvPr id="60433" name="图片 33809" descr="1045466001600246370521.wmf"/>
            <p:cNvPicPr>
              <a:picLocks noChangeAspect="1"/>
            </p:cNvPicPr>
            <p:nvPr/>
          </p:nvPicPr>
          <p:blipFill>
            <a:blip r:embed="rId6"/>
            <a:stretch>
              <a:fillRect/>
            </a:stretch>
          </p:blipFill>
          <p:spPr>
            <a:xfrm>
              <a:off x="4480" y="1867"/>
              <a:ext cx="256" cy="256"/>
            </a:xfrm>
            <a:prstGeom prst="rect">
              <a:avLst/>
            </a:prstGeom>
            <a:noFill/>
            <a:ln w="9525">
              <a:noFill/>
            </a:ln>
          </p:spPr>
        </p:pic>
        <p:sp>
          <p:nvSpPr>
            <p:cNvPr id="60434" name="文本框 33810"/>
            <p:cNvSpPr txBox="1"/>
            <p:nvPr/>
          </p:nvSpPr>
          <p:spPr>
            <a:xfrm>
              <a:off x="4800" y="1854"/>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待估计，</a:t>
              </a:r>
            </a:p>
          </p:txBody>
        </p:sp>
      </p:grpSp>
      <p:sp>
        <p:nvSpPr>
          <p:cNvPr id="33812" name="文本框 33811"/>
          <p:cNvSpPr txBox="1"/>
          <p:nvPr/>
        </p:nvSpPr>
        <p:spPr>
          <a:xfrm>
            <a:off x="750277" y="3588728"/>
            <a:ext cx="7792198"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此时</a:t>
            </a:r>
            <a:r>
              <a:rPr lang="en-US" altLang="zh-CN" sz="2585">
                <a:latin typeface="楷体_GB2312" pitchFamily="49" charset="-122"/>
                <a:ea typeface="楷体_GB2312" pitchFamily="49" charset="-122"/>
              </a:rPr>
              <a:t>k=2</a:t>
            </a:r>
            <a:r>
              <a:rPr lang="zh-CN" altLang="en-US" sz="2585">
                <a:latin typeface="楷体_GB2312" pitchFamily="49" charset="-122"/>
                <a:ea typeface="楷体_GB2312" pitchFamily="49" charset="-122"/>
              </a:rPr>
              <a:t>。统计学研究表明：当样本容量</a:t>
            </a:r>
            <a:r>
              <a:rPr lang="en-US" altLang="zh-CN" sz="2585">
                <a:latin typeface="楷体_GB2312" pitchFamily="49" charset="-122"/>
                <a:ea typeface="楷体_GB2312" pitchFamily="49" charset="-122"/>
              </a:rPr>
              <a:t>n</a:t>
            </a:r>
            <a:r>
              <a:rPr lang="zh-CN" altLang="en-US" sz="2585">
                <a:latin typeface="楷体_GB2312" pitchFamily="49" charset="-122"/>
                <a:ea typeface="楷体_GB2312" pitchFamily="49" charset="-122"/>
              </a:rPr>
              <a:t>充分大且原</a:t>
            </a:r>
          </a:p>
        </p:txBody>
      </p:sp>
      <p:grpSp>
        <p:nvGrpSpPr>
          <p:cNvPr id="33813" name="组合 33812"/>
          <p:cNvGrpSpPr/>
          <p:nvPr/>
        </p:nvGrpSpPr>
        <p:grpSpPr>
          <a:xfrm>
            <a:off x="750277" y="4211516"/>
            <a:ext cx="7549662" cy="489438"/>
            <a:chOff x="272" y="2694"/>
            <a:chExt cx="5152" cy="334"/>
          </a:xfrm>
        </p:grpSpPr>
        <p:sp>
          <p:nvSpPr>
            <p:cNvPr id="60437" name="文本框 33813"/>
            <p:cNvSpPr txBox="1"/>
            <p:nvPr/>
          </p:nvSpPr>
          <p:spPr>
            <a:xfrm>
              <a:off x="272" y="2694"/>
              <a:ext cx="453"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假设</a:t>
              </a:r>
            </a:p>
          </p:txBody>
        </p:sp>
        <p:pic>
          <p:nvPicPr>
            <p:cNvPr id="60438" name="图片 33814" descr="1134480131600246370523.wmf"/>
            <p:cNvPicPr>
              <a:picLocks noChangeAspect="1"/>
            </p:cNvPicPr>
            <p:nvPr/>
          </p:nvPicPr>
          <p:blipFill>
            <a:blip r:embed="rId7"/>
            <a:stretch>
              <a:fillRect/>
            </a:stretch>
          </p:blipFill>
          <p:spPr>
            <a:xfrm>
              <a:off x="720" y="2712"/>
              <a:ext cx="280" cy="272"/>
            </a:xfrm>
            <a:prstGeom prst="rect">
              <a:avLst/>
            </a:prstGeom>
            <a:noFill/>
            <a:ln w="9525">
              <a:noFill/>
            </a:ln>
          </p:spPr>
        </p:pic>
        <p:sp>
          <p:nvSpPr>
            <p:cNvPr id="60439" name="文本框 33815"/>
            <p:cNvSpPr txBox="1"/>
            <p:nvPr/>
          </p:nvSpPr>
          <p:spPr>
            <a:xfrm>
              <a:off x="1000" y="2705"/>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为真时，</a:t>
              </a:r>
            </a:p>
          </p:txBody>
        </p:sp>
        <p:pic>
          <p:nvPicPr>
            <p:cNvPr id="60440" name="图片 33816" descr="1659852421600246370527.wmf"/>
            <p:cNvPicPr>
              <a:picLocks noChangeAspect="1"/>
            </p:cNvPicPr>
            <p:nvPr/>
          </p:nvPicPr>
          <p:blipFill>
            <a:blip r:embed="rId4"/>
            <a:stretch>
              <a:fillRect/>
            </a:stretch>
          </p:blipFill>
          <p:spPr>
            <a:xfrm>
              <a:off x="1768" y="2705"/>
              <a:ext cx="256" cy="296"/>
            </a:xfrm>
            <a:prstGeom prst="rect">
              <a:avLst/>
            </a:prstGeom>
            <a:noFill/>
            <a:ln w="9525">
              <a:noFill/>
            </a:ln>
          </p:spPr>
        </p:pic>
        <p:sp>
          <p:nvSpPr>
            <p:cNvPr id="60441" name="文本框 33817"/>
            <p:cNvSpPr txBox="1"/>
            <p:nvPr/>
          </p:nvSpPr>
          <p:spPr>
            <a:xfrm>
              <a:off x="2024" y="2732"/>
              <a:ext cx="2264"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统计量近似服从自由度</a:t>
              </a:r>
            </a:p>
          </p:txBody>
        </p:sp>
        <p:pic>
          <p:nvPicPr>
            <p:cNvPr id="60442" name="图片 33818" descr="7574494781600246370529.wmf"/>
            <p:cNvPicPr>
              <a:picLocks noChangeAspect="1"/>
            </p:cNvPicPr>
            <p:nvPr/>
          </p:nvPicPr>
          <p:blipFill>
            <a:blip r:embed="rId8"/>
            <a:stretch>
              <a:fillRect/>
            </a:stretch>
          </p:blipFill>
          <p:spPr>
            <a:xfrm>
              <a:off x="4264" y="2801"/>
              <a:ext cx="680" cy="200"/>
            </a:xfrm>
            <a:prstGeom prst="rect">
              <a:avLst/>
            </a:prstGeom>
            <a:noFill/>
            <a:ln w="9525">
              <a:noFill/>
            </a:ln>
          </p:spPr>
        </p:pic>
        <p:sp>
          <p:nvSpPr>
            <p:cNvPr id="60443" name="文本框 33819"/>
            <p:cNvSpPr txBox="1"/>
            <p:nvPr/>
          </p:nvSpPr>
          <p:spPr>
            <a:xfrm>
              <a:off x="4944" y="2732"/>
              <a:ext cx="22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的</a:t>
              </a:r>
            </a:p>
          </p:txBody>
        </p:sp>
        <p:pic>
          <p:nvPicPr>
            <p:cNvPr id="60444" name="图片 33820" descr="5958728721600246370532.wmf"/>
            <p:cNvPicPr>
              <a:picLocks noChangeAspect="1"/>
            </p:cNvPicPr>
            <p:nvPr/>
          </p:nvPicPr>
          <p:blipFill>
            <a:blip r:embed="rId4"/>
            <a:stretch>
              <a:fillRect/>
            </a:stretch>
          </p:blipFill>
          <p:spPr>
            <a:xfrm>
              <a:off x="5168" y="2732"/>
              <a:ext cx="256" cy="296"/>
            </a:xfrm>
            <a:prstGeom prst="rect">
              <a:avLst/>
            </a:prstGeom>
            <a:noFill/>
            <a:ln w="9525">
              <a:noFill/>
            </a:ln>
          </p:spPr>
        </p:pic>
      </p:grpSp>
      <p:sp>
        <p:nvSpPr>
          <p:cNvPr id="33822" name="文本框 33821"/>
          <p:cNvSpPr txBox="1"/>
          <p:nvPr/>
        </p:nvSpPr>
        <p:spPr>
          <a:xfrm>
            <a:off x="750277" y="4966189"/>
            <a:ext cx="1327286"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分布，即</a:t>
            </a:r>
          </a:p>
        </p:txBody>
      </p:sp>
      <p:sp>
        <p:nvSpPr>
          <p:cNvPr id="60446" name="日期占位符 33822"/>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2024年11月13日星期三</a:t>
            </a:fld>
            <a:endParaRPr lang="zh-CN" altLang="en-US" sz="1292" dirty="0">
              <a:latin typeface="Arial" panose="020B0604020202020204" pitchFamily="34" charset="0"/>
            </a:endParaRPr>
          </a:p>
        </p:txBody>
      </p:sp>
      <p:pic>
        <p:nvPicPr>
          <p:cNvPr id="60447" name="图片 33823" descr="image3217648413977268819.emf"/>
          <p:cNvPicPr>
            <a:picLocks noChangeAspect="1"/>
          </p:cNvPicPr>
          <p:nvPr/>
        </p:nvPicPr>
        <p:blipFill>
          <a:blip r:embed="rId9"/>
          <a:stretch>
            <a:fillRect/>
          </a:stretch>
        </p:blipFill>
        <p:spPr>
          <a:xfrm>
            <a:off x="2941028" y="4870939"/>
            <a:ext cx="2382715" cy="580292"/>
          </a:xfrm>
          <a:prstGeom prst="rect">
            <a:avLst/>
          </a:prstGeom>
          <a:noFill/>
          <a:ln w="9525">
            <a:noFill/>
          </a:ln>
        </p:spPr>
      </p:pic>
      <p:sp>
        <p:nvSpPr>
          <p:cNvPr id="60448" name="文本框 33824"/>
          <p:cNvSpPr txBox="1"/>
          <p:nvPr/>
        </p:nvSpPr>
        <p:spPr>
          <a:xfrm>
            <a:off x="4240823" y="1163516"/>
            <a:ext cx="663643"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立，</a:t>
            </a:r>
          </a:p>
        </p:txBody>
      </p:sp>
      <p:sp>
        <p:nvSpPr>
          <p:cNvPr id="60449" name="文本框 33825"/>
          <p:cNvSpPr txBox="1"/>
          <p:nvPr/>
        </p:nvSpPr>
        <p:spPr>
          <a:xfrm>
            <a:off x="1066801" y="1789235"/>
            <a:ext cx="835269" cy="887935"/>
          </a:xfrm>
          <a:prstGeom prst="rect">
            <a:avLst/>
          </a:prstGeom>
          <a:noFill/>
          <a:ln w="9525">
            <a:noFill/>
          </a:ln>
        </p:spPr>
        <p:txBody>
          <a:bodyPr anchor="t" anchorCtr="0">
            <a:spAutoFit/>
          </a:bodyPr>
          <a:lstStyle/>
          <a:p>
            <a:r>
              <a:rPr lang="zh-CN" altLang="en-US" sz="2585"/>
              <a:t>因此，</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wipe(left)">
                                      <p:cBhvr>
                                        <p:cTn id="7" dur="500"/>
                                        <p:tgtEl>
                                          <p:spTgt spid="337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05"/>
                                        </p:tgtEl>
                                        <p:attrNameLst>
                                          <p:attrName>style.visibility</p:attrName>
                                        </p:attrNameLst>
                                      </p:cBhvr>
                                      <p:to>
                                        <p:strVal val="visible"/>
                                      </p:to>
                                    </p:set>
                                    <p:animEffect transition="in" filter="wipe(left)">
                                      <p:cBhvr>
                                        <p:cTn id="12" dur="500"/>
                                        <p:tgtEl>
                                          <p:spTgt spid="338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806"/>
                                        </p:tgtEl>
                                        <p:attrNameLst>
                                          <p:attrName>style.visibility</p:attrName>
                                        </p:attrNameLst>
                                      </p:cBhvr>
                                      <p:to>
                                        <p:strVal val="visible"/>
                                      </p:to>
                                    </p:set>
                                    <p:animEffect transition="in" filter="wipe(left)">
                                      <p:cBhvr>
                                        <p:cTn id="17" dur="500"/>
                                        <p:tgtEl>
                                          <p:spTgt spid="338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812"/>
                                        </p:tgtEl>
                                        <p:attrNameLst>
                                          <p:attrName>style.visibility</p:attrName>
                                        </p:attrNameLst>
                                      </p:cBhvr>
                                      <p:to>
                                        <p:strVal val="visible"/>
                                      </p:to>
                                    </p:set>
                                    <p:animEffect transition="in" filter="wipe(left)">
                                      <p:cBhvr>
                                        <p:cTn id="22" dur="500"/>
                                        <p:tgtEl>
                                          <p:spTgt spid="338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813"/>
                                        </p:tgtEl>
                                        <p:attrNameLst>
                                          <p:attrName>style.visibility</p:attrName>
                                        </p:attrNameLst>
                                      </p:cBhvr>
                                      <p:to>
                                        <p:strVal val="visible"/>
                                      </p:to>
                                    </p:set>
                                    <p:animEffect transition="in" filter="wipe(left)">
                                      <p:cBhvr>
                                        <p:cTn id="27" dur="500"/>
                                        <p:tgtEl>
                                          <p:spTgt spid="338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822"/>
                                        </p:tgtEl>
                                        <p:attrNameLst>
                                          <p:attrName>style.visibility</p:attrName>
                                        </p:attrNameLst>
                                      </p:cBhvr>
                                      <p:to>
                                        <p:strVal val="visible"/>
                                      </p:to>
                                    </p:set>
                                    <p:animEffect transition="in" filter="wipe(left)">
                                      <p:cBhvr>
                                        <p:cTn id="32" dur="500"/>
                                        <p:tgtEl>
                                          <p:spTgt spid="33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5" grpId="0" animBg="1"/>
      <p:bldP spid="33812" grpId="0" animBg="1"/>
      <p:bldP spid="3382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图片 34817"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grpSp>
        <p:nvGrpSpPr>
          <p:cNvPr id="34819" name="组合 34818"/>
          <p:cNvGrpSpPr/>
          <p:nvPr/>
        </p:nvGrpSpPr>
        <p:grpSpPr>
          <a:xfrm>
            <a:off x="1332035" y="964223"/>
            <a:ext cx="6916615" cy="496766"/>
            <a:chOff x="669" y="478"/>
            <a:chExt cx="4720" cy="339"/>
          </a:xfrm>
        </p:grpSpPr>
        <p:sp>
          <p:nvSpPr>
            <p:cNvPr id="61443" name="文本框 34819"/>
            <p:cNvSpPr txBox="1"/>
            <p:nvPr/>
          </p:nvSpPr>
          <p:spPr>
            <a:xfrm>
              <a:off x="669" y="538"/>
              <a:ext cx="135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给定显著水平</a:t>
              </a:r>
            </a:p>
          </p:txBody>
        </p:sp>
        <p:pic>
          <p:nvPicPr>
            <p:cNvPr id="61444" name="图片 34820" descr="2702672191600246370537.wmf"/>
            <p:cNvPicPr>
              <a:picLocks noChangeAspect="1"/>
            </p:cNvPicPr>
            <p:nvPr/>
          </p:nvPicPr>
          <p:blipFill>
            <a:blip r:embed="rId3"/>
            <a:stretch>
              <a:fillRect/>
            </a:stretch>
          </p:blipFill>
          <p:spPr>
            <a:xfrm>
              <a:off x="2029" y="616"/>
              <a:ext cx="176" cy="152"/>
            </a:xfrm>
            <a:prstGeom prst="rect">
              <a:avLst/>
            </a:prstGeom>
            <a:noFill/>
            <a:ln w="9525">
              <a:noFill/>
            </a:ln>
          </p:spPr>
        </p:pic>
        <p:sp>
          <p:nvSpPr>
            <p:cNvPr id="61445" name="文本框 34821"/>
            <p:cNvSpPr txBox="1"/>
            <p:nvPr/>
          </p:nvSpPr>
          <p:spPr>
            <a:xfrm>
              <a:off x="2189" y="521"/>
              <a:ext cx="2491"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，设由样本观测值算得的</a:t>
              </a:r>
            </a:p>
          </p:txBody>
        </p:sp>
        <p:pic>
          <p:nvPicPr>
            <p:cNvPr id="61446" name="图片 34822" descr="7061892581600246370542.wmf"/>
            <p:cNvPicPr>
              <a:picLocks noChangeAspect="1"/>
            </p:cNvPicPr>
            <p:nvPr/>
          </p:nvPicPr>
          <p:blipFill>
            <a:blip r:embed="rId4"/>
            <a:stretch>
              <a:fillRect/>
            </a:stretch>
          </p:blipFill>
          <p:spPr>
            <a:xfrm>
              <a:off x="4653" y="521"/>
              <a:ext cx="256" cy="296"/>
            </a:xfrm>
            <a:prstGeom prst="rect">
              <a:avLst/>
            </a:prstGeom>
            <a:noFill/>
            <a:ln w="9525">
              <a:noFill/>
            </a:ln>
          </p:spPr>
        </p:pic>
        <p:sp>
          <p:nvSpPr>
            <p:cNvPr id="61447" name="文本框 34823"/>
            <p:cNvSpPr txBox="1"/>
            <p:nvPr/>
          </p:nvSpPr>
          <p:spPr>
            <a:xfrm>
              <a:off x="4909" y="521"/>
              <a:ext cx="22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是</a:t>
              </a:r>
            </a:p>
          </p:txBody>
        </p:sp>
        <p:pic>
          <p:nvPicPr>
            <p:cNvPr id="61448" name="图片 34824" descr="4871014671600246370545.wmf"/>
            <p:cNvPicPr>
              <a:picLocks noChangeAspect="1"/>
            </p:cNvPicPr>
            <p:nvPr/>
          </p:nvPicPr>
          <p:blipFill>
            <a:blip r:embed="rId5"/>
            <a:stretch>
              <a:fillRect/>
            </a:stretch>
          </p:blipFill>
          <p:spPr>
            <a:xfrm>
              <a:off x="5133" y="478"/>
              <a:ext cx="256" cy="312"/>
            </a:xfrm>
            <a:prstGeom prst="rect">
              <a:avLst/>
            </a:prstGeom>
            <a:noFill/>
            <a:ln w="9525">
              <a:noFill/>
            </a:ln>
          </p:spPr>
        </p:pic>
      </p:grpSp>
      <p:grpSp>
        <p:nvGrpSpPr>
          <p:cNvPr id="34826" name="组合 34825"/>
          <p:cNvGrpSpPr/>
          <p:nvPr/>
        </p:nvGrpSpPr>
        <p:grpSpPr>
          <a:xfrm>
            <a:off x="666750" y="1614854"/>
            <a:ext cx="8015654" cy="517281"/>
            <a:chOff x="215" y="922"/>
            <a:chExt cx="5470" cy="353"/>
          </a:xfrm>
        </p:grpSpPr>
        <p:sp>
          <p:nvSpPr>
            <p:cNvPr id="61450" name="文本框 34826"/>
            <p:cNvSpPr txBox="1"/>
            <p:nvPr/>
          </p:nvSpPr>
          <p:spPr>
            <a:xfrm>
              <a:off x="215" y="965"/>
              <a:ext cx="453"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则当</a:t>
              </a:r>
            </a:p>
          </p:txBody>
        </p:sp>
        <p:pic>
          <p:nvPicPr>
            <p:cNvPr id="61451" name="图片 34827" descr="3616211211600246370547.wmf"/>
            <p:cNvPicPr>
              <a:picLocks noChangeAspect="1"/>
            </p:cNvPicPr>
            <p:nvPr/>
          </p:nvPicPr>
          <p:blipFill>
            <a:blip r:embed="rId6"/>
            <a:stretch>
              <a:fillRect/>
            </a:stretch>
          </p:blipFill>
          <p:spPr>
            <a:xfrm>
              <a:off x="669" y="922"/>
              <a:ext cx="1568" cy="312"/>
            </a:xfrm>
            <a:prstGeom prst="rect">
              <a:avLst/>
            </a:prstGeom>
            <a:noFill/>
            <a:ln w="9525">
              <a:noFill/>
            </a:ln>
          </p:spPr>
        </p:pic>
        <p:sp>
          <p:nvSpPr>
            <p:cNvPr id="61452" name="文本框 34828"/>
            <p:cNvSpPr txBox="1"/>
            <p:nvPr/>
          </p:nvSpPr>
          <p:spPr>
            <a:xfrm>
              <a:off x="2261" y="955"/>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时，拒绝</a:t>
              </a:r>
            </a:p>
          </p:txBody>
        </p:sp>
        <p:pic>
          <p:nvPicPr>
            <p:cNvPr id="61453" name="图片 34829" descr="3473037481600246370550.wmf"/>
            <p:cNvPicPr>
              <a:picLocks noChangeAspect="1"/>
            </p:cNvPicPr>
            <p:nvPr/>
          </p:nvPicPr>
          <p:blipFill>
            <a:blip r:embed="rId7"/>
            <a:stretch>
              <a:fillRect/>
            </a:stretch>
          </p:blipFill>
          <p:spPr>
            <a:xfrm>
              <a:off x="3149" y="1000"/>
              <a:ext cx="280" cy="272"/>
            </a:xfrm>
            <a:prstGeom prst="rect">
              <a:avLst/>
            </a:prstGeom>
            <a:noFill/>
            <a:ln w="9525">
              <a:noFill/>
            </a:ln>
          </p:spPr>
        </p:pic>
        <p:sp>
          <p:nvSpPr>
            <p:cNvPr id="61454" name="文本框 34830"/>
            <p:cNvSpPr txBox="1"/>
            <p:nvPr/>
          </p:nvSpPr>
          <p:spPr>
            <a:xfrm>
              <a:off x="3413" y="979"/>
              <a:ext cx="1132"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；否则接受</a:t>
              </a:r>
            </a:p>
          </p:txBody>
        </p:sp>
        <p:pic>
          <p:nvPicPr>
            <p:cNvPr id="61455" name="图片 34831" descr="2278125391600246370551.wmf"/>
            <p:cNvPicPr>
              <a:picLocks noChangeAspect="1"/>
            </p:cNvPicPr>
            <p:nvPr/>
          </p:nvPicPr>
          <p:blipFill>
            <a:blip r:embed="rId7"/>
            <a:stretch>
              <a:fillRect/>
            </a:stretch>
          </p:blipFill>
          <p:spPr>
            <a:xfrm>
              <a:off x="4525" y="1003"/>
              <a:ext cx="280" cy="272"/>
            </a:xfrm>
            <a:prstGeom prst="rect">
              <a:avLst/>
            </a:prstGeom>
            <a:noFill/>
            <a:ln w="9525">
              <a:noFill/>
            </a:ln>
          </p:spPr>
        </p:pic>
        <p:sp>
          <p:nvSpPr>
            <p:cNvPr id="61456" name="文本框 34832"/>
            <p:cNvSpPr txBox="1"/>
            <p:nvPr/>
          </p:nvSpPr>
          <p:spPr>
            <a:xfrm>
              <a:off x="4779" y="990"/>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。这时，</a:t>
              </a:r>
            </a:p>
          </p:txBody>
        </p:sp>
      </p:grpSp>
      <p:sp>
        <p:nvSpPr>
          <p:cNvPr id="34834" name="文本框 34833"/>
          <p:cNvSpPr txBox="1"/>
          <p:nvPr/>
        </p:nvSpPr>
        <p:spPr>
          <a:xfrm>
            <a:off x="666750" y="2277208"/>
            <a:ext cx="3650038"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相应的假设检验问题为：</a:t>
            </a:r>
          </a:p>
        </p:txBody>
      </p:sp>
      <p:pic>
        <p:nvPicPr>
          <p:cNvPr id="34835" name="图片 34834" descr="543917681600246370554.wmf"/>
          <p:cNvPicPr>
            <a:picLocks noChangeAspect="1"/>
          </p:cNvPicPr>
          <p:nvPr/>
        </p:nvPicPr>
        <p:blipFill>
          <a:blip r:embed="rId8"/>
          <a:stretch>
            <a:fillRect/>
          </a:stretch>
        </p:blipFill>
        <p:spPr>
          <a:xfrm>
            <a:off x="1191358" y="2924908"/>
            <a:ext cx="5380892" cy="410308"/>
          </a:xfrm>
          <a:prstGeom prst="rect">
            <a:avLst/>
          </a:prstGeom>
          <a:noFill/>
          <a:ln w="9525">
            <a:noFill/>
          </a:ln>
        </p:spPr>
      </p:pic>
      <p:grpSp>
        <p:nvGrpSpPr>
          <p:cNvPr id="34836" name="组合 34835"/>
          <p:cNvGrpSpPr/>
          <p:nvPr/>
        </p:nvGrpSpPr>
        <p:grpSpPr>
          <a:xfrm>
            <a:off x="666750" y="3553558"/>
            <a:ext cx="7217019" cy="436685"/>
            <a:chOff x="215" y="2245"/>
            <a:chExt cx="4925" cy="298"/>
          </a:xfrm>
        </p:grpSpPr>
        <p:sp>
          <p:nvSpPr>
            <p:cNvPr id="61460" name="文本框 34836"/>
            <p:cNvSpPr txBox="1"/>
            <p:nvPr/>
          </p:nvSpPr>
          <p:spPr>
            <a:xfrm>
              <a:off x="215" y="2271"/>
              <a:ext cx="67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其中，</a:t>
              </a:r>
            </a:p>
          </p:txBody>
        </p:sp>
        <p:pic>
          <p:nvPicPr>
            <p:cNvPr id="61461" name="图片 34837" descr="2300269451600246370556.wmf"/>
            <p:cNvPicPr>
              <a:picLocks noChangeAspect="1"/>
            </p:cNvPicPr>
            <p:nvPr/>
          </p:nvPicPr>
          <p:blipFill>
            <a:blip r:embed="rId9"/>
            <a:stretch>
              <a:fillRect/>
            </a:stretch>
          </p:blipFill>
          <p:spPr>
            <a:xfrm>
              <a:off x="781" y="2271"/>
              <a:ext cx="512" cy="272"/>
            </a:xfrm>
            <a:prstGeom prst="rect">
              <a:avLst/>
            </a:prstGeom>
            <a:noFill/>
            <a:ln w="9525">
              <a:noFill/>
            </a:ln>
          </p:spPr>
        </p:pic>
        <p:sp>
          <p:nvSpPr>
            <p:cNvPr id="61462" name="文本框 34838"/>
            <p:cNvSpPr txBox="1"/>
            <p:nvPr/>
          </p:nvSpPr>
          <p:spPr>
            <a:xfrm>
              <a:off x="1293" y="2245"/>
              <a:ext cx="2264"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为指定的总体分布。用</a:t>
              </a:r>
            </a:p>
          </p:txBody>
        </p:sp>
        <p:pic>
          <p:nvPicPr>
            <p:cNvPr id="61463" name="图片 34839" descr="8404989351600246370559.wmf"/>
            <p:cNvPicPr>
              <a:picLocks noChangeAspect="1"/>
            </p:cNvPicPr>
            <p:nvPr/>
          </p:nvPicPr>
          <p:blipFill>
            <a:blip r:embed="rId10"/>
            <a:stretch>
              <a:fillRect/>
            </a:stretch>
          </p:blipFill>
          <p:spPr>
            <a:xfrm>
              <a:off x="3533" y="2287"/>
              <a:ext cx="168" cy="192"/>
            </a:xfrm>
            <a:prstGeom prst="rect">
              <a:avLst/>
            </a:prstGeom>
            <a:noFill/>
            <a:ln w="9525">
              <a:noFill/>
            </a:ln>
          </p:spPr>
        </p:pic>
        <p:sp>
          <p:nvSpPr>
            <p:cNvPr id="61464" name="文本框 34840"/>
            <p:cNvSpPr txBox="1"/>
            <p:nvPr/>
          </p:nvSpPr>
          <p:spPr>
            <a:xfrm>
              <a:off x="3781" y="2245"/>
              <a:ext cx="135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值方法，计算</a:t>
              </a:r>
            </a:p>
          </p:txBody>
        </p:sp>
      </p:grpSp>
      <p:pic>
        <p:nvPicPr>
          <p:cNvPr id="34842" name="图片 34841" descr="4679957921600246370561.wmf"/>
          <p:cNvPicPr>
            <a:picLocks noChangeAspect="1"/>
          </p:cNvPicPr>
          <p:nvPr/>
        </p:nvPicPr>
        <p:blipFill>
          <a:blip r:embed="rId11"/>
          <a:stretch>
            <a:fillRect/>
          </a:stretch>
        </p:blipFill>
        <p:spPr>
          <a:xfrm>
            <a:off x="3371851" y="4218843"/>
            <a:ext cx="2157046" cy="562708"/>
          </a:xfrm>
          <a:prstGeom prst="rect">
            <a:avLst/>
          </a:prstGeom>
          <a:noFill/>
          <a:ln w="9525">
            <a:noFill/>
          </a:ln>
        </p:spPr>
      </p:pic>
      <p:grpSp>
        <p:nvGrpSpPr>
          <p:cNvPr id="34843" name="组合 34842"/>
          <p:cNvGrpSpPr/>
          <p:nvPr/>
        </p:nvGrpSpPr>
        <p:grpSpPr>
          <a:xfrm>
            <a:off x="666750" y="4917831"/>
            <a:ext cx="7498374" cy="454269"/>
            <a:chOff x="215" y="3176"/>
            <a:chExt cx="5117" cy="310"/>
          </a:xfrm>
        </p:grpSpPr>
        <p:sp>
          <p:nvSpPr>
            <p:cNvPr id="61467" name="文本框 34843"/>
            <p:cNvSpPr txBox="1"/>
            <p:nvPr/>
          </p:nvSpPr>
          <p:spPr>
            <a:xfrm>
              <a:off x="215" y="3176"/>
              <a:ext cx="2038"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则对给定的显著水平</a:t>
              </a:r>
            </a:p>
          </p:txBody>
        </p:sp>
        <p:pic>
          <p:nvPicPr>
            <p:cNvPr id="61468" name="图片 34844" descr="2449506291600246370564.wmf"/>
            <p:cNvPicPr>
              <a:picLocks noChangeAspect="1"/>
            </p:cNvPicPr>
            <p:nvPr/>
          </p:nvPicPr>
          <p:blipFill>
            <a:blip r:embed="rId3"/>
            <a:stretch>
              <a:fillRect/>
            </a:stretch>
          </p:blipFill>
          <p:spPr>
            <a:xfrm>
              <a:off x="2237" y="3293"/>
              <a:ext cx="176" cy="152"/>
            </a:xfrm>
            <a:prstGeom prst="rect">
              <a:avLst/>
            </a:prstGeom>
            <a:noFill/>
            <a:ln w="9525">
              <a:noFill/>
            </a:ln>
          </p:spPr>
        </p:pic>
        <p:sp>
          <p:nvSpPr>
            <p:cNvPr id="61469" name="文本框 34845"/>
            <p:cNvSpPr txBox="1"/>
            <p:nvPr/>
          </p:nvSpPr>
          <p:spPr>
            <a:xfrm>
              <a:off x="2413" y="3214"/>
              <a:ext cx="453"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，当</a:t>
              </a:r>
            </a:p>
          </p:txBody>
        </p:sp>
        <p:pic>
          <p:nvPicPr>
            <p:cNvPr id="61470" name="图片 34846" descr="3927870111600246370566.wmf"/>
            <p:cNvPicPr>
              <a:picLocks noChangeAspect="1"/>
            </p:cNvPicPr>
            <p:nvPr/>
          </p:nvPicPr>
          <p:blipFill>
            <a:blip r:embed="rId12"/>
            <a:stretch>
              <a:fillRect/>
            </a:stretch>
          </p:blipFill>
          <p:spPr>
            <a:xfrm>
              <a:off x="2861" y="3283"/>
              <a:ext cx="536" cy="200"/>
            </a:xfrm>
            <a:prstGeom prst="rect">
              <a:avLst/>
            </a:prstGeom>
            <a:noFill/>
            <a:ln w="9525">
              <a:noFill/>
            </a:ln>
          </p:spPr>
        </p:pic>
        <p:sp>
          <p:nvSpPr>
            <p:cNvPr id="61471" name="文本框 34847"/>
            <p:cNvSpPr txBox="1"/>
            <p:nvPr/>
          </p:nvSpPr>
          <p:spPr>
            <a:xfrm>
              <a:off x="3413" y="3214"/>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时，拒绝</a:t>
              </a:r>
            </a:p>
          </p:txBody>
        </p:sp>
        <p:pic>
          <p:nvPicPr>
            <p:cNvPr id="61472" name="图片 34848" descr="4745945691600246370568.wmf"/>
            <p:cNvPicPr>
              <a:picLocks noChangeAspect="1"/>
            </p:cNvPicPr>
            <p:nvPr/>
          </p:nvPicPr>
          <p:blipFill>
            <a:blip r:embed="rId7"/>
            <a:stretch>
              <a:fillRect/>
            </a:stretch>
          </p:blipFill>
          <p:spPr>
            <a:xfrm>
              <a:off x="4373" y="3214"/>
              <a:ext cx="280" cy="272"/>
            </a:xfrm>
            <a:prstGeom prst="rect">
              <a:avLst/>
            </a:prstGeom>
            <a:noFill/>
            <a:ln w="9525">
              <a:noFill/>
            </a:ln>
          </p:spPr>
        </p:pic>
        <p:sp>
          <p:nvSpPr>
            <p:cNvPr id="61473" name="文本框 34849"/>
            <p:cNvSpPr txBox="1"/>
            <p:nvPr/>
          </p:nvSpPr>
          <p:spPr>
            <a:xfrm>
              <a:off x="4653" y="3214"/>
              <a:ext cx="67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；而当</a:t>
              </a:r>
            </a:p>
          </p:txBody>
        </p:sp>
      </p:grpSp>
      <p:grpSp>
        <p:nvGrpSpPr>
          <p:cNvPr id="34851" name="组合 34850"/>
          <p:cNvGrpSpPr/>
          <p:nvPr/>
        </p:nvGrpSpPr>
        <p:grpSpPr>
          <a:xfrm>
            <a:off x="762000" y="5593374"/>
            <a:ext cx="3128597" cy="429357"/>
            <a:chOff x="280" y="3637"/>
            <a:chExt cx="2135" cy="293"/>
          </a:xfrm>
        </p:grpSpPr>
        <p:pic>
          <p:nvPicPr>
            <p:cNvPr id="61475" name="图片 34851" descr="7027441211600246370570.wmf"/>
            <p:cNvPicPr>
              <a:picLocks noChangeAspect="1"/>
            </p:cNvPicPr>
            <p:nvPr/>
          </p:nvPicPr>
          <p:blipFill>
            <a:blip r:embed="rId13"/>
            <a:stretch>
              <a:fillRect/>
            </a:stretch>
          </p:blipFill>
          <p:spPr>
            <a:xfrm>
              <a:off x="280" y="3679"/>
              <a:ext cx="536" cy="232"/>
            </a:xfrm>
            <a:prstGeom prst="rect">
              <a:avLst/>
            </a:prstGeom>
            <a:noFill/>
            <a:ln w="9525">
              <a:noFill/>
            </a:ln>
          </p:spPr>
        </p:pic>
        <p:sp>
          <p:nvSpPr>
            <p:cNvPr id="61476" name="文本框 34852"/>
            <p:cNvSpPr txBox="1"/>
            <p:nvPr/>
          </p:nvSpPr>
          <p:spPr>
            <a:xfrm>
              <a:off x="887" y="3637"/>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时，接受</a:t>
              </a:r>
            </a:p>
          </p:txBody>
        </p:sp>
        <p:pic>
          <p:nvPicPr>
            <p:cNvPr id="61477" name="图片 34853" descr="6812645351600246370573.wmf"/>
            <p:cNvPicPr>
              <a:picLocks noChangeAspect="1"/>
            </p:cNvPicPr>
            <p:nvPr/>
          </p:nvPicPr>
          <p:blipFill>
            <a:blip r:embed="rId7"/>
            <a:stretch>
              <a:fillRect/>
            </a:stretch>
          </p:blipFill>
          <p:spPr>
            <a:xfrm>
              <a:off x="1831" y="3658"/>
              <a:ext cx="280" cy="272"/>
            </a:xfrm>
            <a:prstGeom prst="rect">
              <a:avLst/>
            </a:prstGeom>
            <a:noFill/>
            <a:ln w="9525">
              <a:noFill/>
            </a:ln>
          </p:spPr>
        </p:pic>
        <p:sp>
          <p:nvSpPr>
            <p:cNvPr id="61478" name="文本框 34854"/>
            <p:cNvSpPr txBox="1"/>
            <p:nvPr/>
          </p:nvSpPr>
          <p:spPr>
            <a:xfrm>
              <a:off x="2189" y="3637"/>
              <a:ext cx="22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a:t>
              </a:r>
            </a:p>
          </p:txBody>
        </p:sp>
      </p:grpSp>
      <p:sp>
        <p:nvSpPr>
          <p:cNvPr id="61479" name="日期占位符 34855"/>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2024年11月13日星期三</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wipe(left)">
                                      <p:cBhvr>
                                        <p:cTn id="7" dur="500"/>
                                        <p:tgtEl>
                                          <p:spTgt spid="348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826"/>
                                        </p:tgtEl>
                                        <p:attrNameLst>
                                          <p:attrName>style.visibility</p:attrName>
                                        </p:attrNameLst>
                                      </p:cBhvr>
                                      <p:to>
                                        <p:strVal val="visible"/>
                                      </p:to>
                                    </p:set>
                                    <p:animEffect transition="in" filter="wipe(left)">
                                      <p:cBhvr>
                                        <p:cTn id="12" dur="500"/>
                                        <p:tgtEl>
                                          <p:spTgt spid="348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34"/>
                                        </p:tgtEl>
                                        <p:attrNameLst>
                                          <p:attrName>style.visibility</p:attrName>
                                        </p:attrNameLst>
                                      </p:cBhvr>
                                      <p:to>
                                        <p:strVal val="visible"/>
                                      </p:to>
                                    </p:set>
                                    <p:animEffect transition="in" filter="wipe(left)">
                                      <p:cBhvr>
                                        <p:cTn id="17" dur="500"/>
                                        <p:tgtEl>
                                          <p:spTgt spid="348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835"/>
                                        </p:tgtEl>
                                        <p:attrNameLst>
                                          <p:attrName>style.visibility</p:attrName>
                                        </p:attrNameLst>
                                      </p:cBhvr>
                                      <p:to>
                                        <p:strVal val="visible"/>
                                      </p:to>
                                    </p:set>
                                    <p:animEffect transition="in" filter="wipe(left)">
                                      <p:cBhvr>
                                        <p:cTn id="22" dur="500"/>
                                        <p:tgtEl>
                                          <p:spTgt spid="348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836"/>
                                        </p:tgtEl>
                                        <p:attrNameLst>
                                          <p:attrName>style.visibility</p:attrName>
                                        </p:attrNameLst>
                                      </p:cBhvr>
                                      <p:to>
                                        <p:strVal val="visible"/>
                                      </p:to>
                                    </p:set>
                                    <p:animEffect transition="in" filter="wipe(left)">
                                      <p:cBhvr>
                                        <p:cTn id="27" dur="500"/>
                                        <p:tgtEl>
                                          <p:spTgt spid="348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842"/>
                                        </p:tgtEl>
                                        <p:attrNameLst>
                                          <p:attrName>style.visibility</p:attrName>
                                        </p:attrNameLst>
                                      </p:cBhvr>
                                      <p:to>
                                        <p:strVal val="visible"/>
                                      </p:to>
                                    </p:set>
                                    <p:animEffect transition="in" filter="wipe(left)">
                                      <p:cBhvr>
                                        <p:cTn id="32" dur="500"/>
                                        <p:tgtEl>
                                          <p:spTgt spid="348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843"/>
                                        </p:tgtEl>
                                        <p:attrNameLst>
                                          <p:attrName>style.visibility</p:attrName>
                                        </p:attrNameLst>
                                      </p:cBhvr>
                                      <p:to>
                                        <p:strVal val="visible"/>
                                      </p:to>
                                    </p:set>
                                    <p:animEffect transition="in" filter="wipe(left)">
                                      <p:cBhvr>
                                        <p:cTn id="37" dur="500"/>
                                        <p:tgtEl>
                                          <p:spTgt spid="348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851"/>
                                        </p:tgtEl>
                                        <p:attrNameLst>
                                          <p:attrName>style.visibility</p:attrName>
                                        </p:attrNameLst>
                                      </p:cBhvr>
                                      <p:to>
                                        <p:strVal val="visible"/>
                                      </p:to>
                                    </p:set>
                                    <p:animEffect transition="in" filter="wipe(left)">
                                      <p:cBhvr>
                                        <p:cTn id="42" dur="500"/>
                                        <p:tgtEl>
                                          <p:spTgt spid="34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图片 35841"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62466" name="文本框 35842"/>
          <p:cNvSpPr txBox="1"/>
          <p:nvPr/>
        </p:nvSpPr>
        <p:spPr>
          <a:xfrm>
            <a:off x="666751" y="1014047"/>
            <a:ext cx="3690113" cy="397801"/>
          </a:xfrm>
          <a:prstGeom prst="rect">
            <a:avLst/>
          </a:prstGeom>
          <a:noFill/>
          <a:ln w="9525">
            <a:noFill/>
          </a:ln>
        </p:spPr>
        <p:txBody>
          <a:bodyPr wrap="none" lIns="0" tIns="0" rIns="0" bIns="0" anchor="t" anchorCtr="0">
            <a:spAutoFit/>
          </a:bodyPr>
          <a:lstStyle/>
          <a:p>
            <a:r>
              <a:rPr lang="en-US" altLang="zh-CN" sz="2585">
                <a:solidFill>
                  <a:srgbClr val="0000FF"/>
                </a:solidFill>
                <a:latin typeface="楷体_GB2312" pitchFamily="49" charset="-122"/>
                <a:ea typeface="楷体_GB2312" pitchFamily="49" charset="-122"/>
              </a:rPr>
              <a:t>2. </a:t>
            </a:r>
            <a:r>
              <a:rPr lang="zh-CN" altLang="en-US" sz="2585">
                <a:solidFill>
                  <a:srgbClr val="0000FF"/>
                </a:solidFill>
                <a:latin typeface="楷体_GB2312" pitchFamily="49" charset="-122"/>
                <a:ea typeface="楷体_GB2312" pitchFamily="49" charset="-122"/>
              </a:rPr>
              <a:t>经验分布拟合检验方法</a:t>
            </a:r>
          </a:p>
        </p:txBody>
      </p:sp>
      <p:pic>
        <p:nvPicPr>
          <p:cNvPr id="35844" name="图片 35843" descr="7432253561600246370577.wmf"/>
          <p:cNvPicPr>
            <a:picLocks noChangeAspect="1"/>
          </p:cNvPicPr>
          <p:nvPr/>
        </p:nvPicPr>
        <p:blipFill>
          <a:blip r:embed="rId3"/>
          <a:stretch>
            <a:fillRect/>
          </a:stretch>
        </p:blipFill>
        <p:spPr>
          <a:xfrm>
            <a:off x="1619251" y="2924908"/>
            <a:ext cx="5380892" cy="410308"/>
          </a:xfrm>
          <a:prstGeom prst="rect">
            <a:avLst/>
          </a:prstGeom>
          <a:noFill/>
          <a:ln w="9525">
            <a:noFill/>
          </a:ln>
        </p:spPr>
      </p:pic>
      <p:grpSp>
        <p:nvGrpSpPr>
          <p:cNvPr id="35845" name="组合 35844"/>
          <p:cNvGrpSpPr/>
          <p:nvPr/>
        </p:nvGrpSpPr>
        <p:grpSpPr>
          <a:xfrm>
            <a:off x="1289539" y="1636835"/>
            <a:ext cx="7161335" cy="461596"/>
            <a:chOff x="640" y="937"/>
            <a:chExt cx="4887" cy="315"/>
          </a:xfrm>
        </p:grpSpPr>
        <p:sp>
          <p:nvSpPr>
            <p:cNvPr id="62469" name="文本框 35845"/>
            <p:cNvSpPr txBox="1"/>
            <p:nvPr/>
          </p:nvSpPr>
          <p:spPr>
            <a:xfrm>
              <a:off x="640" y="937"/>
              <a:ext cx="135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经验分布函数</a:t>
              </a:r>
            </a:p>
          </p:txBody>
        </p:sp>
        <p:pic>
          <p:nvPicPr>
            <p:cNvPr id="62470" name="图片 35846" descr="9598080751600246370580.wmf"/>
            <p:cNvPicPr>
              <a:picLocks noChangeAspect="1"/>
            </p:cNvPicPr>
            <p:nvPr/>
          </p:nvPicPr>
          <p:blipFill>
            <a:blip r:embed="rId4"/>
            <a:stretch>
              <a:fillRect/>
            </a:stretch>
          </p:blipFill>
          <p:spPr>
            <a:xfrm>
              <a:off x="1980" y="965"/>
              <a:ext cx="520" cy="272"/>
            </a:xfrm>
            <a:prstGeom prst="rect">
              <a:avLst/>
            </a:prstGeom>
            <a:noFill/>
            <a:ln w="9525">
              <a:noFill/>
            </a:ln>
          </p:spPr>
        </p:pic>
        <p:pic>
          <p:nvPicPr>
            <p:cNvPr id="62471" name="图片 35847" descr="532131891600246370582.wmf"/>
            <p:cNvPicPr>
              <a:picLocks noChangeAspect="1"/>
            </p:cNvPicPr>
            <p:nvPr/>
          </p:nvPicPr>
          <p:blipFill>
            <a:blip r:embed="rId5"/>
            <a:stretch>
              <a:fillRect/>
            </a:stretch>
          </p:blipFill>
          <p:spPr>
            <a:xfrm>
              <a:off x="4117" y="1004"/>
              <a:ext cx="464" cy="248"/>
            </a:xfrm>
            <a:prstGeom prst="rect">
              <a:avLst/>
            </a:prstGeom>
            <a:noFill/>
            <a:ln w="9525">
              <a:noFill/>
            </a:ln>
          </p:spPr>
        </p:pic>
        <p:sp>
          <p:nvSpPr>
            <p:cNvPr id="62472" name="文本框 35848"/>
            <p:cNvSpPr txBox="1"/>
            <p:nvPr/>
          </p:nvSpPr>
          <p:spPr>
            <a:xfrm>
              <a:off x="2511" y="949"/>
              <a:ext cx="1585"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是总体分布函数</a:t>
              </a:r>
            </a:p>
          </p:txBody>
        </p:sp>
        <p:sp>
          <p:nvSpPr>
            <p:cNvPr id="62473" name="文本框 35849"/>
            <p:cNvSpPr txBox="1"/>
            <p:nvPr/>
          </p:nvSpPr>
          <p:spPr>
            <a:xfrm>
              <a:off x="4621" y="959"/>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的估计，</a:t>
              </a:r>
            </a:p>
          </p:txBody>
        </p:sp>
      </p:grpSp>
      <p:sp>
        <p:nvSpPr>
          <p:cNvPr id="35851" name="文本框 35850"/>
          <p:cNvSpPr txBox="1"/>
          <p:nvPr/>
        </p:nvSpPr>
        <p:spPr>
          <a:xfrm>
            <a:off x="666751" y="2343151"/>
            <a:ext cx="2402902"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假设检验问题为</a:t>
            </a:r>
            <a:r>
              <a:rPr lang="en-US" altLang="zh-CN" sz="2585">
                <a:latin typeface="楷体_GB2312" pitchFamily="49" charset="-122"/>
                <a:ea typeface="楷体_GB2312" pitchFamily="49" charset="-122"/>
              </a:rPr>
              <a:t>:</a:t>
            </a:r>
          </a:p>
        </p:txBody>
      </p:sp>
      <p:grpSp>
        <p:nvGrpSpPr>
          <p:cNvPr id="35852" name="组合 35851"/>
          <p:cNvGrpSpPr/>
          <p:nvPr/>
        </p:nvGrpSpPr>
        <p:grpSpPr>
          <a:xfrm>
            <a:off x="666751" y="3547697"/>
            <a:ext cx="7858858" cy="479180"/>
            <a:chOff x="215" y="2241"/>
            <a:chExt cx="5363" cy="327"/>
          </a:xfrm>
        </p:grpSpPr>
        <p:sp>
          <p:nvSpPr>
            <p:cNvPr id="62476" name="文本框 35852"/>
            <p:cNvSpPr txBox="1"/>
            <p:nvPr/>
          </p:nvSpPr>
          <p:spPr>
            <a:xfrm>
              <a:off x="215" y="2241"/>
              <a:ext cx="135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经验分布函数</a:t>
              </a:r>
            </a:p>
          </p:txBody>
        </p:sp>
        <p:pic>
          <p:nvPicPr>
            <p:cNvPr id="62477" name="图片 35853" descr="3494525061600246370585.wmf"/>
            <p:cNvPicPr>
              <a:picLocks noChangeAspect="1"/>
            </p:cNvPicPr>
            <p:nvPr/>
          </p:nvPicPr>
          <p:blipFill>
            <a:blip r:embed="rId6"/>
            <a:stretch>
              <a:fillRect/>
            </a:stretch>
          </p:blipFill>
          <p:spPr>
            <a:xfrm>
              <a:off x="1521" y="2296"/>
              <a:ext cx="520" cy="272"/>
            </a:xfrm>
            <a:prstGeom prst="rect">
              <a:avLst/>
            </a:prstGeom>
            <a:noFill/>
            <a:ln w="9525">
              <a:noFill/>
            </a:ln>
          </p:spPr>
        </p:pic>
        <p:sp>
          <p:nvSpPr>
            <p:cNvPr id="62478" name="文本框 35854"/>
            <p:cNvSpPr txBox="1"/>
            <p:nvPr/>
          </p:nvSpPr>
          <p:spPr>
            <a:xfrm>
              <a:off x="2143" y="2279"/>
              <a:ext cx="2264"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与假设的总体分布函数</a:t>
              </a:r>
            </a:p>
          </p:txBody>
        </p:sp>
        <p:pic>
          <p:nvPicPr>
            <p:cNvPr id="62479" name="图片 35855" descr="1520636691600246370587.wmf"/>
            <p:cNvPicPr>
              <a:picLocks noChangeAspect="1"/>
            </p:cNvPicPr>
            <p:nvPr/>
          </p:nvPicPr>
          <p:blipFill>
            <a:blip r:embed="rId7"/>
            <a:stretch>
              <a:fillRect/>
            </a:stretch>
          </p:blipFill>
          <p:spPr>
            <a:xfrm>
              <a:off x="4387" y="2296"/>
              <a:ext cx="512" cy="272"/>
            </a:xfrm>
            <a:prstGeom prst="rect">
              <a:avLst/>
            </a:prstGeom>
            <a:noFill/>
            <a:ln w="9525">
              <a:noFill/>
            </a:ln>
          </p:spPr>
        </p:pic>
        <p:sp>
          <p:nvSpPr>
            <p:cNvPr id="62480" name="文本框 35856"/>
            <p:cNvSpPr txBox="1"/>
            <p:nvPr/>
          </p:nvSpPr>
          <p:spPr>
            <a:xfrm>
              <a:off x="4899" y="2279"/>
              <a:ext cx="67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之间的</a:t>
              </a:r>
            </a:p>
          </p:txBody>
        </p:sp>
      </p:grpSp>
      <p:sp>
        <p:nvSpPr>
          <p:cNvPr id="35858" name="文本框 35857"/>
          <p:cNvSpPr txBox="1"/>
          <p:nvPr/>
        </p:nvSpPr>
        <p:spPr>
          <a:xfrm>
            <a:off x="666751" y="4211516"/>
            <a:ext cx="7792198"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差异是经验分布拟合检验方法的出发点</a:t>
            </a:r>
            <a:r>
              <a:rPr lang="en-US" altLang="zh-CN" sz="2585">
                <a:latin typeface="楷体_GB2312" pitchFamily="49" charset="-122"/>
                <a:ea typeface="楷体_GB2312" pitchFamily="49" charset="-122"/>
              </a:rPr>
              <a:t>,</a:t>
            </a:r>
            <a:r>
              <a:rPr lang="zh-CN" altLang="en-US" sz="2585">
                <a:latin typeface="楷体_GB2312" pitchFamily="49" charset="-122"/>
                <a:ea typeface="楷体_GB2312" pitchFamily="49" charset="-122"/>
              </a:rPr>
              <a:t>从数学观点看</a:t>
            </a:r>
            <a:r>
              <a:rPr lang="en-US" altLang="zh-CN" sz="2585">
                <a:latin typeface="楷体_GB2312" pitchFamily="49" charset="-122"/>
                <a:ea typeface="楷体_GB2312" pitchFamily="49" charset="-122"/>
              </a:rPr>
              <a:t>,</a:t>
            </a:r>
          </a:p>
        </p:txBody>
      </p:sp>
      <p:grpSp>
        <p:nvGrpSpPr>
          <p:cNvPr id="35859" name="组合 35858"/>
          <p:cNvGrpSpPr/>
          <p:nvPr/>
        </p:nvGrpSpPr>
        <p:grpSpPr>
          <a:xfrm>
            <a:off x="666751" y="4876804"/>
            <a:ext cx="8153401" cy="471854"/>
            <a:chOff x="215" y="3148"/>
            <a:chExt cx="5564" cy="322"/>
          </a:xfrm>
        </p:grpSpPr>
        <p:sp>
          <p:nvSpPr>
            <p:cNvPr id="62483" name="文本框 35859"/>
            <p:cNvSpPr txBox="1"/>
            <p:nvPr/>
          </p:nvSpPr>
          <p:spPr>
            <a:xfrm>
              <a:off x="215" y="3148"/>
              <a:ext cx="1585"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检验统计量应是</a:t>
              </a:r>
            </a:p>
          </p:txBody>
        </p:sp>
        <p:pic>
          <p:nvPicPr>
            <p:cNvPr id="62484" name="图片 35860" descr="9019572221600246370589.wmf"/>
            <p:cNvPicPr>
              <a:picLocks noChangeAspect="1"/>
            </p:cNvPicPr>
            <p:nvPr/>
          </p:nvPicPr>
          <p:blipFill>
            <a:blip r:embed="rId8"/>
            <a:stretch>
              <a:fillRect/>
            </a:stretch>
          </p:blipFill>
          <p:spPr>
            <a:xfrm>
              <a:off x="1783" y="3148"/>
              <a:ext cx="1224" cy="280"/>
            </a:xfrm>
            <a:prstGeom prst="rect">
              <a:avLst/>
            </a:prstGeom>
            <a:noFill/>
            <a:ln w="9525">
              <a:noFill/>
            </a:ln>
          </p:spPr>
        </p:pic>
        <p:sp>
          <p:nvSpPr>
            <p:cNvPr id="62485" name="文本框 35861"/>
            <p:cNvSpPr txBox="1"/>
            <p:nvPr/>
          </p:nvSpPr>
          <p:spPr>
            <a:xfrm>
              <a:off x="3007" y="3199"/>
              <a:ext cx="2772"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这两个函数间的“距离”</a:t>
              </a:r>
              <a:r>
                <a:rPr lang="en-US" altLang="zh-CN" sz="2585">
                  <a:latin typeface="楷体_GB2312" pitchFamily="49" charset="-122"/>
                  <a:ea typeface="楷体_GB2312" pitchFamily="49" charset="-122"/>
                </a:rPr>
                <a:t>,</a:t>
              </a:r>
              <a:r>
                <a:rPr lang="zh-CN" altLang="en-US" sz="2585">
                  <a:latin typeface="楷体_GB2312" pitchFamily="49" charset="-122"/>
                  <a:ea typeface="楷体_GB2312" pitchFamily="49" charset="-122"/>
                </a:rPr>
                <a:t>由</a:t>
              </a:r>
            </a:p>
          </p:txBody>
        </p:sp>
      </p:grpSp>
      <p:sp>
        <p:nvSpPr>
          <p:cNvPr id="35863" name="文本框 35862"/>
          <p:cNvSpPr txBox="1"/>
          <p:nvPr/>
        </p:nvSpPr>
        <p:spPr>
          <a:xfrm>
            <a:off x="833805" y="5561136"/>
            <a:ext cx="8295541"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于“距离”定义的不同，检验采用的统计量也不同。经验</a:t>
            </a:r>
          </a:p>
        </p:txBody>
      </p:sp>
      <p:sp>
        <p:nvSpPr>
          <p:cNvPr id="62487" name="日期占位符 35863"/>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2024年11月13日星期三</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animEffect transition="in" filter="wipe(left)">
                                      <p:cBhvr>
                                        <p:cTn id="7" dur="500"/>
                                        <p:tgtEl>
                                          <p:spTgt spid="358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51"/>
                                        </p:tgtEl>
                                        <p:attrNameLst>
                                          <p:attrName>style.visibility</p:attrName>
                                        </p:attrNameLst>
                                      </p:cBhvr>
                                      <p:to>
                                        <p:strVal val="visible"/>
                                      </p:to>
                                    </p:set>
                                    <p:animEffect transition="in" filter="wipe(left)">
                                      <p:cBhvr>
                                        <p:cTn id="12" dur="500"/>
                                        <p:tgtEl>
                                          <p:spTgt spid="358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844"/>
                                        </p:tgtEl>
                                        <p:attrNameLst>
                                          <p:attrName>style.visibility</p:attrName>
                                        </p:attrNameLst>
                                      </p:cBhvr>
                                      <p:to>
                                        <p:strVal val="visible"/>
                                      </p:to>
                                    </p:set>
                                    <p:animEffect transition="in" filter="wipe(left)">
                                      <p:cBhvr>
                                        <p:cTn id="17" dur="500"/>
                                        <p:tgtEl>
                                          <p:spTgt spid="358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852"/>
                                        </p:tgtEl>
                                        <p:attrNameLst>
                                          <p:attrName>style.visibility</p:attrName>
                                        </p:attrNameLst>
                                      </p:cBhvr>
                                      <p:to>
                                        <p:strVal val="visible"/>
                                      </p:to>
                                    </p:set>
                                    <p:animEffect transition="in" filter="wipe(left)">
                                      <p:cBhvr>
                                        <p:cTn id="22" dur="500"/>
                                        <p:tgtEl>
                                          <p:spTgt spid="358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858"/>
                                        </p:tgtEl>
                                        <p:attrNameLst>
                                          <p:attrName>style.visibility</p:attrName>
                                        </p:attrNameLst>
                                      </p:cBhvr>
                                      <p:to>
                                        <p:strVal val="visible"/>
                                      </p:to>
                                    </p:set>
                                    <p:animEffect transition="in" filter="wipe(left)">
                                      <p:cBhvr>
                                        <p:cTn id="27" dur="500"/>
                                        <p:tgtEl>
                                          <p:spTgt spid="358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859"/>
                                        </p:tgtEl>
                                        <p:attrNameLst>
                                          <p:attrName>style.visibility</p:attrName>
                                        </p:attrNameLst>
                                      </p:cBhvr>
                                      <p:to>
                                        <p:strVal val="visible"/>
                                      </p:to>
                                    </p:set>
                                    <p:animEffect transition="in" filter="wipe(left)">
                                      <p:cBhvr>
                                        <p:cTn id="32" dur="500"/>
                                        <p:tgtEl>
                                          <p:spTgt spid="358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863"/>
                                        </p:tgtEl>
                                        <p:attrNameLst>
                                          <p:attrName>style.visibility</p:attrName>
                                        </p:attrNameLst>
                                      </p:cBhvr>
                                      <p:to>
                                        <p:strVal val="visible"/>
                                      </p:to>
                                    </p:set>
                                    <p:animEffect transition="in" filter="wipe(left)">
                                      <p:cBhvr>
                                        <p:cTn id="37" dur="500"/>
                                        <p:tgtEl>
                                          <p:spTgt spid="35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1" grpId="0" animBg="1"/>
      <p:bldP spid="35858" grpId="0" animBg="1"/>
      <p:bldP spid="3586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图片 36865"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36867" name="文本框 36866"/>
          <p:cNvSpPr txBox="1"/>
          <p:nvPr/>
        </p:nvSpPr>
        <p:spPr>
          <a:xfrm>
            <a:off x="791308" y="930520"/>
            <a:ext cx="5057475"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分布拟合检验通常采用的统计量有</a:t>
            </a:r>
            <a:r>
              <a:rPr lang="en-US" altLang="zh-CN" sz="2585">
                <a:latin typeface="楷体_GB2312" pitchFamily="49" charset="-122"/>
                <a:ea typeface="楷体_GB2312" pitchFamily="49" charset="-122"/>
              </a:rPr>
              <a:t>:</a:t>
            </a:r>
          </a:p>
        </p:txBody>
      </p:sp>
      <p:sp>
        <p:nvSpPr>
          <p:cNvPr id="36868" name="文本框 36867"/>
          <p:cNvSpPr txBox="1"/>
          <p:nvPr/>
        </p:nvSpPr>
        <p:spPr>
          <a:xfrm>
            <a:off x="791308" y="1518139"/>
            <a:ext cx="6506589" cy="397801"/>
          </a:xfrm>
          <a:prstGeom prst="rect">
            <a:avLst/>
          </a:prstGeom>
          <a:noFill/>
          <a:ln w="9525">
            <a:noFill/>
          </a:ln>
        </p:spPr>
        <p:txBody>
          <a:bodyPr wrap="none" lIns="0" tIns="0" rIns="0" bIns="0" anchor="t" anchorCtr="0">
            <a:spAutoFit/>
          </a:bodyPr>
          <a:lstStyle/>
          <a:p>
            <a:r>
              <a:rPr lang="en-US" altLang="zh-CN" sz="2585">
                <a:latin typeface="楷体_GB2312" pitchFamily="49" charset="-122"/>
                <a:ea typeface="楷体_GB2312" pitchFamily="49" charset="-122"/>
              </a:rPr>
              <a:t>1)</a:t>
            </a:r>
            <a:r>
              <a:rPr lang="en-US" altLang="zh-CN" sz="2585">
                <a:latin typeface="Times New Roman" panose="02020603050405020304" pitchFamily="18" charset="0"/>
                <a:ea typeface="楷体_GB2312" pitchFamily="49" charset="-122"/>
              </a:rPr>
              <a:t>Kolmogorov-smirnov</a:t>
            </a:r>
            <a:r>
              <a:rPr lang="zh-CN" altLang="en-US" sz="2585">
                <a:latin typeface="Times New Roman" panose="02020603050405020304" pitchFamily="18" charset="0"/>
                <a:ea typeface="楷体_GB2312" pitchFamily="49" charset="-122"/>
              </a:rPr>
              <a:t>（斯米尔诺夫）统计量</a:t>
            </a:r>
          </a:p>
        </p:txBody>
      </p:sp>
      <p:pic>
        <p:nvPicPr>
          <p:cNvPr id="36869" name="图片 36868" descr="1558241681600246370592.wmf"/>
          <p:cNvPicPr>
            <a:picLocks noChangeAspect="1"/>
          </p:cNvPicPr>
          <p:nvPr/>
        </p:nvPicPr>
        <p:blipFill>
          <a:blip r:embed="rId3"/>
          <a:stretch>
            <a:fillRect/>
          </a:stretch>
        </p:blipFill>
        <p:spPr>
          <a:xfrm>
            <a:off x="2702169" y="2086708"/>
            <a:ext cx="3387969" cy="621323"/>
          </a:xfrm>
          <a:prstGeom prst="rect">
            <a:avLst/>
          </a:prstGeom>
          <a:noFill/>
          <a:ln w="9525">
            <a:noFill/>
          </a:ln>
        </p:spPr>
      </p:pic>
      <p:sp>
        <p:nvSpPr>
          <p:cNvPr id="63493" name="日期占位符 36869"/>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2024年11月13日星期三</a:t>
            </a:fld>
            <a:endParaRPr lang="zh-CN" altLang="en-US" sz="1292" dirty="0">
              <a:latin typeface="Arial" panose="020B0604020202020204" pitchFamily="34" charset="0"/>
            </a:endParaRPr>
          </a:p>
        </p:txBody>
      </p:sp>
      <p:sp>
        <p:nvSpPr>
          <p:cNvPr id="63494" name="矩形 36870"/>
          <p:cNvSpPr/>
          <p:nvPr/>
        </p:nvSpPr>
        <p:spPr>
          <a:xfrm>
            <a:off x="335574" y="2897066"/>
            <a:ext cx="8308731" cy="3416320"/>
          </a:xfrm>
          <a:prstGeom prst="rect">
            <a:avLst/>
          </a:prstGeom>
          <a:noFill/>
          <a:ln w="9525">
            <a:noFill/>
          </a:ln>
        </p:spPr>
        <p:txBody>
          <a:bodyPr wrap="square" anchor="t" anchorCtr="0">
            <a:spAutoFit/>
          </a:bodyPr>
          <a:lstStyle/>
          <a:p>
            <a:r>
              <a:rPr lang="en-US" altLang="zh-CN">
                <a:latin typeface="Arial" panose="020B0604020202020204" pitchFamily="34" charset="0"/>
              </a:rPr>
              <a:t>K-S</a:t>
            </a:r>
            <a:r>
              <a:rPr lang="zh-CN" altLang="en-US">
                <a:latin typeface="Arial" panose="020B0604020202020204" pitchFamily="34" charset="0"/>
              </a:rPr>
              <a:t>检验是基于累积分布函数，用以检验一个经验分布是否符合某种理论分布或比较两个经验分布是否有显著性差异的一个检验方法。</a:t>
            </a:r>
          </a:p>
          <a:p>
            <a:endParaRPr lang="zh-CN" altLang="en-US">
              <a:latin typeface="Arial" panose="020B0604020202020204" pitchFamily="34" charset="0"/>
            </a:endParaRPr>
          </a:p>
          <a:p>
            <a:r>
              <a:rPr lang="zh-CN" altLang="en-US">
                <a:latin typeface="Arial" panose="020B0604020202020204" pitchFamily="34" charset="0"/>
              </a:rPr>
              <a:t>两样本</a:t>
            </a:r>
            <a:r>
              <a:rPr lang="en-US" altLang="zh-CN">
                <a:latin typeface="Arial" panose="020B0604020202020204" pitchFamily="34" charset="0"/>
              </a:rPr>
              <a:t>K-S</a:t>
            </a:r>
            <a:r>
              <a:rPr lang="zh-CN" altLang="en-US">
                <a:latin typeface="Arial" panose="020B0604020202020204" pitchFamily="34" charset="0"/>
              </a:rPr>
              <a:t>检验由于对两样本的经验分布函数的位置和形状参数的差异都敏感而成为比较两样本的最有用且常规的非参数方法之一。</a:t>
            </a:r>
          </a:p>
          <a:p>
            <a:endParaRPr lang="zh-CN" altLang="en-US">
              <a:latin typeface="Arial" panose="020B0604020202020204" pitchFamily="34" charset="0"/>
            </a:endParaRPr>
          </a:p>
          <a:p>
            <a:r>
              <a:rPr lang="zh-CN" altLang="en-US">
                <a:latin typeface="Arial" panose="020B0604020202020204" pitchFamily="34" charset="0"/>
              </a:rPr>
              <a:t>优点：该检验不依赖于要测试的累积分布函数，相对于卡方拟合检验（卡方检验需要</a:t>
            </a:r>
            <a:r>
              <a:rPr lang="en-US" altLang="zh-CN">
                <a:latin typeface="Arial" panose="020B0604020202020204" pitchFamily="34" charset="0"/>
              </a:rPr>
              <a:t>50</a:t>
            </a:r>
            <a:r>
              <a:rPr lang="zh-CN" altLang="en-US">
                <a:latin typeface="Arial" panose="020B0604020202020204" pitchFamily="34" charset="0"/>
              </a:rPr>
              <a:t>个以上的样本），不需要大量的样本。</a:t>
            </a:r>
          </a:p>
          <a:p>
            <a:r>
              <a:rPr lang="zh-CN" altLang="en-US">
                <a:latin typeface="Arial" panose="020B0604020202020204" pitchFamily="34" charset="0"/>
              </a:rPr>
              <a:t>缺点：</a:t>
            </a:r>
            <a:r>
              <a:rPr lang="zh-CN" altLang="en-US">
                <a:solidFill>
                  <a:srgbClr val="FF0000"/>
                </a:solidFill>
                <a:latin typeface="Arial" panose="020B0604020202020204" pitchFamily="34" charset="0"/>
              </a:rPr>
              <a:t>只适用于连续分布</a:t>
            </a:r>
            <a:r>
              <a:rPr lang="zh-CN" altLang="en-US">
                <a:latin typeface="Arial" panose="020B0604020202020204" pitchFamily="34" charset="0"/>
              </a:rPr>
              <a:t>；在分布中间敏感，在两端不够敏感；最大的局限在于整个分布需要完全确定，如果位置，形状等参数都是从数据中估计的，判定区间不再有效，因此这些参数一般只能通过模拟得到。</a:t>
            </a:r>
          </a:p>
          <a:p>
            <a:endParaRPr lang="zh-CN" altLang="en-US">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wipe(left)">
                                      <p:cBhvr>
                                        <p:cTn id="7" dur="500"/>
                                        <p:tgtEl>
                                          <p:spTgt spid="368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8"/>
                                        </p:tgtEl>
                                        <p:attrNameLst>
                                          <p:attrName>style.visibility</p:attrName>
                                        </p:attrNameLst>
                                      </p:cBhvr>
                                      <p:to>
                                        <p:strVal val="visible"/>
                                      </p:to>
                                    </p:set>
                                    <p:animEffect transition="in" filter="wipe(left)">
                                      <p:cBhvr>
                                        <p:cTn id="12" dur="500"/>
                                        <p:tgtEl>
                                          <p:spTgt spid="368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869"/>
                                        </p:tgtEl>
                                        <p:attrNameLst>
                                          <p:attrName>style.visibility</p:attrName>
                                        </p:attrNameLst>
                                      </p:cBhvr>
                                      <p:to>
                                        <p:strVal val="visible"/>
                                      </p:to>
                                    </p:set>
                                    <p:animEffect transition="in" filter="wipe(left)">
                                      <p:cBhvr>
                                        <p:cTn id="17"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3686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图片 37889"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37891" name="文本框 37890"/>
          <p:cNvSpPr txBox="1"/>
          <p:nvPr/>
        </p:nvSpPr>
        <p:spPr>
          <a:xfrm>
            <a:off x="914400" y="1474177"/>
            <a:ext cx="6595588" cy="397801"/>
          </a:xfrm>
          <a:prstGeom prst="rect">
            <a:avLst/>
          </a:prstGeom>
          <a:noFill/>
          <a:ln w="9525">
            <a:noFill/>
          </a:ln>
        </p:spPr>
        <p:txBody>
          <a:bodyPr wrap="none" lIns="0" tIns="0" rIns="0" bIns="0" anchor="t" anchorCtr="0">
            <a:spAutoFit/>
          </a:bodyPr>
          <a:lstStyle/>
          <a:p>
            <a:r>
              <a:rPr lang="en-US" altLang="zh-CN" sz="2585">
                <a:latin typeface="楷体_GB2312" pitchFamily="49" charset="-122"/>
                <a:ea typeface="楷体_GB2312" pitchFamily="49" charset="-122"/>
              </a:rPr>
              <a:t>2)Anderson-Darling</a:t>
            </a:r>
            <a:r>
              <a:rPr lang="zh-CN" altLang="en-US" sz="2585">
                <a:latin typeface="楷体_GB2312" pitchFamily="49" charset="-122"/>
                <a:ea typeface="楷体_GB2312" pitchFamily="49" charset="-122"/>
              </a:rPr>
              <a:t>（安德森</a:t>
            </a:r>
            <a:r>
              <a:rPr lang="en-US" altLang="zh-CN" sz="2585">
                <a:latin typeface="楷体_GB2312" pitchFamily="49" charset="-122"/>
                <a:ea typeface="楷体_GB2312" pitchFamily="49" charset="-122"/>
              </a:rPr>
              <a:t>-</a:t>
            </a:r>
            <a:r>
              <a:rPr lang="zh-CN" altLang="en-US" sz="2585">
                <a:latin typeface="楷体_GB2312" pitchFamily="49" charset="-122"/>
                <a:ea typeface="楷体_GB2312" pitchFamily="49" charset="-122"/>
              </a:rPr>
              <a:t>达林）</a:t>
            </a:r>
            <a:r>
              <a:rPr lang="zh-CN" altLang="en-US" sz="2585">
                <a:latin typeface="Times New Roman" panose="02020603050405020304" pitchFamily="18" charset="0"/>
                <a:ea typeface="楷体_GB2312" pitchFamily="49" charset="-122"/>
              </a:rPr>
              <a:t>统计量</a:t>
            </a:r>
            <a:endParaRPr lang="zh-CN" altLang="en-US" sz="2585">
              <a:latin typeface="楷体_GB2312" pitchFamily="49" charset="-122"/>
              <a:ea typeface="楷体_GB2312" pitchFamily="49" charset="-122"/>
            </a:endParaRPr>
          </a:p>
        </p:txBody>
      </p:sp>
      <p:pic>
        <p:nvPicPr>
          <p:cNvPr id="37892" name="图片 37891" descr="1426693651600246370595.wmf"/>
          <p:cNvPicPr>
            <a:picLocks noChangeAspect="1"/>
          </p:cNvPicPr>
          <p:nvPr/>
        </p:nvPicPr>
        <p:blipFill>
          <a:blip r:embed="rId3"/>
          <a:stretch>
            <a:fillRect/>
          </a:stretch>
        </p:blipFill>
        <p:spPr>
          <a:xfrm>
            <a:off x="993531" y="2409092"/>
            <a:ext cx="6787662" cy="621323"/>
          </a:xfrm>
          <a:prstGeom prst="rect">
            <a:avLst/>
          </a:prstGeom>
          <a:noFill/>
          <a:ln w="9525">
            <a:noFill/>
          </a:ln>
        </p:spPr>
      </p:pic>
      <p:sp>
        <p:nvSpPr>
          <p:cNvPr id="64516" name="日期占位符 37892"/>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2024年11月13日星期三</a:t>
            </a:fld>
            <a:endParaRPr lang="zh-CN" altLang="en-US" sz="1292" dirty="0">
              <a:latin typeface="Arial" panose="020B0604020202020204" pitchFamily="34" charset="0"/>
            </a:endParaRPr>
          </a:p>
        </p:txBody>
      </p:sp>
      <p:sp>
        <p:nvSpPr>
          <p:cNvPr id="64517" name="矩形 37893"/>
          <p:cNvSpPr/>
          <p:nvPr/>
        </p:nvSpPr>
        <p:spPr>
          <a:xfrm>
            <a:off x="691662" y="3562351"/>
            <a:ext cx="7391400" cy="1114921"/>
          </a:xfrm>
          <a:prstGeom prst="rect">
            <a:avLst/>
          </a:prstGeom>
          <a:noFill/>
          <a:ln w="9525">
            <a:noFill/>
          </a:ln>
        </p:spPr>
        <p:txBody>
          <a:bodyPr wrap="square" anchor="t" anchorCtr="0">
            <a:spAutoFit/>
          </a:bodyPr>
          <a:lstStyle/>
          <a:p>
            <a:r>
              <a:rPr lang="zh-CN" altLang="en-US" sz="2215"/>
              <a:t>此检验是将样本数据的</a:t>
            </a:r>
            <a:r>
              <a:rPr lang="zh-CN" altLang="en-US" sz="2215" b="1">
                <a:solidFill>
                  <a:srgbClr val="FF0000"/>
                </a:solidFill>
              </a:rPr>
              <a:t>经验累积分布函数</a:t>
            </a:r>
            <a:r>
              <a:rPr lang="zh-CN" altLang="en-US" sz="2215"/>
              <a:t>与</a:t>
            </a:r>
            <a:r>
              <a:rPr lang="zh-CN" altLang="en-US" sz="2215" b="1">
                <a:solidFill>
                  <a:srgbClr val="FF0000"/>
                </a:solidFill>
              </a:rPr>
              <a:t>假设数据呈正态分布时期望</a:t>
            </a:r>
            <a:r>
              <a:rPr lang="zh-CN" altLang="en-US" sz="2215">
                <a:solidFill>
                  <a:srgbClr val="FF0000"/>
                </a:solidFill>
              </a:rPr>
              <a:t>的分布进行比较</a:t>
            </a:r>
            <a:r>
              <a:rPr lang="zh-CN" altLang="en-US" sz="2215"/>
              <a:t>。如果实测差异足够大，该检验将否定总体呈正态分布的原假设。</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wipe(left)">
                                      <p:cBhvr>
                                        <p:cTn id="12"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图片 38913"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38915" name="文本框 38914"/>
          <p:cNvSpPr txBox="1"/>
          <p:nvPr/>
        </p:nvSpPr>
        <p:spPr>
          <a:xfrm>
            <a:off x="624254" y="939312"/>
            <a:ext cx="6881436" cy="397801"/>
          </a:xfrm>
          <a:prstGeom prst="rect">
            <a:avLst/>
          </a:prstGeom>
          <a:noFill/>
          <a:ln w="9525">
            <a:noFill/>
          </a:ln>
        </p:spPr>
        <p:txBody>
          <a:bodyPr wrap="none" lIns="0" tIns="0" rIns="0" bIns="0" anchor="t" anchorCtr="0">
            <a:spAutoFit/>
          </a:bodyPr>
          <a:lstStyle/>
          <a:p>
            <a:r>
              <a:rPr lang="en-US" altLang="zh-CN" sz="2585">
                <a:latin typeface="楷体_GB2312" pitchFamily="49" charset="-122"/>
                <a:ea typeface="楷体_GB2312" pitchFamily="49" charset="-122"/>
              </a:rPr>
              <a:t>3</a:t>
            </a:r>
            <a:r>
              <a:rPr lang="zh-CN" altLang="en-US" sz="2585">
                <a:latin typeface="楷体_GB2312" pitchFamily="49" charset="-122"/>
                <a:ea typeface="楷体_GB2312" pitchFamily="49" charset="-122"/>
              </a:rPr>
              <a:t>）</a:t>
            </a:r>
            <a:r>
              <a:rPr lang="en-US" altLang="zh-CN" sz="2585">
                <a:latin typeface="Times New Roman" panose="02020603050405020304" pitchFamily="18" charset="0"/>
                <a:ea typeface="楷体_GB2312" pitchFamily="49" charset="-122"/>
              </a:rPr>
              <a:t>Cramer-von Mises</a:t>
            </a:r>
            <a:r>
              <a:rPr lang="zh-CN" altLang="en-US" sz="2585">
                <a:latin typeface="Times New Roman" panose="02020603050405020304" pitchFamily="18" charset="0"/>
                <a:ea typeface="楷体_GB2312" pitchFamily="49" charset="-122"/>
              </a:rPr>
              <a:t>（克莱姆</a:t>
            </a:r>
            <a:r>
              <a:rPr lang="en-US" altLang="zh-CN" sz="2585">
                <a:latin typeface="Times New Roman" panose="02020603050405020304" pitchFamily="18" charset="0"/>
                <a:ea typeface="楷体_GB2312" pitchFamily="49" charset="-122"/>
              </a:rPr>
              <a:t>-</a:t>
            </a:r>
            <a:r>
              <a:rPr lang="zh-CN" altLang="en-US" sz="2585">
                <a:latin typeface="Times New Roman" panose="02020603050405020304" pitchFamily="18" charset="0"/>
                <a:ea typeface="楷体_GB2312" pitchFamily="49" charset="-122"/>
              </a:rPr>
              <a:t>冯</a:t>
            </a:r>
            <a:r>
              <a:rPr lang="en-US" altLang="zh-CN" sz="2585">
                <a:latin typeface="Times New Roman" panose="02020603050405020304" pitchFamily="18" charset="0"/>
                <a:ea typeface="楷体_GB2312" pitchFamily="49" charset="-122"/>
              </a:rPr>
              <a:t>Mises</a:t>
            </a:r>
            <a:r>
              <a:rPr lang="zh-CN" altLang="en-US" sz="2585">
                <a:latin typeface="Times New Roman" panose="02020603050405020304" pitchFamily="18" charset="0"/>
                <a:ea typeface="楷体_GB2312" pitchFamily="49" charset="-122"/>
              </a:rPr>
              <a:t>）统计量</a:t>
            </a:r>
          </a:p>
        </p:txBody>
      </p:sp>
      <p:pic>
        <p:nvPicPr>
          <p:cNvPr id="38916" name="图片 38915" descr="8243918571600246370598.wmf"/>
          <p:cNvPicPr>
            <a:picLocks noChangeAspect="1"/>
          </p:cNvPicPr>
          <p:nvPr/>
        </p:nvPicPr>
        <p:blipFill>
          <a:blip r:embed="rId3"/>
          <a:stretch>
            <a:fillRect/>
          </a:stretch>
        </p:blipFill>
        <p:spPr>
          <a:xfrm>
            <a:off x="1874227" y="1474177"/>
            <a:ext cx="4372708" cy="621323"/>
          </a:xfrm>
          <a:prstGeom prst="rect">
            <a:avLst/>
          </a:prstGeom>
          <a:noFill/>
          <a:ln w="9525">
            <a:noFill/>
          </a:ln>
        </p:spPr>
      </p:pic>
      <p:grpSp>
        <p:nvGrpSpPr>
          <p:cNvPr id="38917" name="组合 38916"/>
          <p:cNvGrpSpPr/>
          <p:nvPr/>
        </p:nvGrpSpPr>
        <p:grpSpPr>
          <a:xfrm>
            <a:off x="457200" y="3597520"/>
            <a:ext cx="7801708" cy="420565"/>
            <a:chOff x="72" y="2275"/>
            <a:chExt cx="5324" cy="287"/>
          </a:xfrm>
        </p:grpSpPr>
        <p:sp>
          <p:nvSpPr>
            <p:cNvPr id="65541" name="文本框 38917"/>
            <p:cNvSpPr txBox="1"/>
            <p:nvPr/>
          </p:nvSpPr>
          <p:spPr>
            <a:xfrm>
              <a:off x="72" y="2290"/>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当原假设</a:t>
              </a:r>
            </a:p>
          </p:txBody>
        </p:sp>
        <p:pic>
          <p:nvPicPr>
            <p:cNvPr id="65542" name="图片 38918" descr="8165517261600246370600.wmf"/>
            <p:cNvPicPr>
              <a:picLocks noChangeAspect="1"/>
            </p:cNvPicPr>
            <p:nvPr/>
          </p:nvPicPr>
          <p:blipFill>
            <a:blip r:embed="rId4"/>
            <a:stretch>
              <a:fillRect/>
            </a:stretch>
          </p:blipFill>
          <p:spPr>
            <a:xfrm>
              <a:off x="993" y="2290"/>
              <a:ext cx="280" cy="272"/>
            </a:xfrm>
            <a:prstGeom prst="rect">
              <a:avLst/>
            </a:prstGeom>
            <a:noFill/>
            <a:ln w="9525">
              <a:noFill/>
            </a:ln>
          </p:spPr>
        </p:pic>
        <p:sp>
          <p:nvSpPr>
            <p:cNvPr id="65543" name="文本框 38919"/>
            <p:cNvSpPr txBox="1"/>
            <p:nvPr/>
          </p:nvSpPr>
          <p:spPr>
            <a:xfrm>
              <a:off x="1320" y="2275"/>
              <a:ext cx="407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成立时，这些统计量取较小的值，统计量</a:t>
              </a:r>
            </a:p>
          </p:txBody>
        </p:sp>
      </p:grpSp>
      <p:sp>
        <p:nvSpPr>
          <p:cNvPr id="65544" name="日期占位符 38920"/>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2024年11月13日星期三</a:t>
            </a:fld>
            <a:endParaRPr lang="zh-CN" altLang="en-US" sz="1292" dirty="0">
              <a:latin typeface="Arial" panose="020B0604020202020204" pitchFamily="34" charset="0"/>
            </a:endParaRPr>
          </a:p>
        </p:txBody>
      </p:sp>
      <p:sp>
        <p:nvSpPr>
          <p:cNvPr id="65545" name="矩形 38921"/>
          <p:cNvSpPr/>
          <p:nvPr/>
        </p:nvSpPr>
        <p:spPr>
          <a:xfrm>
            <a:off x="621323" y="2233246"/>
            <a:ext cx="7392866" cy="774058"/>
          </a:xfrm>
          <a:prstGeom prst="rect">
            <a:avLst/>
          </a:prstGeom>
          <a:noFill/>
          <a:ln w="9525">
            <a:noFill/>
          </a:ln>
        </p:spPr>
        <p:txBody>
          <a:bodyPr anchor="t" anchorCtr="0">
            <a:spAutoFit/>
          </a:bodyPr>
          <a:lstStyle/>
          <a:p>
            <a:r>
              <a:rPr lang="zh-CN" altLang="en-US" sz="2215"/>
              <a:t>用于</a:t>
            </a:r>
            <a:r>
              <a:rPr lang="zh-CN" altLang="en-US" sz="2215">
                <a:solidFill>
                  <a:srgbClr val="FF0000"/>
                </a:solidFill>
              </a:rPr>
              <a:t>检验一列数据是否与另一组数据有着同样的分布</a:t>
            </a:r>
            <a:r>
              <a:rPr lang="zh-CN" altLang="en-US" sz="2215"/>
              <a:t>一种非参数检验方法，是一种比</a:t>
            </a:r>
            <a:r>
              <a:rPr lang="en-US" altLang="zh-CN" sz="2215"/>
              <a:t>K-S</a:t>
            </a:r>
            <a:r>
              <a:rPr lang="zh-CN" altLang="en-US" sz="2215"/>
              <a:t>检验更加严谨的检验方法。</a:t>
            </a:r>
          </a:p>
        </p:txBody>
      </p:sp>
      <p:sp>
        <p:nvSpPr>
          <p:cNvPr id="39940" name="文本框 39939"/>
          <p:cNvSpPr txBox="1"/>
          <p:nvPr/>
        </p:nvSpPr>
        <p:spPr>
          <a:xfrm>
            <a:off x="451339" y="4359520"/>
            <a:ext cx="7963719"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取过大的值时是极端情况。统计学已对上述统计量的分</a:t>
            </a:r>
          </a:p>
        </p:txBody>
      </p:sp>
      <p:sp>
        <p:nvSpPr>
          <p:cNvPr id="39941" name="文本框 39940"/>
          <p:cNvSpPr txBox="1"/>
          <p:nvPr/>
        </p:nvSpPr>
        <p:spPr>
          <a:xfrm>
            <a:off x="480646" y="5096608"/>
            <a:ext cx="7843494"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布做了深入的研究，我们来介绍检验的</a:t>
            </a:r>
            <a:r>
              <a:rPr lang="en-US" altLang="zh-CN" sz="2585">
                <a:latin typeface="楷体_GB2312" pitchFamily="49" charset="-122"/>
                <a:ea typeface="楷体_GB2312" pitchFamily="49" charset="-122"/>
              </a:rPr>
              <a:t>p</a:t>
            </a:r>
            <a:r>
              <a:rPr lang="zh-CN" altLang="en-US" sz="2585">
                <a:latin typeface="楷体_GB2312" pitchFamily="49" charset="-122"/>
                <a:ea typeface="楷体_GB2312" pitchFamily="49" charset="-122"/>
              </a:rPr>
              <a:t>值方法。设由</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500"/>
                                        <p:tgtEl>
                                          <p:spTgt spid="38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wipe(left)">
                                      <p:cBhvr>
                                        <p:cTn id="12" dur="500"/>
                                        <p:tgtEl>
                                          <p:spTgt spid="389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917"/>
                                        </p:tgtEl>
                                        <p:attrNameLst>
                                          <p:attrName>style.visibility</p:attrName>
                                        </p:attrNameLst>
                                      </p:cBhvr>
                                      <p:to>
                                        <p:strVal val="visible"/>
                                      </p:to>
                                    </p:set>
                                    <p:animEffect transition="in" filter="wipe(left)">
                                      <p:cBhvr>
                                        <p:cTn id="17" dur="500"/>
                                        <p:tgtEl>
                                          <p:spTgt spid="389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40"/>
                                        </p:tgtEl>
                                        <p:attrNameLst>
                                          <p:attrName>style.visibility</p:attrName>
                                        </p:attrNameLst>
                                      </p:cBhvr>
                                      <p:to>
                                        <p:strVal val="visible"/>
                                      </p:to>
                                    </p:set>
                                    <p:animEffect transition="in" filter="wipe(left)">
                                      <p:cBhvr>
                                        <p:cTn id="22" dur="500"/>
                                        <p:tgtEl>
                                          <p:spTgt spid="399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941"/>
                                        </p:tgtEl>
                                        <p:attrNameLst>
                                          <p:attrName>style.visibility</p:attrName>
                                        </p:attrNameLst>
                                      </p:cBhvr>
                                      <p:to>
                                        <p:strVal val="visible"/>
                                      </p:to>
                                    </p:set>
                                    <p:animEffect transition="in" filter="wipe(left)">
                                      <p:cBhvr>
                                        <p:cTn id="27" dur="5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39940" grpId="0" animBg="1"/>
      <p:bldP spid="399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7DD57149-716F-4573-BAFA-E7CB0860EC82}"/>
              </a:ext>
            </a:extLst>
          </p:cNvPr>
          <p:cNvSpPr>
            <a:spLocks noGrp="1" noChangeArrowheads="1"/>
          </p:cNvSpPr>
          <p:nvPr>
            <p:ph type="title"/>
          </p:nvPr>
        </p:nvSpPr>
        <p:spPr>
          <a:xfrm>
            <a:off x="611560" y="205903"/>
            <a:ext cx="8229600" cy="1371600"/>
          </a:xfrm>
        </p:spPr>
        <p:txBody>
          <a:bodyPr/>
          <a:lstStyle/>
          <a:p>
            <a:pPr eaLnBrk="1" hangingPunct="1">
              <a:defRPr/>
            </a:pPr>
            <a:r>
              <a:rPr lang="zh-CN" altLang="en-US" b="1" dirty="0">
                <a:latin typeface="+mn-lt"/>
              </a:rPr>
              <a:t>人工智能的流派</a:t>
            </a:r>
          </a:p>
        </p:txBody>
      </p:sp>
      <p:pic>
        <p:nvPicPr>
          <p:cNvPr id="15363" name="图片 4">
            <a:extLst>
              <a:ext uri="{FF2B5EF4-FFF2-40B4-BE49-F238E27FC236}">
                <a16:creationId xmlns:a16="http://schemas.microsoft.com/office/drawing/2014/main" id="{5D5DCA08-6F98-4170-8650-2ACE8AC62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1700808"/>
            <a:ext cx="76962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图片 39937"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39939" name="文本框 39938"/>
          <p:cNvSpPr txBox="1"/>
          <p:nvPr/>
        </p:nvSpPr>
        <p:spPr>
          <a:xfrm>
            <a:off x="750277" y="971551"/>
            <a:ext cx="65" cy="397801"/>
          </a:xfrm>
          <a:prstGeom prst="rect">
            <a:avLst/>
          </a:prstGeom>
          <a:noFill/>
          <a:ln w="9525">
            <a:noFill/>
          </a:ln>
        </p:spPr>
        <p:txBody>
          <a:bodyPr wrap="none" lIns="0" tIns="0" rIns="0" bIns="0" anchor="t" anchorCtr="0">
            <a:spAutoFit/>
          </a:bodyPr>
          <a:lstStyle/>
          <a:p>
            <a:endParaRPr lang="zh-CN" altLang="zh-CN" sz="2585">
              <a:latin typeface="楷体_GB2312" pitchFamily="49" charset="-122"/>
              <a:ea typeface="楷体_GB2312" pitchFamily="49" charset="-122"/>
            </a:endParaRPr>
          </a:p>
        </p:txBody>
      </p:sp>
      <p:grpSp>
        <p:nvGrpSpPr>
          <p:cNvPr id="39942" name="组合 39941"/>
          <p:cNvGrpSpPr/>
          <p:nvPr/>
        </p:nvGrpSpPr>
        <p:grpSpPr>
          <a:xfrm>
            <a:off x="860729" y="1654418"/>
            <a:ext cx="8096251" cy="452805"/>
            <a:chOff x="272" y="1362"/>
            <a:chExt cx="5525" cy="309"/>
          </a:xfrm>
        </p:grpSpPr>
        <p:sp>
          <p:nvSpPr>
            <p:cNvPr id="66564" name="文本框 39942"/>
            <p:cNvSpPr txBox="1"/>
            <p:nvPr/>
          </p:nvSpPr>
          <p:spPr>
            <a:xfrm>
              <a:off x="272" y="1362"/>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样本观测</a:t>
              </a:r>
            </a:p>
          </p:txBody>
        </p:sp>
        <p:pic>
          <p:nvPicPr>
            <p:cNvPr id="66565" name="图片 39943" descr="9036684841600246370603.wmf"/>
            <p:cNvPicPr>
              <a:picLocks noChangeAspect="1"/>
            </p:cNvPicPr>
            <p:nvPr/>
          </p:nvPicPr>
          <p:blipFill>
            <a:blip r:embed="rId3"/>
            <a:stretch>
              <a:fillRect/>
            </a:stretch>
          </p:blipFill>
          <p:spPr>
            <a:xfrm>
              <a:off x="1264" y="1362"/>
              <a:ext cx="968" cy="272"/>
            </a:xfrm>
            <a:prstGeom prst="rect">
              <a:avLst/>
            </a:prstGeom>
            <a:noFill/>
            <a:ln w="9525">
              <a:noFill/>
            </a:ln>
          </p:spPr>
        </p:pic>
        <p:sp>
          <p:nvSpPr>
            <p:cNvPr id="66566" name="文本框 39944"/>
            <p:cNvSpPr txBox="1"/>
            <p:nvPr/>
          </p:nvSpPr>
          <p:spPr>
            <a:xfrm>
              <a:off x="2370" y="1400"/>
              <a:ext cx="3427" cy="271"/>
            </a:xfrm>
            <a:prstGeom prst="rect">
              <a:avLst/>
            </a:prstGeom>
            <a:noFill/>
            <a:ln w="9525">
              <a:noFill/>
            </a:ln>
          </p:spPr>
          <p:txBody>
            <a:bodyPr wrap="none" lIns="0" tIns="0" rIns="0" bIns="0" anchor="t" anchorCtr="0">
              <a:spAutoFit/>
            </a:bodyPr>
            <a:lstStyle/>
            <a:p>
              <a:r>
                <a:rPr lang="zh-CN" altLang="en-US" sz="2585" dirty="0">
                  <a:latin typeface="楷体_GB2312" pitchFamily="49" charset="-122"/>
                  <a:ea typeface="楷体_GB2312" pitchFamily="49" charset="-122"/>
                </a:rPr>
                <a:t>求得上述</a:t>
              </a:r>
              <a:r>
                <a:rPr lang="en-US" altLang="zh-CN" sz="2585" dirty="0">
                  <a:latin typeface="楷体_GB2312" pitchFamily="49" charset="-122"/>
                  <a:ea typeface="楷体_GB2312" pitchFamily="49" charset="-122"/>
                </a:rPr>
                <a:t>Kolmogorov-</a:t>
              </a:r>
              <a:r>
                <a:rPr lang="en-US" altLang="zh-CN" sz="2585" dirty="0" err="1">
                  <a:latin typeface="楷体_GB2312" pitchFamily="49" charset="-122"/>
                  <a:ea typeface="楷体_GB2312" pitchFamily="49" charset="-122"/>
                </a:rPr>
                <a:t>smirnov</a:t>
              </a:r>
              <a:r>
                <a:rPr lang="zh-CN" altLang="en-US" sz="2585" dirty="0">
                  <a:latin typeface="楷体_GB2312" pitchFamily="49" charset="-122"/>
                  <a:ea typeface="楷体_GB2312" pitchFamily="49" charset="-122"/>
                </a:rPr>
                <a:t>统</a:t>
              </a:r>
            </a:p>
          </p:txBody>
        </p:sp>
      </p:grpSp>
      <p:sp>
        <p:nvSpPr>
          <p:cNvPr id="39946" name="文本框 39945"/>
          <p:cNvSpPr txBox="1"/>
          <p:nvPr/>
        </p:nvSpPr>
        <p:spPr>
          <a:xfrm>
            <a:off x="849924" y="2299189"/>
            <a:ext cx="8117863"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计量、</a:t>
            </a:r>
            <a:r>
              <a:rPr lang="en-US" altLang="zh-CN" sz="2585">
                <a:latin typeface="楷体_GB2312" pitchFamily="49" charset="-122"/>
                <a:ea typeface="楷体_GB2312" pitchFamily="49" charset="-122"/>
              </a:rPr>
              <a:t>Anderson-Darling</a:t>
            </a:r>
            <a:r>
              <a:rPr lang="zh-CN" altLang="en-US" sz="2585">
                <a:latin typeface="楷体_GB2312" pitchFamily="49" charset="-122"/>
                <a:ea typeface="楷体_GB2312" pitchFamily="49" charset="-122"/>
              </a:rPr>
              <a:t>统计量、 </a:t>
            </a:r>
            <a:r>
              <a:rPr lang="en-US" altLang="zh-CN" sz="2585">
                <a:latin typeface="楷体_GB2312" pitchFamily="49" charset="-122"/>
                <a:ea typeface="楷体_GB2312" pitchFamily="49" charset="-122"/>
              </a:rPr>
              <a:t>Cramer-von Mises</a:t>
            </a:r>
          </a:p>
        </p:txBody>
      </p:sp>
      <p:grpSp>
        <p:nvGrpSpPr>
          <p:cNvPr id="39947" name="组合 39946"/>
          <p:cNvGrpSpPr/>
          <p:nvPr/>
        </p:nvGrpSpPr>
        <p:grpSpPr>
          <a:xfrm>
            <a:off x="868974" y="3030415"/>
            <a:ext cx="4567604" cy="457200"/>
            <a:chOff x="272" y="2269"/>
            <a:chExt cx="3117" cy="312"/>
          </a:xfrm>
        </p:grpSpPr>
        <p:sp>
          <p:nvSpPr>
            <p:cNvPr id="66569" name="文本框 39947"/>
            <p:cNvSpPr txBox="1"/>
            <p:nvPr/>
          </p:nvSpPr>
          <p:spPr>
            <a:xfrm>
              <a:off x="272" y="2269"/>
              <a:ext cx="1812"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统计量的值分别为</a:t>
              </a:r>
            </a:p>
          </p:txBody>
        </p:sp>
        <p:pic>
          <p:nvPicPr>
            <p:cNvPr id="66570" name="图片 39948" descr="3924020721600246370608.wmf"/>
            <p:cNvPicPr>
              <a:picLocks noChangeAspect="1"/>
            </p:cNvPicPr>
            <p:nvPr/>
          </p:nvPicPr>
          <p:blipFill>
            <a:blip r:embed="rId4"/>
            <a:stretch>
              <a:fillRect/>
            </a:stretch>
          </p:blipFill>
          <p:spPr>
            <a:xfrm>
              <a:off x="2028" y="2269"/>
              <a:ext cx="1024" cy="312"/>
            </a:xfrm>
            <a:prstGeom prst="rect">
              <a:avLst/>
            </a:prstGeom>
            <a:noFill/>
            <a:ln w="9525">
              <a:noFill/>
            </a:ln>
          </p:spPr>
        </p:pic>
        <p:sp>
          <p:nvSpPr>
            <p:cNvPr id="66571" name="文本框 39949"/>
            <p:cNvSpPr txBox="1"/>
            <p:nvPr/>
          </p:nvSpPr>
          <p:spPr>
            <a:xfrm>
              <a:off x="3163" y="2307"/>
              <a:ext cx="22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又</a:t>
              </a:r>
            </a:p>
          </p:txBody>
        </p:sp>
      </p:grpSp>
      <p:pic>
        <p:nvPicPr>
          <p:cNvPr id="39951" name="图片 39950" descr="3917623271600246370612.wmf"/>
          <p:cNvPicPr>
            <a:picLocks noChangeAspect="1"/>
          </p:cNvPicPr>
          <p:nvPr/>
        </p:nvPicPr>
        <p:blipFill>
          <a:blip r:embed="rId5"/>
          <a:stretch>
            <a:fillRect/>
          </a:stretch>
        </p:blipFill>
        <p:spPr>
          <a:xfrm>
            <a:off x="3440723" y="3694235"/>
            <a:ext cx="2532185" cy="1805354"/>
          </a:xfrm>
          <a:prstGeom prst="rect">
            <a:avLst/>
          </a:prstGeom>
          <a:noFill/>
          <a:ln w="9525">
            <a:noFill/>
          </a:ln>
        </p:spPr>
      </p:pic>
      <p:sp>
        <p:nvSpPr>
          <p:cNvPr id="66573" name="日期占位符 39951"/>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2024年11月13日星期三</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wipe(left)">
                                      <p:cBhvr>
                                        <p:cTn id="7" dur="500"/>
                                        <p:tgtEl>
                                          <p:spTgt spid="399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942"/>
                                        </p:tgtEl>
                                        <p:attrNameLst>
                                          <p:attrName>style.visibility</p:attrName>
                                        </p:attrNameLst>
                                      </p:cBhvr>
                                      <p:to>
                                        <p:strVal val="visible"/>
                                      </p:to>
                                    </p:set>
                                    <p:animEffect transition="in" filter="wipe(left)">
                                      <p:cBhvr>
                                        <p:cTn id="12" dur="500"/>
                                        <p:tgtEl>
                                          <p:spTgt spid="399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6"/>
                                        </p:tgtEl>
                                        <p:attrNameLst>
                                          <p:attrName>style.visibility</p:attrName>
                                        </p:attrNameLst>
                                      </p:cBhvr>
                                      <p:to>
                                        <p:strVal val="visible"/>
                                      </p:to>
                                    </p:set>
                                    <p:animEffect transition="in" filter="wipe(left)">
                                      <p:cBhvr>
                                        <p:cTn id="17" dur="500"/>
                                        <p:tgtEl>
                                          <p:spTgt spid="399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9947"/>
                                        </p:tgtEl>
                                        <p:attrNameLst>
                                          <p:attrName>style.visibility</p:attrName>
                                        </p:attrNameLst>
                                      </p:cBhvr>
                                      <p:to>
                                        <p:strVal val="visible"/>
                                      </p:to>
                                    </p:set>
                                    <p:animEffect transition="in" filter="wipe(left)">
                                      <p:cBhvr>
                                        <p:cTn id="22" dur="500"/>
                                        <p:tgtEl>
                                          <p:spTgt spid="399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951"/>
                                        </p:tgtEl>
                                        <p:attrNameLst>
                                          <p:attrName>style.visibility</p:attrName>
                                        </p:attrNameLst>
                                      </p:cBhvr>
                                      <p:to>
                                        <p:strVal val="visible"/>
                                      </p:to>
                                    </p:set>
                                    <p:animEffect transition="in" filter="wipe(left)">
                                      <p:cBhvr>
                                        <p:cTn id="27" dur="500"/>
                                        <p:tgtEl>
                                          <p:spTgt spid="39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nimBg="1"/>
      <p:bldP spid="3994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图片 40961"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grpSp>
        <p:nvGrpSpPr>
          <p:cNvPr id="40963" name="组合 40962"/>
          <p:cNvGrpSpPr/>
          <p:nvPr/>
        </p:nvGrpSpPr>
        <p:grpSpPr>
          <a:xfrm>
            <a:off x="1979735" y="635977"/>
            <a:ext cx="3212123" cy="397120"/>
            <a:chOff x="272" y="426"/>
            <a:chExt cx="2192" cy="271"/>
          </a:xfrm>
        </p:grpSpPr>
        <p:sp>
          <p:nvSpPr>
            <p:cNvPr id="67587" name="文本框 40963"/>
            <p:cNvSpPr txBox="1"/>
            <p:nvPr/>
          </p:nvSpPr>
          <p:spPr>
            <a:xfrm>
              <a:off x="272" y="426"/>
              <a:ext cx="2038"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则对给定的显著水平</a:t>
              </a:r>
            </a:p>
          </p:txBody>
        </p:sp>
        <p:pic>
          <p:nvPicPr>
            <p:cNvPr id="67588" name="图片 40964" descr="2473701831600246370615.wmf"/>
            <p:cNvPicPr>
              <a:picLocks noChangeAspect="1"/>
            </p:cNvPicPr>
            <p:nvPr/>
          </p:nvPicPr>
          <p:blipFill>
            <a:blip r:embed="rId3"/>
            <a:stretch>
              <a:fillRect/>
            </a:stretch>
          </p:blipFill>
          <p:spPr>
            <a:xfrm>
              <a:off x="2288" y="505"/>
              <a:ext cx="176" cy="152"/>
            </a:xfrm>
            <a:prstGeom prst="rect">
              <a:avLst/>
            </a:prstGeom>
            <a:noFill/>
            <a:ln w="9525">
              <a:noFill/>
            </a:ln>
          </p:spPr>
        </p:pic>
      </p:grpSp>
      <p:sp>
        <p:nvSpPr>
          <p:cNvPr id="40966" name="文本框 40965"/>
          <p:cNvSpPr txBox="1"/>
          <p:nvPr/>
        </p:nvSpPr>
        <p:spPr>
          <a:xfrm>
            <a:off x="983273" y="1500554"/>
            <a:ext cx="4981748" cy="397801"/>
          </a:xfrm>
          <a:prstGeom prst="rect">
            <a:avLst/>
          </a:prstGeom>
          <a:noFill/>
          <a:ln w="9525">
            <a:noFill/>
          </a:ln>
        </p:spPr>
        <p:txBody>
          <a:bodyPr wrap="none" lIns="0" tIns="0" rIns="0" bIns="0" anchor="t" anchorCtr="0">
            <a:spAutoFit/>
          </a:bodyPr>
          <a:lstStyle/>
          <a:p>
            <a:r>
              <a:rPr lang="en-US" altLang="zh-CN" sz="2585">
                <a:latin typeface="楷体_GB2312" pitchFamily="49" charset="-122"/>
                <a:ea typeface="楷体_GB2312" pitchFamily="49" charset="-122"/>
              </a:rPr>
              <a:t>1</a:t>
            </a:r>
            <a:r>
              <a:rPr lang="zh-CN" altLang="en-US" sz="2585">
                <a:latin typeface="楷体_GB2312" pitchFamily="49" charset="-122"/>
                <a:ea typeface="楷体_GB2312" pitchFamily="49" charset="-122"/>
              </a:rPr>
              <a:t>） </a:t>
            </a:r>
            <a:r>
              <a:rPr lang="en-US" altLang="zh-CN" sz="2585">
                <a:latin typeface="楷体_GB2312" pitchFamily="49" charset="-122"/>
                <a:ea typeface="楷体_GB2312" pitchFamily="49" charset="-122"/>
              </a:rPr>
              <a:t>Kolmogorov-smirnov</a:t>
            </a:r>
            <a:r>
              <a:rPr lang="zh-CN" altLang="en-US" sz="2585">
                <a:latin typeface="楷体_GB2312" pitchFamily="49" charset="-122"/>
                <a:ea typeface="楷体_GB2312" pitchFamily="49" charset="-122"/>
              </a:rPr>
              <a:t>检验：</a:t>
            </a:r>
          </a:p>
        </p:txBody>
      </p:sp>
      <p:sp>
        <p:nvSpPr>
          <p:cNvPr id="40967" name="文本框 40966"/>
          <p:cNvSpPr txBox="1"/>
          <p:nvPr/>
        </p:nvSpPr>
        <p:spPr>
          <a:xfrm>
            <a:off x="1049216" y="3033347"/>
            <a:ext cx="4449167" cy="397801"/>
          </a:xfrm>
          <a:prstGeom prst="rect">
            <a:avLst/>
          </a:prstGeom>
          <a:noFill/>
          <a:ln w="9525">
            <a:noFill/>
          </a:ln>
        </p:spPr>
        <p:txBody>
          <a:bodyPr wrap="none" lIns="0" tIns="0" rIns="0" bIns="0" anchor="t" anchorCtr="0">
            <a:spAutoFit/>
          </a:bodyPr>
          <a:lstStyle/>
          <a:p>
            <a:r>
              <a:rPr lang="en-US" altLang="zh-CN" sz="2585">
                <a:latin typeface="楷体_GB2312" pitchFamily="49" charset="-122"/>
                <a:ea typeface="楷体_GB2312" pitchFamily="49" charset="-122"/>
              </a:rPr>
              <a:t>2</a:t>
            </a:r>
            <a:r>
              <a:rPr lang="zh-CN" altLang="en-US" sz="2585">
                <a:latin typeface="楷体_GB2312" pitchFamily="49" charset="-122"/>
                <a:ea typeface="楷体_GB2312" pitchFamily="49" charset="-122"/>
              </a:rPr>
              <a:t>） </a:t>
            </a:r>
            <a:r>
              <a:rPr lang="en-US" altLang="zh-CN" sz="2585">
                <a:latin typeface="楷体_GB2312" pitchFamily="49" charset="-122"/>
                <a:ea typeface="楷体_GB2312" pitchFamily="49" charset="-122"/>
              </a:rPr>
              <a:t>Anderson-Darling</a:t>
            </a:r>
            <a:r>
              <a:rPr lang="zh-CN" altLang="en-US" sz="2585">
                <a:latin typeface="楷体_GB2312" pitchFamily="49" charset="-122"/>
                <a:ea typeface="楷体_GB2312" pitchFamily="49" charset="-122"/>
              </a:rPr>
              <a:t>检验：</a:t>
            </a:r>
          </a:p>
        </p:txBody>
      </p:sp>
      <p:sp>
        <p:nvSpPr>
          <p:cNvPr id="40968" name="文本框 40967"/>
          <p:cNvSpPr txBox="1"/>
          <p:nvPr/>
        </p:nvSpPr>
        <p:spPr>
          <a:xfrm>
            <a:off x="1049216" y="4253330"/>
            <a:ext cx="4486228" cy="397801"/>
          </a:xfrm>
          <a:prstGeom prst="rect">
            <a:avLst/>
          </a:prstGeom>
          <a:noFill/>
          <a:ln w="9525">
            <a:noFill/>
          </a:ln>
        </p:spPr>
        <p:txBody>
          <a:bodyPr wrap="none" lIns="0" tIns="0" rIns="0" bIns="0" anchor="t" anchorCtr="0">
            <a:spAutoFit/>
          </a:bodyPr>
          <a:lstStyle/>
          <a:p>
            <a:r>
              <a:rPr lang="en-US" altLang="zh-CN" sz="2585" dirty="0">
                <a:latin typeface="楷体_GB2312" pitchFamily="49" charset="-122"/>
                <a:ea typeface="楷体_GB2312" pitchFamily="49" charset="-122"/>
              </a:rPr>
              <a:t>3</a:t>
            </a:r>
            <a:r>
              <a:rPr lang="zh-CN" altLang="en-US" sz="2585" dirty="0">
                <a:latin typeface="楷体_GB2312" pitchFamily="49" charset="-122"/>
                <a:ea typeface="楷体_GB2312" pitchFamily="49" charset="-122"/>
              </a:rPr>
              <a:t>） </a:t>
            </a:r>
            <a:r>
              <a:rPr lang="en-US" altLang="zh-CN" sz="2585" dirty="0">
                <a:latin typeface="楷体_GB2312" pitchFamily="49" charset="-122"/>
                <a:ea typeface="楷体_GB2312" pitchFamily="49" charset="-122"/>
              </a:rPr>
              <a:t>Cramer-von Mises</a:t>
            </a:r>
            <a:r>
              <a:rPr lang="zh-CN" altLang="en-US" sz="2585" dirty="0">
                <a:latin typeface="楷体_GB2312" pitchFamily="49" charset="-122"/>
                <a:ea typeface="楷体_GB2312" pitchFamily="49" charset="-122"/>
              </a:rPr>
              <a:t>检验：</a:t>
            </a:r>
          </a:p>
        </p:txBody>
      </p:sp>
      <p:sp>
        <p:nvSpPr>
          <p:cNvPr id="67592" name="日期占位符 40968"/>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2024年11月13日星期三</a:t>
            </a:fld>
            <a:endParaRPr lang="zh-CN" altLang="en-US" sz="1292" dirty="0">
              <a:latin typeface="Arial" panose="020B0604020202020204" pitchFamily="34" charset="0"/>
            </a:endParaRPr>
          </a:p>
        </p:txBody>
      </p:sp>
      <p:pic>
        <p:nvPicPr>
          <p:cNvPr id="67593" name="图片 40969" descr="image7940177144158519165.emf"/>
          <p:cNvPicPr>
            <a:picLocks noChangeAspect="1"/>
          </p:cNvPicPr>
          <p:nvPr/>
        </p:nvPicPr>
        <p:blipFill>
          <a:blip r:embed="rId4"/>
          <a:stretch>
            <a:fillRect/>
          </a:stretch>
        </p:blipFill>
        <p:spPr>
          <a:xfrm>
            <a:off x="1881554" y="2242039"/>
            <a:ext cx="5081954" cy="527538"/>
          </a:xfrm>
          <a:prstGeom prst="rect">
            <a:avLst/>
          </a:prstGeom>
          <a:noFill/>
          <a:ln w="9525">
            <a:noFill/>
          </a:ln>
        </p:spPr>
      </p:pic>
      <p:pic>
        <p:nvPicPr>
          <p:cNvPr id="67594" name="图片 40970" descr="image2437600372454284637.emf"/>
          <p:cNvPicPr>
            <a:picLocks noChangeAspect="1"/>
          </p:cNvPicPr>
          <p:nvPr/>
        </p:nvPicPr>
        <p:blipFill>
          <a:blip r:embed="rId5"/>
          <a:stretch>
            <a:fillRect/>
          </a:stretch>
        </p:blipFill>
        <p:spPr>
          <a:xfrm>
            <a:off x="1881554" y="3582866"/>
            <a:ext cx="5134708" cy="518746"/>
          </a:xfrm>
          <a:prstGeom prst="rect">
            <a:avLst/>
          </a:prstGeom>
          <a:noFill/>
          <a:ln w="9525">
            <a:noFill/>
          </a:ln>
        </p:spPr>
      </p:pic>
      <p:pic>
        <p:nvPicPr>
          <p:cNvPr id="67595" name="图片 40971" descr="image7851031059213368099.emf"/>
          <p:cNvPicPr>
            <a:picLocks noChangeAspect="1"/>
          </p:cNvPicPr>
          <p:nvPr/>
        </p:nvPicPr>
        <p:blipFill>
          <a:blip r:embed="rId6"/>
          <a:stretch>
            <a:fillRect/>
          </a:stretch>
        </p:blipFill>
        <p:spPr>
          <a:xfrm>
            <a:off x="1877159" y="4804997"/>
            <a:ext cx="5213838" cy="518746"/>
          </a:xfrm>
          <a:prstGeom prst="rect">
            <a:avLst/>
          </a:prstGeom>
          <a:noFill/>
          <a:ln w="9525">
            <a:noFill/>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wipe(left)">
                                      <p:cBhvr>
                                        <p:cTn id="7" dur="500"/>
                                        <p:tgtEl>
                                          <p:spTgt spid="409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6"/>
                                        </p:tgtEl>
                                        <p:attrNameLst>
                                          <p:attrName>style.visibility</p:attrName>
                                        </p:attrNameLst>
                                      </p:cBhvr>
                                      <p:to>
                                        <p:strVal val="visible"/>
                                      </p:to>
                                    </p:set>
                                    <p:animEffect transition="in" filter="wipe(left)">
                                      <p:cBhvr>
                                        <p:cTn id="12" dur="500"/>
                                        <p:tgtEl>
                                          <p:spTgt spid="409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67"/>
                                        </p:tgtEl>
                                        <p:attrNameLst>
                                          <p:attrName>style.visibility</p:attrName>
                                        </p:attrNameLst>
                                      </p:cBhvr>
                                      <p:to>
                                        <p:strVal val="visible"/>
                                      </p:to>
                                    </p:set>
                                    <p:animEffect transition="in" filter="wipe(left)">
                                      <p:cBhvr>
                                        <p:cTn id="17" dur="500"/>
                                        <p:tgtEl>
                                          <p:spTgt spid="409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968"/>
                                        </p:tgtEl>
                                        <p:attrNameLst>
                                          <p:attrName>style.visibility</p:attrName>
                                        </p:attrNameLst>
                                      </p:cBhvr>
                                      <p:to>
                                        <p:strVal val="visible"/>
                                      </p:to>
                                    </p:set>
                                    <p:animEffect transition="in" filter="wipe(left)">
                                      <p:cBhvr>
                                        <p:cTn id="22" dur="500"/>
                                        <p:tgtEl>
                                          <p:spTgt spid="40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animBg="1"/>
      <p:bldP spid="40967" grpId="0" animBg="1"/>
      <p:bldP spid="4096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文本框 1"/>
          <p:cNvSpPr txBox="1"/>
          <p:nvPr/>
        </p:nvSpPr>
        <p:spPr>
          <a:xfrm>
            <a:off x="3481754" y="2669931"/>
            <a:ext cx="1789235" cy="944746"/>
          </a:xfrm>
          <a:prstGeom prst="rect">
            <a:avLst/>
          </a:prstGeom>
          <a:noFill/>
          <a:ln w="9525">
            <a:noFill/>
          </a:ln>
        </p:spPr>
        <p:txBody>
          <a:bodyPr wrap="square" anchor="t" anchorCtr="0">
            <a:spAutoFit/>
          </a:bodyPr>
          <a:lstStyle/>
          <a:p>
            <a:r>
              <a:rPr lang="zh-CN" altLang="en-US" sz="5539" dirty="0">
                <a:latin typeface="华文行楷" panose="02010800040101010101" charset="-122"/>
                <a:ea typeface="华文行楷" panose="02010800040101010101" charset="-122"/>
              </a:rPr>
              <a:t>谢谢！</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E2661C7-16EE-4F66-A7F7-70C71872FBEC}"/>
              </a:ext>
            </a:extLst>
          </p:cNvPr>
          <p:cNvSpPr>
            <a:spLocks noGrp="1" noChangeArrowheads="1"/>
          </p:cNvSpPr>
          <p:nvPr>
            <p:ph type="title"/>
          </p:nvPr>
        </p:nvSpPr>
        <p:spPr>
          <a:xfrm>
            <a:off x="755576" y="222250"/>
            <a:ext cx="8229600" cy="1371600"/>
          </a:xfrm>
        </p:spPr>
        <p:txBody>
          <a:bodyPr/>
          <a:lstStyle/>
          <a:p>
            <a:pPr eaLnBrk="1" hangingPunct="1">
              <a:defRPr/>
            </a:pPr>
            <a:r>
              <a:rPr lang="zh-CN" altLang="en-US" b="1" dirty="0">
                <a:latin typeface="+mn-lt"/>
              </a:rPr>
              <a:t>人工智能的流派</a:t>
            </a:r>
          </a:p>
        </p:txBody>
      </p:sp>
      <p:sp>
        <p:nvSpPr>
          <p:cNvPr id="16387" name="Rectangle 3">
            <a:extLst>
              <a:ext uri="{FF2B5EF4-FFF2-40B4-BE49-F238E27FC236}">
                <a16:creationId xmlns:a16="http://schemas.microsoft.com/office/drawing/2014/main" id="{F5479D8B-9BE8-40CD-BEA6-5A8A77613EBA}"/>
              </a:ext>
            </a:extLst>
          </p:cNvPr>
          <p:cNvSpPr txBox="1">
            <a:spLocks noChangeArrowheads="1"/>
          </p:cNvSpPr>
          <p:nvPr/>
        </p:nvSpPr>
        <p:spPr bwMode="auto">
          <a:xfrm>
            <a:off x="647700" y="1700808"/>
            <a:ext cx="7848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55000"/>
            </a:pPr>
            <a:r>
              <a:rPr lang="zh-CN" altLang="en-US" sz="2400" b="1" dirty="0">
                <a:ea typeface="微软雅黑" panose="020B0503020204020204" pitchFamily="34" charset="-122"/>
              </a:rPr>
              <a:t>符号主义（</a:t>
            </a:r>
            <a:r>
              <a:rPr lang="en-US" altLang="zh-CN" sz="2400" b="1" dirty="0" err="1">
                <a:ea typeface="微软雅黑" panose="020B0503020204020204" pitchFamily="34" charset="-122"/>
              </a:rPr>
              <a:t>Symbolicism</a:t>
            </a:r>
            <a:r>
              <a:rPr lang="zh-CN" altLang="en-US" sz="2400" b="1" dirty="0">
                <a:ea typeface="微软雅黑" panose="020B0503020204020204" pitchFamily="34" charset="-122"/>
              </a:rPr>
              <a:t>）：</a:t>
            </a:r>
            <a:endParaRPr lang="en-US" altLang="zh-CN" sz="24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又称为</a:t>
            </a:r>
            <a:r>
              <a:rPr lang="zh-CN" altLang="en-US" sz="2000" dirty="0">
                <a:solidFill>
                  <a:srgbClr val="0000FF"/>
                </a:solidFill>
                <a:ea typeface="微软雅黑" panose="020B0503020204020204" pitchFamily="34" charset="-122"/>
              </a:rPr>
              <a:t>逻辑主义</a:t>
            </a:r>
            <a:r>
              <a:rPr lang="en-US" altLang="zh-CN" sz="2000" dirty="0">
                <a:solidFill>
                  <a:srgbClr val="0000FF"/>
                </a:solidFill>
                <a:ea typeface="微软雅黑" panose="020B0503020204020204" pitchFamily="34" charset="-122"/>
              </a:rPr>
              <a:t>(Logicism)</a:t>
            </a:r>
            <a:r>
              <a:rPr lang="zh-CN" altLang="en-US" sz="2000" dirty="0">
                <a:ea typeface="微软雅黑" panose="020B0503020204020204" pitchFamily="34" charset="-122"/>
              </a:rPr>
              <a:t>，这一派认为实现人工智能必须用</a:t>
            </a:r>
            <a:r>
              <a:rPr lang="zh-CN" altLang="en-US" sz="2000" dirty="0">
                <a:solidFill>
                  <a:srgbClr val="0000FF"/>
                </a:solidFill>
                <a:ea typeface="微软雅黑" panose="020B0503020204020204" pitchFamily="34" charset="-122"/>
              </a:rPr>
              <a:t>逻辑和符号</a:t>
            </a:r>
            <a:r>
              <a:rPr lang="zh-CN" altLang="en-US" sz="2000" dirty="0">
                <a:ea typeface="微软雅黑" panose="020B0503020204020204" pitchFamily="34" charset="-122"/>
              </a:rPr>
              <a:t>系统。自动定理证明起源于逻辑，初衷就是把逻辑演算自动化。</a:t>
            </a: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符号派的思想源头和理论基础就是</a:t>
            </a:r>
            <a:r>
              <a:rPr lang="zh-CN" altLang="en-US" sz="2000" dirty="0">
                <a:solidFill>
                  <a:srgbClr val="0000FF"/>
                </a:solidFill>
                <a:ea typeface="微软雅黑" panose="020B0503020204020204" pitchFamily="34" charset="-122"/>
              </a:rPr>
              <a:t>定理证明</a:t>
            </a:r>
            <a:r>
              <a:rPr lang="zh-CN" altLang="en-US" sz="2000" dirty="0">
                <a:ea typeface="微软雅黑" panose="020B0503020204020204" pitchFamily="34" charset="-122"/>
              </a:rPr>
              <a:t>。简单来说就是</a:t>
            </a:r>
            <a:r>
              <a:rPr lang="zh-CN" altLang="en-US" sz="2000" dirty="0">
                <a:solidFill>
                  <a:srgbClr val="0000FF"/>
                </a:solidFill>
                <a:ea typeface="微软雅黑" panose="020B0503020204020204" pitchFamily="34" charset="-122"/>
              </a:rPr>
              <a:t>通过一个定理</a:t>
            </a:r>
            <a:r>
              <a:rPr lang="en-US" altLang="zh-CN" sz="2000" dirty="0">
                <a:solidFill>
                  <a:srgbClr val="0000FF"/>
                </a:solidFill>
                <a:ea typeface="微软雅黑" panose="020B0503020204020204" pitchFamily="34" charset="-122"/>
              </a:rPr>
              <a:t>/</a:t>
            </a:r>
            <a:r>
              <a:rPr lang="zh-CN" altLang="en-US" sz="2000" dirty="0">
                <a:solidFill>
                  <a:srgbClr val="0000FF"/>
                </a:solidFill>
                <a:ea typeface="微软雅黑" panose="020B0503020204020204" pitchFamily="34" charset="-122"/>
              </a:rPr>
              <a:t>公理公式，来推导出结论</a:t>
            </a:r>
            <a:r>
              <a:rPr lang="zh-CN" altLang="en-US" sz="2000" dirty="0">
                <a:ea typeface="微软雅黑" panose="020B0503020204020204" pitchFamily="34" charset="-122"/>
              </a:rPr>
              <a:t>。</a:t>
            </a: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取得的成就有：启发式计算、专家系统、知识工程、知识图谱等</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10B3BF3-1638-451A-B191-08DBDC1F13BD}"/>
              </a:ext>
            </a:extLst>
          </p:cNvPr>
          <p:cNvSpPr>
            <a:spLocks noGrp="1" noChangeArrowheads="1"/>
          </p:cNvSpPr>
          <p:nvPr>
            <p:ph type="title"/>
          </p:nvPr>
        </p:nvSpPr>
        <p:spPr>
          <a:xfrm>
            <a:off x="539552" y="438795"/>
            <a:ext cx="8229600" cy="1371600"/>
          </a:xfrm>
        </p:spPr>
        <p:txBody>
          <a:bodyPr/>
          <a:lstStyle/>
          <a:p>
            <a:pPr eaLnBrk="1" hangingPunct="1">
              <a:defRPr/>
            </a:pPr>
            <a:r>
              <a:rPr lang="zh-CN" altLang="en-US" b="1" dirty="0">
                <a:latin typeface="+mn-lt"/>
              </a:rPr>
              <a:t>人工智能的流派</a:t>
            </a:r>
          </a:p>
        </p:txBody>
      </p:sp>
      <p:sp>
        <p:nvSpPr>
          <p:cNvPr id="4" name="Rectangle 3">
            <a:extLst>
              <a:ext uri="{FF2B5EF4-FFF2-40B4-BE49-F238E27FC236}">
                <a16:creationId xmlns:a16="http://schemas.microsoft.com/office/drawing/2014/main" id="{DBFB739A-0DD9-4B02-8321-2CABBD8365FC}"/>
              </a:ext>
            </a:extLst>
          </p:cNvPr>
          <p:cNvSpPr txBox="1">
            <a:spLocks noChangeArrowheads="1"/>
          </p:cNvSpPr>
          <p:nvPr/>
        </p:nvSpPr>
        <p:spPr bwMode="auto">
          <a:xfrm>
            <a:off x="539552" y="1845663"/>
            <a:ext cx="7848600" cy="4608512"/>
          </a:xfrm>
          <a:prstGeom prst="rect">
            <a:avLst/>
          </a:prstGeom>
          <a:noFill/>
          <a:ln>
            <a:noFill/>
          </a:ln>
          <a:effectLst/>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defRPr/>
            </a:pPr>
            <a:r>
              <a:rPr lang="zh-CN" altLang="en-US" sz="2400" b="1" dirty="0">
                <a:ea typeface="微软雅黑" panose="020B0503020204020204" pitchFamily="34" charset="-122"/>
              </a:rPr>
              <a:t>连接主义（</a:t>
            </a:r>
            <a:r>
              <a:rPr lang="en-US" altLang="zh-CN" sz="2400" b="1" dirty="0">
                <a:ea typeface="微软雅黑" panose="020B0503020204020204" pitchFamily="34" charset="-122"/>
              </a:rPr>
              <a:t>Connectionism</a:t>
            </a:r>
            <a:r>
              <a:rPr lang="zh-CN" altLang="en-US" sz="2400" b="1" dirty="0">
                <a:ea typeface="微软雅黑" panose="020B0503020204020204" pitchFamily="34" charset="-122"/>
              </a:rPr>
              <a:t>）：</a:t>
            </a:r>
            <a:endParaRPr lang="en-US" altLang="zh-CN" sz="2400" b="1" dirty="0">
              <a:ea typeface="微软雅黑" panose="020B0503020204020204" pitchFamily="34" charset="-122"/>
            </a:endParaRPr>
          </a:p>
          <a:p>
            <a:pPr eaLnBrk="1" hangingPunct="1">
              <a:buClr>
                <a:srgbClr val="FF0000"/>
              </a:buClr>
              <a:buSzPct val="55000"/>
              <a:defRPr/>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defRPr/>
            </a:pPr>
            <a:r>
              <a:rPr lang="zh-CN" altLang="en-US" sz="2000" dirty="0">
                <a:ea typeface="微软雅黑" panose="020B0503020204020204" pitchFamily="34" charset="-122"/>
              </a:rPr>
              <a:t>又叫</a:t>
            </a:r>
            <a:r>
              <a:rPr lang="zh-CN" altLang="en-US" sz="2000" dirty="0">
                <a:solidFill>
                  <a:srgbClr val="0000FF"/>
                </a:solidFill>
                <a:ea typeface="微软雅黑" panose="020B0503020204020204" pitchFamily="34" charset="-122"/>
              </a:rPr>
              <a:t>仿生学派（</a:t>
            </a:r>
            <a:r>
              <a:rPr lang="en-US" altLang="zh-CN" sz="2000" dirty="0">
                <a:solidFill>
                  <a:srgbClr val="0000FF"/>
                </a:solidFill>
                <a:ea typeface="微软雅黑" panose="020B0503020204020204" pitchFamily="34" charset="-122"/>
              </a:rPr>
              <a:t> </a:t>
            </a:r>
            <a:r>
              <a:rPr lang="en-US" altLang="zh-CN" sz="2000" dirty="0" err="1">
                <a:solidFill>
                  <a:srgbClr val="0000FF"/>
                </a:solidFill>
                <a:ea typeface="微软雅黑" panose="020B0503020204020204" pitchFamily="34" charset="-122"/>
              </a:rPr>
              <a:t>bionicsism</a:t>
            </a:r>
            <a:r>
              <a:rPr lang="en-US" altLang="zh-CN" sz="2000" dirty="0">
                <a:solidFill>
                  <a:srgbClr val="0000FF"/>
                </a:solidFill>
                <a:ea typeface="微软雅黑" panose="020B0503020204020204" pitchFamily="34" charset="-122"/>
              </a:rPr>
              <a:t> </a:t>
            </a:r>
            <a:r>
              <a:rPr lang="zh-CN" altLang="en-US" sz="2000" dirty="0">
                <a:solidFill>
                  <a:srgbClr val="0000FF"/>
                </a:solidFill>
                <a:ea typeface="微软雅黑" panose="020B0503020204020204" pitchFamily="34" charset="-122"/>
              </a:rPr>
              <a:t>）</a:t>
            </a:r>
            <a:r>
              <a:rPr lang="zh-CN" altLang="en-US" sz="2000" dirty="0">
                <a:ea typeface="微软雅黑" panose="020B0503020204020204" pitchFamily="34" charset="-122"/>
              </a:rPr>
              <a:t>或</a:t>
            </a:r>
            <a:r>
              <a:rPr lang="zh-CN" altLang="en-US" sz="2000" dirty="0">
                <a:solidFill>
                  <a:srgbClr val="0000FF"/>
                </a:solidFill>
                <a:ea typeface="微软雅黑" panose="020B0503020204020204" pitchFamily="34" charset="-122"/>
              </a:rPr>
              <a:t>生理学派</a:t>
            </a:r>
            <a:r>
              <a:rPr lang="en-US" altLang="zh-CN" sz="2000" dirty="0">
                <a:solidFill>
                  <a:srgbClr val="0000FF"/>
                </a:solidFill>
                <a:ea typeface="微软雅黑" panose="020B0503020204020204" pitchFamily="34" charset="-122"/>
              </a:rPr>
              <a:t>(</a:t>
            </a:r>
            <a:r>
              <a:rPr lang="en-US" altLang="zh-CN" sz="2000" dirty="0" err="1">
                <a:solidFill>
                  <a:srgbClr val="0000FF"/>
                </a:solidFill>
                <a:ea typeface="微软雅黑" panose="020B0503020204020204" pitchFamily="34" charset="-122"/>
              </a:rPr>
              <a:t>physiologism</a:t>
            </a:r>
            <a:r>
              <a:rPr lang="en-US" altLang="zh-CN" sz="2000" dirty="0">
                <a:solidFill>
                  <a:srgbClr val="0000FF"/>
                </a:solidFill>
                <a:ea typeface="微软雅黑" panose="020B0503020204020204" pitchFamily="34" charset="-122"/>
              </a:rPr>
              <a:t>)</a:t>
            </a:r>
            <a:r>
              <a:rPr lang="zh-CN" altLang="en-US" sz="2000" dirty="0">
                <a:ea typeface="微软雅黑" panose="020B0503020204020204" pitchFamily="34" charset="-122"/>
              </a:rPr>
              <a:t>，主张模仿人类的</a:t>
            </a:r>
            <a:r>
              <a:rPr lang="zh-CN" altLang="en-US" sz="2000" dirty="0">
                <a:solidFill>
                  <a:srgbClr val="0000FF"/>
                </a:solidFill>
                <a:ea typeface="微软雅黑" panose="020B0503020204020204" pitchFamily="34" charset="-122"/>
              </a:rPr>
              <a:t>神经元</a:t>
            </a:r>
            <a:r>
              <a:rPr lang="zh-CN" altLang="en-US" sz="2000" dirty="0">
                <a:ea typeface="微软雅黑" panose="020B0503020204020204" pitchFamily="34" charset="-122"/>
              </a:rPr>
              <a:t>，用</a:t>
            </a:r>
            <a:r>
              <a:rPr lang="zh-CN" altLang="en-US" sz="2000" dirty="0">
                <a:solidFill>
                  <a:srgbClr val="0000FF"/>
                </a:solidFill>
                <a:ea typeface="微软雅黑" panose="020B0503020204020204" pitchFamily="34" charset="-122"/>
              </a:rPr>
              <a:t>神经网络的连接机制</a:t>
            </a:r>
            <a:r>
              <a:rPr lang="zh-CN" altLang="en-US" sz="2000" dirty="0">
                <a:ea typeface="微软雅黑" panose="020B0503020204020204" pitchFamily="34" charset="-122"/>
              </a:rPr>
              <a:t>实现人工智能。</a:t>
            </a:r>
          </a:p>
          <a:p>
            <a:pPr marL="0" indent="0" eaLnBrk="1" hangingPunct="1">
              <a:buClr>
                <a:srgbClr val="FF0000"/>
              </a:buClr>
              <a:buSzPct val="55000"/>
              <a:buFont typeface="Wingdings" panose="05000000000000000000" pitchFamily="2" charset="2"/>
              <a:buNone/>
              <a:defRPr/>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defRPr/>
            </a:pPr>
            <a:r>
              <a:rPr lang="zh-CN" altLang="en-US" sz="2000" dirty="0">
                <a:ea typeface="微软雅黑" panose="020B0503020204020204" pitchFamily="34" charset="-122"/>
              </a:rPr>
              <a:t>取得的成就有：深度学习、人工神经网络等</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04B7DEB-81B5-4220-8D32-6E1F6C6CB953}"/>
              </a:ext>
            </a:extLst>
          </p:cNvPr>
          <p:cNvSpPr>
            <a:spLocks noGrp="1" noChangeArrowheads="1"/>
          </p:cNvSpPr>
          <p:nvPr>
            <p:ph type="title"/>
          </p:nvPr>
        </p:nvSpPr>
        <p:spPr>
          <a:xfrm>
            <a:off x="457200" y="476672"/>
            <a:ext cx="8229600" cy="1371600"/>
          </a:xfrm>
        </p:spPr>
        <p:txBody>
          <a:bodyPr/>
          <a:lstStyle/>
          <a:p>
            <a:pPr eaLnBrk="1" hangingPunct="1">
              <a:defRPr/>
            </a:pPr>
            <a:r>
              <a:rPr lang="zh-CN" altLang="en-US" b="1" dirty="0">
                <a:latin typeface="+mn-lt"/>
              </a:rPr>
              <a:t>人工智能的流派</a:t>
            </a:r>
          </a:p>
        </p:txBody>
      </p:sp>
      <p:sp>
        <p:nvSpPr>
          <p:cNvPr id="18435" name="Rectangle 3">
            <a:extLst>
              <a:ext uri="{FF2B5EF4-FFF2-40B4-BE49-F238E27FC236}">
                <a16:creationId xmlns:a16="http://schemas.microsoft.com/office/drawing/2014/main" id="{F4F3A221-EAE0-462E-B8EF-A1931DE0AB00}"/>
              </a:ext>
            </a:extLst>
          </p:cNvPr>
          <p:cNvSpPr txBox="1">
            <a:spLocks noChangeArrowheads="1"/>
          </p:cNvSpPr>
          <p:nvPr/>
        </p:nvSpPr>
        <p:spPr bwMode="auto">
          <a:xfrm>
            <a:off x="457200" y="2060848"/>
            <a:ext cx="7848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55000"/>
            </a:pPr>
            <a:r>
              <a:rPr lang="zh-CN" altLang="en-US" sz="2400" b="1" dirty="0">
                <a:ea typeface="微软雅黑" panose="020B0503020204020204" pitchFamily="34" charset="-122"/>
              </a:rPr>
              <a:t>行为主义（</a:t>
            </a:r>
            <a:r>
              <a:rPr lang="en-US" altLang="zh-CN" sz="2400" b="1" dirty="0">
                <a:ea typeface="微软雅黑" panose="020B0503020204020204" pitchFamily="34" charset="-122"/>
              </a:rPr>
              <a:t> </a:t>
            </a:r>
            <a:r>
              <a:rPr lang="en-US" altLang="zh-CN" sz="2400" b="1" dirty="0" err="1">
                <a:ea typeface="微软雅黑" panose="020B0503020204020204" pitchFamily="34" charset="-122"/>
              </a:rPr>
              <a:t>Actionism</a:t>
            </a:r>
            <a:r>
              <a:rPr lang="en-US" altLang="zh-CN" sz="2400" b="1" dirty="0">
                <a:ea typeface="微软雅黑" panose="020B0503020204020204" pitchFamily="34" charset="-122"/>
              </a:rPr>
              <a:t> </a:t>
            </a:r>
            <a:r>
              <a:rPr lang="zh-CN" altLang="en-US" sz="2400" b="1" dirty="0">
                <a:ea typeface="微软雅黑" panose="020B0503020204020204" pitchFamily="34" charset="-122"/>
              </a:rPr>
              <a:t>）：</a:t>
            </a:r>
            <a:endParaRPr lang="en-US" altLang="zh-CN" sz="24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又称为</a:t>
            </a:r>
            <a:r>
              <a:rPr lang="zh-CN" altLang="en-US" sz="2000" dirty="0">
                <a:solidFill>
                  <a:srgbClr val="0000FF"/>
                </a:solidFill>
                <a:ea typeface="微软雅黑" panose="020B0503020204020204" pitchFamily="34" charset="-122"/>
              </a:rPr>
              <a:t>进化主义（</a:t>
            </a:r>
            <a:r>
              <a:rPr lang="en-US" altLang="zh-CN" sz="2000" dirty="0">
                <a:solidFill>
                  <a:srgbClr val="0000FF"/>
                </a:solidFill>
                <a:ea typeface="微软雅黑" panose="020B0503020204020204" pitchFamily="34" charset="-122"/>
              </a:rPr>
              <a:t> evolutionism </a:t>
            </a:r>
            <a:r>
              <a:rPr lang="zh-CN" altLang="en-US" sz="2000" dirty="0">
                <a:solidFill>
                  <a:srgbClr val="0000FF"/>
                </a:solidFill>
                <a:ea typeface="微软雅黑" panose="020B0503020204020204" pitchFamily="34" charset="-122"/>
              </a:rPr>
              <a:t>）</a:t>
            </a:r>
            <a:r>
              <a:rPr lang="zh-CN" altLang="en-US" sz="2000" dirty="0">
                <a:ea typeface="微软雅黑" panose="020B0503020204020204" pitchFamily="34" charset="-122"/>
              </a:rPr>
              <a:t>或</a:t>
            </a:r>
            <a:r>
              <a:rPr lang="zh-CN" altLang="en-US" sz="2000" dirty="0">
                <a:solidFill>
                  <a:srgbClr val="0000FF"/>
                </a:solidFill>
                <a:ea typeface="微软雅黑" panose="020B0503020204020204" pitchFamily="34" charset="-122"/>
              </a:rPr>
              <a:t>控制论学派（</a:t>
            </a:r>
            <a:r>
              <a:rPr lang="en-US" altLang="zh-CN" sz="2000" dirty="0">
                <a:solidFill>
                  <a:srgbClr val="0000FF"/>
                </a:solidFill>
                <a:ea typeface="微软雅黑" panose="020B0503020204020204" pitchFamily="34" charset="-122"/>
              </a:rPr>
              <a:t> </a:t>
            </a:r>
            <a:r>
              <a:rPr lang="en-US" altLang="zh-CN" sz="2000" dirty="0" err="1">
                <a:solidFill>
                  <a:srgbClr val="0000FF"/>
                </a:solidFill>
                <a:ea typeface="微软雅黑" panose="020B0503020204020204" pitchFamily="34" charset="-122"/>
              </a:rPr>
              <a:t>cyberneticsism</a:t>
            </a:r>
            <a:r>
              <a:rPr lang="en-US" altLang="zh-CN" sz="2000" dirty="0">
                <a:solidFill>
                  <a:srgbClr val="0000FF"/>
                </a:solidFill>
                <a:ea typeface="微软雅黑" panose="020B0503020204020204" pitchFamily="34" charset="-122"/>
              </a:rPr>
              <a:t> </a:t>
            </a:r>
            <a:r>
              <a:rPr lang="zh-CN" altLang="en-US" sz="2000" dirty="0">
                <a:solidFill>
                  <a:srgbClr val="0000FF"/>
                </a:solidFill>
                <a:ea typeface="微软雅黑" panose="020B0503020204020204" pitchFamily="34" charset="-122"/>
              </a:rPr>
              <a:t>），</a:t>
            </a:r>
            <a:r>
              <a:rPr lang="zh-CN" altLang="en-US" sz="2000" dirty="0">
                <a:ea typeface="微软雅黑" panose="020B0503020204020204" pitchFamily="34" charset="-122"/>
              </a:rPr>
              <a:t>其原理为控制论及感知</a:t>
            </a:r>
            <a:r>
              <a:rPr lang="en-US" altLang="zh-CN" sz="2000" dirty="0">
                <a:ea typeface="微软雅黑" panose="020B0503020204020204" pitchFamily="34" charset="-122"/>
              </a:rPr>
              <a:t>-</a:t>
            </a:r>
            <a:r>
              <a:rPr lang="zh-CN" altLang="en-US" sz="2000" dirty="0">
                <a:ea typeface="微软雅黑" panose="020B0503020204020204" pitchFamily="34" charset="-122"/>
              </a:rPr>
              <a:t>动作型控制系统。</a:t>
            </a: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简单来说就是</a:t>
            </a:r>
            <a:r>
              <a:rPr lang="zh-CN" altLang="en-US" sz="2000" dirty="0">
                <a:solidFill>
                  <a:srgbClr val="0000FF"/>
                </a:solidFill>
                <a:ea typeface="微软雅黑" panose="020B0503020204020204" pitchFamily="34" charset="-122"/>
              </a:rPr>
              <a:t>模仿</a:t>
            </a:r>
            <a:r>
              <a:rPr lang="zh-CN" altLang="en-US" sz="2000" dirty="0">
                <a:ea typeface="微软雅黑" panose="020B0503020204020204" pitchFamily="34" charset="-122"/>
              </a:rPr>
              <a:t>人或动物等的</a:t>
            </a:r>
            <a:r>
              <a:rPr lang="zh-CN" altLang="en-US" sz="2000" dirty="0">
                <a:solidFill>
                  <a:srgbClr val="0000FF"/>
                </a:solidFill>
                <a:ea typeface="微软雅黑" panose="020B0503020204020204" pitchFamily="34" charset="-122"/>
              </a:rPr>
              <a:t>行为活动</a:t>
            </a: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取得的成就有：群智进化理论、机器人行为</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12DCEFC-F44A-4552-ACAA-38A60FA7AA50}"/>
              </a:ext>
            </a:extLst>
          </p:cNvPr>
          <p:cNvSpPr>
            <a:spLocks noGrp="1" noChangeArrowheads="1"/>
          </p:cNvSpPr>
          <p:nvPr>
            <p:ph type="title"/>
          </p:nvPr>
        </p:nvSpPr>
        <p:spPr/>
        <p:txBody>
          <a:bodyPr/>
          <a:lstStyle/>
          <a:p>
            <a:pPr eaLnBrk="1" hangingPunct="1">
              <a:defRPr/>
            </a:pPr>
            <a:r>
              <a:rPr lang="zh-CN" altLang="en-US" b="1" dirty="0">
                <a:latin typeface="+mn-lt"/>
              </a:rPr>
              <a:t>人工智能的流派</a:t>
            </a:r>
          </a:p>
        </p:txBody>
      </p:sp>
      <p:sp>
        <p:nvSpPr>
          <p:cNvPr id="19459" name="Rectangle 3">
            <a:extLst>
              <a:ext uri="{FF2B5EF4-FFF2-40B4-BE49-F238E27FC236}">
                <a16:creationId xmlns:a16="http://schemas.microsoft.com/office/drawing/2014/main" id="{D6A556A4-3F03-4C2D-9FF5-18CECF418159}"/>
              </a:ext>
            </a:extLst>
          </p:cNvPr>
          <p:cNvSpPr txBox="1">
            <a:spLocks noChangeArrowheads="1"/>
          </p:cNvSpPr>
          <p:nvPr/>
        </p:nvSpPr>
        <p:spPr bwMode="auto">
          <a:xfrm>
            <a:off x="482682" y="1988840"/>
            <a:ext cx="7848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55000"/>
            </a:pPr>
            <a:r>
              <a:rPr lang="zh-CN" altLang="en-US" sz="2400" b="1" dirty="0">
                <a:ea typeface="微软雅黑" panose="020B0503020204020204" pitchFamily="34" charset="-122"/>
              </a:rPr>
              <a:t>符号主义和行为主义之争</a:t>
            </a:r>
            <a:endParaRPr lang="en-US" altLang="zh-CN" sz="24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行为主义是 </a:t>
            </a:r>
            <a:r>
              <a:rPr lang="en-US" altLang="zh-CN" sz="2000" dirty="0">
                <a:ea typeface="微软雅黑" panose="020B0503020204020204" pitchFamily="34" charset="-122"/>
              </a:rPr>
              <a:t>20 </a:t>
            </a:r>
            <a:r>
              <a:rPr lang="zh-CN" altLang="en-US" sz="2000" dirty="0">
                <a:ea typeface="微软雅黑" panose="020B0503020204020204" pitchFamily="34" charset="-122"/>
              </a:rPr>
              <a:t>世纪末才出现的新学派，所以在</a:t>
            </a:r>
            <a:r>
              <a:rPr lang="zh-CN" altLang="en-US" sz="2000" dirty="0">
                <a:solidFill>
                  <a:srgbClr val="0000FF"/>
                </a:solidFill>
                <a:ea typeface="微软雅黑" panose="020B0503020204020204" pitchFamily="34" charset="-122"/>
              </a:rPr>
              <a:t>上个世纪</a:t>
            </a:r>
            <a:r>
              <a:rPr lang="zh-CN" altLang="en-US" sz="2000" dirty="0">
                <a:ea typeface="微软雅黑" panose="020B0503020204020204" pitchFamily="34" charset="-122"/>
              </a:rPr>
              <a:t>的人工智能领域，流派之争主要是</a:t>
            </a:r>
            <a:r>
              <a:rPr lang="zh-CN" altLang="en-US" sz="2000" dirty="0">
                <a:solidFill>
                  <a:srgbClr val="0000FF"/>
                </a:solidFill>
                <a:ea typeface="微软雅黑" panose="020B0503020204020204" pitchFamily="34" charset="-122"/>
              </a:rPr>
              <a:t>符号主义</a:t>
            </a:r>
            <a:r>
              <a:rPr lang="zh-CN" altLang="en-US" sz="2000" dirty="0">
                <a:ea typeface="微软雅黑" panose="020B0503020204020204" pitchFamily="34" charset="-122"/>
              </a:rPr>
              <a:t>和</a:t>
            </a:r>
            <a:r>
              <a:rPr lang="zh-CN" altLang="en-US" sz="2000" dirty="0">
                <a:solidFill>
                  <a:srgbClr val="0000FF"/>
                </a:solidFill>
                <a:ea typeface="微软雅黑" panose="020B0503020204020204" pitchFamily="34" charset="-122"/>
              </a:rPr>
              <a:t>连接主义</a:t>
            </a:r>
            <a:r>
              <a:rPr lang="zh-CN" altLang="en-US" sz="2000" dirty="0">
                <a:ea typeface="微软雅黑" panose="020B0503020204020204" pitchFamily="34" charset="-122"/>
              </a:rPr>
              <a:t>。</a:t>
            </a:r>
          </a:p>
          <a:p>
            <a:pPr eaLnBrk="1" hangingPunct="1">
              <a:buClr>
                <a:srgbClr val="FF0000"/>
              </a:buClr>
              <a:buSzPct val="55000"/>
              <a:buFont typeface="Wingdings" panose="05000000000000000000" pitchFamily="2" charset="2"/>
              <a:buChar char="Ø"/>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在符号主义者的眼里，人工智能应该模仿人类的逻辑方式获取知识，</a:t>
            </a:r>
            <a:r>
              <a:rPr lang="zh-CN" altLang="en-US" sz="2000" dirty="0">
                <a:solidFill>
                  <a:srgbClr val="0000FF"/>
                </a:solidFill>
                <a:ea typeface="微软雅黑" panose="020B0503020204020204" pitchFamily="34" charset="-122"/>
              </a:rPr>
              <a:t>核心部分是推理</a:t>
            </a:r>
            <a:r>
              <a:rPr lang="zh-CN" altLang="en-US" sz="2000" dirty="0">
                <a:ea typeface="微软雅黑" panose="020B0503020204020204" pitchFamily="34" charset="-122"/>
              </a:rPr>
              <a:t>。</a:t>
            </a: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连接主义者则奉行大数据和训练学习知识，</a:t>
            </a:r>
            <a:r>
              <a:rPr lang="zh-CN" altLang="en-US" sz="2000" dirty="0">
                <a:solidFill>
                  <a:srgbClr val="0000FF"/>
                </a:solidFill>
                <a:ea typeface="微软雅黑" panose="020B0503020204020204" pitchFamily="34" charset="-122"/>
              </a:rPr>
              <a:t>核心部分是学习</a:t>
            </a:r>
            <a:r>
              <a:rPr lang="zh-CN" altLang="en-US" sz="2000" dirty="0">
                <a:ea typeface="微软雅黑" panose="020B0503020204020204" pitchFamily="34" charset="-122"/>
              </a:rPr>
              <a: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07AAD90-862D-44FE-A56F-F44BDDAB3F20}"/>
              </a:ext>
            </a:extLst>
          </p:cNvPr>
          <p:cNvSpPr>
            <a:spLocks noGrp="1" noChangeArrowheads="1"/>
          </p:cNvSpPr>
          <p:nvPr>
            <p:ph type="title"/>
          </p:nvPr>
        </p:nvSpPr>
        <p:spPr/>
        <p:txBody>
          <a:bodyPr/>
          <a:lstStyle/>
          <a:p>
            <a:pPr eaLnBrk="1" hangingPunct="1">
              <a:defRPr/>
            </a:pPr>
            <a:r>
              <a:rPr lang="zh-CN" altLang="en-US" b="1" dirty="0">
                <a:latin typeface="+mn-lt"/>
              </a:rPr>
              <a:t>人工智能的流派</a:t>
            </a:r>
          </a:p>
        </p:txBody>
      </p:sp>
      <p:sp>
        <p:nvSpPr>
          <p:cNvPr id="20483" name="Rectangle 3">
            <a:extLst>
              <a:ext uri="{FF2B5EF4-FFF2-40B4-BE49-F238E27FC236}">
                <a16:creationId xmlns:a16="http://schemas.microsoft.com/office/drawing/2014/main" id="{F8715CDA-3A01-40EA-9465-857F08832344}"/>
              </a:ext>
            </a:extLst>
          </p:cNvPr>
          <p:cNvSpPr txBox="1">
            <a:spLocks noChangeArrowheads="1"/>
          </p:cNvSpPr>
          <p:nvPr/>
        </p:nvSpPr>
        <p:spPr bwMode="auto">
          <a:xfrm>
            <a:off x="647700" y="1772816"/>
            <a:ext cx="78486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55000"/>
            </a:pPr>
            <a:r>
              <a:rPr lang="zh-CN" altLang="en-US" sz="2400" b="1" dirty="0">
                <a:ea typeface="微软雅黑" panose="020B0503020204020204" pitchFamily="34" charset="-122"/>
              </a:rPr>
              <a:t>符号主义和行为主义之争</a:t>
            </a:r>
            <a:endParaRPr lang="en-US" altLang="zh-CN" sz="24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p:txBody>
      </p:sp>
      <p:pic>
        <p:nvPicPr>
          <p:cNvPr id="20484" name="图片 2">
            <a:extLst>
              <a:ext uri="{FF2B5EF4-FFF2-40B4-BE49-F238E27FC236}">
                <a16:creationId xmlns:a16="http://schemas.microsoft.com/office/drawing/2014/main" id="{BB5CEC50-88D1-4187-9B0D-6A1450FFB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492896"/>
            <a:ext cx="739775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7A10F28-CA97-4649-AEDE-249E4709B1ED}"/>
              </a:ext>
            </a:extLst>
          </p:cNvPr>
          <p:cNvSpPr>
            <a:spLocks noGrp="1" noChangeArrowheads="1"/>
          </p:cNvSpPr>
          <p:nvPr>
            <p:ph type="title"/>
          </p:nvPr>
        </p:nvSpPr>
        <p:spPr/>
        <p:txBody>
          <a:bodyPr/>
          <a:lstStyle/>
          <a:p>
            <a:pPr eaLnBrk="1" hangingPunct="1">
              <a:defRPr/>
            </a:pPr>
            <a:r>
              <a:rPr lang="zh-CN" altLang="en-US" b="1" dirty="0">
                <a:latin typeface="+mn-lt"/>
              </a:rPr>
              <a:t>人工智能的流派</a:t>
            </a:r>
          </a:p>
        </p:txBody>
      </p:sp>
      <p:sp>
        <p:nvSpPr>
          <p:cNvPr id="21507" name="Rectangle 3">
            <a:extLst>
              <a:ext uri="{FF2B5EF4-FFF2-40B4-BE49-F238E27FC236}">
                <a16:creationId xmlns:a16="http://schemas.microsoft.com/office/drawing/2014/main" id="{9C0C81ED-0173-4F47-9858-51706D7EC637}"/>
              </a:ext>
            </a:extLst>
          </p:cNvPr>
          <p:cNvSpPr txBox="1">
            <a:spLocks noChangeArrowheads="1"/>
          </p:cNvSpPr>
          <p:nvPr/>
        </p:nvSpPr>
        <p:spPr bwMode="auto">
          <a:xfrm>
            <a:off x="592137" y="1775036"/>
            <a:ext cx="7848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55000"/>
            </a:pPr>
            <a:r>
              <a:rPr lang="zh-CN" altLang="en-US" sz="2400" b="1" dirty="0">
                <a:ea typeface="微软雅黑" panose="020B0503020204020204" pitchFamily="34" charset="-122"/>
              </a:rPr>
              <a:t>人工智能流派的发展趋势</a:t>
            </a:r>
            <a:endParaRPr lang="en-US" altLang="zh-CN" sz="24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dirty="0">
                <a:ea typeface="微软雅黑" panose="020B0503020204020204" pitchFamily="34" charset="-122"/>
              </a:rPr>
              <a:t>单单从三个流派来说，目前</a:t>
            </a:r>
            <a:r>
              <a:rPr lang="zh-CN" altLang="en-US" sz="2000" dirty="0">
                <a:solidFill>
                  <a:srgbClr val="0000FF"/>
                </a:solidFill>
                <a:ea typeface="微软雅黑" panose="020B0503020204020204" pitchFamily="34" charset="-122"/>
              </a:rPr>
              <a:t>连接主义</a:t>
            </a:r>
            <a:r>
              <a:rPr lang="zh-CN" altLang="en-US" sz="2000" dirty="0">
                <a:ea typeface="微软雅黑" panose="020B0503020204020204" pitchFamily="34" charset="-122"/>
              </a:rPr>
              <a:t>是最流行的。</a:t>
            </a: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dirty="0">
                <a:ea typeface="微软雅黑" panose="020B0503020204020204" pitchFamily="34" charset="-122"/>
              </a:rPr>
              <a:t>但是，现在的人工智能研究已经不再强调遵循人工智能的</a:t>
            </a:r>
            <a:r>
              <a:rPr lang="zh-CN" altLang="en-US" sz="2000" dirty="0">
                <a:solidFill>
                  <a:srgbClr val="0000FF"/>
                </a:solidFill>
                <a:ea typeface="微软雅黑" panose="020B0503020204020204" pitchFamily="34" charset="-122"/>
              </a:rPr>
              <a:t>单一学派</a:t>
            </a:r>
            <a:r>
              <a:rPr lang="zh-CN" altLang="en-US" sz="2000" dirty="0">
                <a:ea typeface="微软雅黑" panose="020B0503020204020204" pitchFamily="34" charset="-122"/>
              </a:rPr>
              <a:t>，很多时候会</a:t>
            </a:r>
            <a:r>
              <a:rPr lang="zh-CN" altLang="en-US" sz="2000" dirty="0">
                <a:solidFill>
                  <a:srgbClr val="0000FF"/>
                </a:solidFill>
                <a:ea typeface="微软雅黑" panose="020B0503020204020204" pitchFamily="34" charset="-122"/>
              </a:rPr>
              <a:t>综合各个流派</a:t>
            </a:r>
            <a:r>
              <a:rPr lang="zh-CN" altLang="en-US" sz="2000" dirty="0">
                <a:ea typeface="微软雅黑" panose="020B0503020204020204" pitchFamily="34" charset="-122"/>
              </a:rPr>
              <a:t>的技术。</a:t>
            </a: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dirty="0">
                <a:ea typeface="微软雅黑" panose="020B0503020204020204" pitchFamily="34" charset="-122"/>
              </a:rPr>
              <a:t>比如 </a:t>
            </a:r>
            <a:r>
              <a:rPr lang="en-US" altLang="zh-CN" sz="2000" b="1" dirty="0">
                <a:ea typeface="微软雅黑" panose="020B0503020204020204" pitchFamily="34" charset="-122"/>
              </a:rPr>
              <a:t>AlphaGo </a:t>
            </a:r>
            <a:r>
              <a:rPr lang="zh-CN" altLang="en-US" sz="2000" b="1" dirty="0">
                <a:ea typeface="微软雅黑" panose="020B0503020204020204" pitchFamily="34" charset="-122"/>
              </a:rPr>
              <a:t>的实现就综合了：</a:t>
            </a: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强化学习（行为主义）</a:t>
            </a: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蒙特卡洛树搜索（符号主义）</a:t>
            </a: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深度学习（连接主义</a:t>
            </a:r>
            <a:r>
              <a:rPr lang="en-US" altLang="zh-CN" sz="2000" dirty="0">
                <a:ea typeface="微软雅黑" panose="020B0503020204020204" pitchFamily="34" charset="-122"/>
              </a:rPr>
              <a:t>)</a:t>
            </a:r>
          </a:p>
          <a:p>
            <a:pPr eaLnBrk="1" hangingPunct="1">
              <a:buClr>
                <a:srgbClr val="FF0000"/>
              </a:buClr>
              <a:buSzPct val="55000"/>
              <a:buFont typeface="Wingdings" panose="05000000000000000000" pitchFamily="2" charset="2"/>
              <a:buChar char="Ø"/>
            </a:pPr>
            <a:endParaRPr lang="zh-CN" altLang="en-US" sz="2000" dirty="0">
              <a:ea typeface="微软雅黑" panose="020B0503020204020204" pitchFamily="34" charset="-122"/>
            </a:endParaRPr>
          </a:p>
        </p:txBody>
      </p:sp>
      <p:pic>
        <p:nvPicPr>
          <p:cNvPr id="21508" name="图片 2">
            <a:extLst>
              <a:ext uri="{FF2B5EF4-FFF2-40B4-BE49-F238E27FC236}">
                <a16:creationId xmlns:a16="http://schemas.microsoft.com/office/drawing/2014/main" id="{3E5AB79E-7B75-446C-B179-CF59832CF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138141"/>
            <a:ext cx="3043238"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DC0642A4-56D6-42DF-97A6-CBB84B5D38A2}"/>
              </a:ext>
            </a:extLst>
          </p:cNvPr>
          <p:cNvSpPr>
            <a:spLocks noGrp="1" noChangeArrowheads="1"/>
          </p:cNvSpPr>
          <p:nvPr>
            <p:ph type="ctrTitle"/>
          </p:nvPr>
        </p:nvSpPr>
        <p:spPr>
          <a:xfrm>
            <a:off x="1772073" y="1772816"/>
            <a:ext cx="7371927" cy="2209800"/>
          </a:xfrm>
        </p:spPr>
        <p:txBody>
          <a:bodyPr/>
          <a:lstStyle/>
          <a:p>
            <a:r>
              <a:rPr lang="zh-CN" altLang="en-US" dirty="0"/>
              <a:t>二、医学描述性数据分析</a:t>
            </a:r>
          </a:p>
        </p:txBody>
      </p:sp>
    </p:spTree>
    <p:extLst>
      <p:ext uri="{BB962C8B-B14F-4D97-AF65-F5344CB8AC3E}">
        <p14:creationId xmlns:p14="http://schemas.microsoft.com/office/powerpoint/2010/main" val="238790330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DC0642A4-56D6-42DF-97A6-CBB84B5D38A2}"/>
              </a:ext>
            </a:extLst>
          </p:cNvPr>
          <p:cNvSpPr>
            <a:spLocks noGrp="1" noChangeArrowheads="1"/>
          </p:cNvSpPr>
          <p:nvPr>
            <p:ph type="ctrTitle"/>
          </p:nvPr>
        </p:nvSpPr>
        <p:spPr>
          <a:xfrm>
            <a:off x="2195737" y="1828800"/>
            <a:ext cx="6795862" cy="2209800"/>
          </a:xfrm>
        </p:spPr>
        <p:txBody>
          <a:bodyPr/>
          <a:lstStyle/>
          <a:p>
            <a:r>
              <a:rPr lang="zh-CN" altLang="en-US" dirty="0"/>
              <a:t>一、人工智能主要流派</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1024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20</a:t>
            </a:fld>
            <a:endParaRPr lang="zh-CN" altLang="x-none" sz="1200" dirty="0">
              <a:latin typeface="Arial Black" panose="020B0A04020102020204" pitchFamily="34" charset="0"/>
            </a:endParaRPr>
          </a:p>
        </p:txBody>
      </p:sp>
      <p:sp>
        <p:nvSpPr>
          <p:cNvPr id="18434" name="日期占位符 1024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10245" name="内容占位符 10244"/>
          <p:cNvSpPr>
            <a:spLocks noGrp="1"/>
          </p:cNvSpPr>
          <p:nvPr>
            <p:ph idx="4294967295"/>
          </p:nvPr>
        </p:nvSpPr>
        <p:spPr>
          <a:xfrm>
            <a:off x="323850" y="692150"/>
            <a:ext cx="8280400" cy="4824413"/>
          </a:xfrm>
        </p:spPr>
        <p:txBody>
          <a:bodyPr anchor="t" anchorCtr="0"/>
          <a:lstStyle/>
          <a:p>
            <a:pPr eaLnBrk="1" hangingPunct="1">
              <a:lnSpc>
                <a:spcPct val="80000"/>
              </a:lnSpc>
              <a:spcBef>
                <a:spcPct val="40000"/>
              </a:spcBef>
              <a:spcAft>
                <a:spcPct val="40000"/>
              </a:spcAft>
              <a:buNone/>
            </a:pPr>
            <a:r>
              <a:rPr lang="en-US" altLang="zh-CN" sz="1400"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数据分析的内涵</a:t>
            </a:r>
            <a:endParaRPr lang="zh-CN" altLang="en-US" b="1" dirty="0"/>
          </a:p>
          <a:p>
            <a:pPr eaLnBrk="1" hangingPunct="1">
              <a:spcBef>
                <a:spcPct val="30000"/>
              </a:spcBef>
              <a:buNone/>
            </a:pPr>
            <a:r>
              <a:rPr lang="zh-CN" altLang="en-US" sz="1200" b="1" dirty="0"/>
              <a:t>                  </a:t>
            </a:r>
            <a:r>
              <a:rPr lang="zh-CN" altLang="en-US" sz="3000" b="1" dirty="0">
                <a:solidFill>
                  <a:srgbClr val="000000"/>
                </a:solidFill>
                <a:latin typeface="仿宋" panose="02010609060101010101" pitchFamily="49" charset="-122"/>
                <a:ea typeface="仿宋" panose="02010609060101010101" pitchFamily="49" charset="-122"/>
              </a:rPr>
              <a:t>数据分析</a:t>
            </a:r>
            <a:r>
              <a:rPr lang="en-US" altLang="zh-CN" sz="3000" b="1" dirty="0">
                <a:solidFill>
                  <a:srgbClr val="000000"/>
                </a:solidFill>
                <a:latin typeface="仿宋" panose="02010609060101010101" pitchFamily="49" charset="-122"/>
                <a:ea typeface="仿宋" panose="02010609060101010101" pitchFamily="49" charset="-122"/>
              </a:rPr>
              <a:t>(</a:t>
            </a:r>
            <a:r>
              <a:rPr lang="zh-CN" altLang="en-US" sz="3000" b="1" dirty="0">
                <a:solidFill>
                  <a:srgbClr val="000000"/>
                </a:solidFill>
                <a:latin typeface="仿宋" panose="02010609060101010101" pitchFamily="49" charset="-122"/>
                <a:ea typeface="仿宋" panose="02010609060101010101" pitchFamily="49" charset="-122"/>
              </a:rPr>
              <a:t>统计学</a:t>
            </a:r>
            <a:r>
              <a:rPr lang="en-US" altLang="zh-CN" sz="3000" b="1" dirty="0">
                <a:solidFill>
                  <a:srgbClr val="000000"/>
                </a:solidFill>
                <a:latin typeface="仿宋" panose="02010609060101010101" pitchFamily="49" charset="-122"/>
                <a:ea typeface="仿宋" panose="02010609060101010101" pitchFamily="49" charset="-122"/>
              </a:rPr>
              <a:t>statistics</a:t>
            </a:r>
            <a:r>
              <a:rPr lang="zh-CN" altLang="en-US" sz="3000" b="1" dirty="0">
                <a:solidFill>
                  <a:srgbClr val="000000"/>
                </a:solidFill>
                <a:latin typeface="仿宋" panose="02010609060101010101" pitchFamily="49" charset="-122"/>
                <a:ea typeface="仿宋" panose="02010609060101010101" pitchFamily="49" charset="-122"/>
              </a:rPr>
              <a:t>）以</a:t>
            </a:r>
            <a:r>
              <a:rPr lang="zh-CN" altLang="en-US" sz="3000" b="1" dirty="0">
                <a:solidFill>
                  <a:srgbClr val="FF0000"/>
                </a:solidFill>
                <a:latin typeface="仿宋" panose="02010609060101010101" pitchFamily="49" charset="-122"/>
                <a:ea typeface="仿宋" panose="02010609060101010101" pitchFamily="49" charset="-122"/>
              </a:rPr>
              <a:t>数据</a:t>
            </a:r>
            <a:r>
              <a:rPr lang="zh-CN" altLang="en-US" sz="3000" b="1" dirty="0">
                <a:solidFill>
                  <a:srgbClr val="000000"/>
                </a:solidFill>
                <a:latin typeface="仿宋" panose="02010609060101010101" pitchFamily="49" charset="-122"/>
                <a:ea typeface="仿宋" panose="02010609060101010101" pitchFamily="49" charset="-122"/>
              </a:rPr>
              <a:t>为</a:t>
            </a:r>
          </a:p>
          <a:p>
            <a:pPr eaLnBrk="1" hangingPunct="1">
              <a:spcBef>
                <a:spcPct val="30000"/>
              </a:spcBef>
              <a:buNone/>
            </a:pPr>
            <a:r>
              <a:rPr lang="zh-CN" altLang="en-US" sz="3000" b="1" dirty="0">
                <a:solidFill>
                  <a:srgbClr val="000000"/>
                </a:solidFill>
                <a:latin typeface="仿宋" panose="02010609060101010101" pitchFamily="49" charset="-122"/>
                <a:ea typeface="仿宋" panose="02010609060101010101" pitchFamily="49" charset="-122"/>
              </a:rPr>
              <a:t>依据，以</a:t>
            </a:r>
            <a:r>
              <a:rPr lang="zh-CN" altLang="en-US" sz="3000" b="1" dirty="0">
                <a:solidFill>
                  <a:srgbClr val="FF0000"/>
                </a:solidFill>
                <a:latin typeface="仿宋" panose="02010609060101010101" pitchFamily="49" charset="-122"/>
                <a:ea typeface="仿宋" panose="02010609060101010101" pitchFamily="49" charset="-122"/>
              </a:rPr>
              <a:t>统计方法</a:t>
            </a:r>
            <a:r>
              <a:rPr lang="zh-CN" altLang="en-US" sz="3000" b="1" dirty="0">
                <a:solidFill>
                  <a:srgbClr val="000000"/>
                </a:solidFill>
                <a:latin typeface="仿宋" panose="02010609060101010101" pitchFamily="49" charset="-122"/>
                <a:ea typeface="仿宋" panose="02010609060101010101" pitchFamily="49" charset="-122"/>
              </a:rPr>
              <a:t>为理论、计算机及统计</a:t>
            </a:r>
            <a:r>
              <a:rPr lang="zh-CN" altLang="en-US" sz="3000" b="1" dirty="0">
                <a:solidFill>
                  <a:srgbClr val="FF0000"/>
                </a:solidFill>
                <a:latin typeface="仿宋" panose="02010609060101010101" pitchFamily="49" charset="-122"/>
                <a:ea typeface="仿宋" panose="02010609060101010101" pitchFamily="49" charset="-122"/>
              </a:rPr>
              <a:t>软</a:t>
            </a:r>
          </a:p>
          <a:p>
            <a:pPr eaLnBrk="1" hangingPunct="1">
              <a:spcBef>
                <a:spcPct val="30000"/>
              </a:spcBef>
              <a:buNone/>
            </a:pPr>
            <a:r>
              <a:rPr lang="zh-CN" altLang="en-US" sz="3000" b="1" dirty="0">
                <a:solidFill>
                  <a:srgbClr val="FF0000"/>
                </a:solidFill>
                <a:latin typeface="仿宋" panose="02010609060101010101" pitchFamily="49" charset="-122"/>
                <a:ea typeface="仿宋" panose="02010609060101010101" pitchFamily="49" charset="-122"/>
              </a:rPr>
              <a:t>件</a:t>
            </a:r>
            <a:r>
              <a:rPr lang="zh-CN" altLang="en-US" sz="3000" b="1" dirty="0">
                <a:solidFill>
                  <a:srgbClr val="000000"/>
                </a:solidFill>
                <a:latin typeface="仿宋" panose="02010609060101010101" pitchFamily="49" charset="-122"/>
                <a:ea typeface="仿宋" panose="02010609060101010101" pitchFamily="49" charset="-122"/>
              </a:rPr>
              <a:t>为工具，研究多变量问题、挖掘数据的统</a:t>
            </a:r>
          </a:p>
          <a:p>
            <a:pPr eaLnBrk="1" hangingPunct="1">
              <a:spcBef>
                <a:spcPct val="30000"/>
              </a:spcBef>
              <a:buNone/>
            </a:pPr>
            <a:r>
              <a:rPr lang="zh-CN" altLang="en-US" sz="3000" b="1" dirty="0">
                <a:solidFill>
                  <a:srgbClr val="000000"/>
                </a:solidFill>
                <a:latin typeface="仿宋" panose="02010609060101010101" pitchFamily="49" charset="-122"/>
                <a:ea typeface="仿宋" panose="02010609060101010101" pitchFamily="49" charset="-122"/>
              </a:rPr>
              <a:t>计规律的学科。</a:t>
            </a:r>
          </a:p>
          <a:p>
            <a:pPr eaLnBrk="1" hangingPunct="1">
              <a:spcBef>
                <a:spcPct val="30000"/>
              </a:spcBef>
              <a:buNone/>
            </a:pPr>
            <a:r>
              <a:rPr lang="zh-CN" altLang="en-US" sz="3000" b="1" dirty="0">
                <a:solidFill>
                  <a:srgbClr val="000000"/>
                </a:solidFill>
                <a:latin typeface="仿宋" panose="02010609060101010101" pitchFamily="49" charset="-122"/>
                <a:ea typeface="仿宋" panose="02010609060101010101" pitchFamily="49" charset="-122"/>
              </a:rPr>
              <a:t>    通过</a:t>
            </a:r>
            <a:r>
              <a:rPr lang="zh-CN" altLang="en-US" sz="3000" b="1" dirty="0">
                <a:solidFill>
                  <a:srgbClr val="FF0000"/>
                </a:solidFill>
                <a:latin typeface="仿宋" panose="02010609060101010101" pitchFamily="49" charset="-122"/>
                <a:ea typeface="仿宋" panose="02010609060101010101" pitchFamily="49" charset="-122"/>
              </a:rPr>
              <a:t>收集数据</a:t>
            </a:r>
            <a:r>
              <a:rPr lang="en-US" altLang="zh-CN" sz="3000" b="1" dirty="0">
                <a:solidFill>
                  <a:srgbClr val="FF0000"/>
                </a:solidFill>
                <a:latin typeface="仿宋" panose="02010609060101010101" pitchFamily="49" charset="-122"/>
                <a:ea typeface="仿宋" panose="02010609060101010101" pitchFamily="49" charset="-122"/>
              </a:rPr>
              <a:t>--</a:t>
            </a:r>
            <a:r>
              <a:rPr lang="zh-CN" altLang="en-US" sz="3000" b="1" dirty="0">
                <a:solidFill>
                  <a:srgbClr val="FF0000"/>
                </a:solidFill>
                <a:latin typeface="仿宋" panose="02010609060101010101" pitchFamily="49" charset="-122"/>
                <a:ea typeface="仿宋" panose="02010609060101010101" pitchFamily="49" charset="-122"/>
              </a:rPr>
              <a:t>整理数据</a:t>
            </a:r>
            <a:r>
              <a:rPr lang="en-US" altLang="zh-CN" sz="3000" b="1" dirty="0">
                <a:solidFill>
                  <a:srgbClr val="FF0000"/>
                </a:solidFill>
                <a:latin typeface="仿宋" panose="02010609060101010101" pitchFamily="49" charset="-122"/>
                <a:ea typeface="仿宋" panose="02010609060101010101" pitchFamily="49" charset="-122"/>
              </a:rPr>
              <a:t>--</a:t>
            </a:r>
            <a:r>
              <a:rPr lang="zh-CN" altLang="en-US" sz="3000" b="1" dirty="0">
                <a:solidFill>
                  <a:srgbClr val="FF0000"/>
                </a:solidFill>
                <a:latin typeface="仿宋" panose="02010609060101010101" pitchFamily="49" charset="-122"/>
                <a:ea typeface="仿宋" panose="02010609060101010101" pitchFamily="49" charset="-122"/>
              </a:rPr>
              <a:t>分析数据</a:t>
            </a:r>
            <a:r>
              <a:rPr lang="zh-CN" altLang="en-US" sz="3000" b="1" dirty="0">
                <a:solidFill>
                  <a:srgbClr val="000000"/>
                </a:solidFill>
                <a:latin typeface="仿宋" panose="02010609060101010101" pitchFamily="49" charset="-122"/>
                <a:ea typeface="仿宋" panose="02010609060101010101" pitchFamily="49" charset="-122"/>
              </a:rPr>
              <a:t>和</a:t>
            </a:r>
          </a:p>
          <a:p>
            <a:pPr eaLnBrk="1" hangingPunct="1">
              <a:spcBef>
                <a:spcPct val="30000"/>
              </a:spcBef>
              <a:buNone/>
            </a:pPr>
            <a:r>
              <a:rPr lang="zh-CN" altLang="en-US" sz="3000" b="1" dirty="0">
                <a:solidFill>
                  <a:srgbClr val="000000"/>
                </a:solidFill>
                <a:latin typeface="仿宋" panose="02010609060101010101" pitchFamily="49" charset="-122"/>
                <a:ea typeface="仿宋" panose="02010609060101010101" pitchFamily="49" charset="-122"/>
              </a:rPr>
              <a:t>由数据得出结论的一组概念、原则和方法</a:t>
            </a:r>
          </a:p>
          <a:p>
            <a:pPr eaLnBrk="1" hangingPunct="1">
              <a:spcBef>
                <a:spcPct val="30000"/>
              </a:spcBef>
              <a:buNone/>
            </a:pPr>
            <a:r>
              <a:rPr lang="zh-CN" altLang="en-US" sz="3000" b="1" dirty="0">
                <a:solidFill>
                  <a:srgbClr val="000000"/>
                </a:solidFill>
                <a:latin typeface="仿宋" panose="02010609060101010101" pitchFamily="49" charset="-122"/>
                <a:ea typeface="仿宋" panose="02010609060101010101" pitchFamily="49" charset="-122"/>
              </a:rPr>
              <a:t>（建模）。以归纳为主要思维方式。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animEffect transition="in" filter="blinds(horizontal)">
                                      <p:cBhvr>
                                        <p:cTn id="7" dur="500"/>
                                        <p:tgtEl>
                                          <p:spTgt spid="102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5">
                                            <p:txEl>
                                              <p:pRg st="1" end="1"/>
                                            </p:txEl>
                                          </p:spTgt>
                                        </p:tgtEl>
                                        <p:attrNameLst>
                                          <p:attrName>style.visibility</p:attrName>
                                        </p:attrNameLst>
                                      </p:cBhvr>
                                      <p:to>
                                        <p:strVal val="visible"/>
                                      </p:to>
                                    </p:set>
                                    <p:animEffect transition="in" filter="blinds(horizontal)">
                                      <p:cBhvr>
                                        <p:cTn id="12" dur="500"/>
                                        <p:tgtEl>
                                          <p:spTgt spid="102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45">
                                            <p:txEl>
                                              <p:pRg st="2" end="2"/>
                                            </p:txEl>
                                          </p:spTgt>
                                        </p:tgtEl>
                                        <p:attrNameLst>
                                          <p:attrName>style.visibility</p:attrName>
                                        </p:attrNameLst>
                                      </p:cBhvr>
                                      <p:to>
                                        <p:strVal val="visible"/>
                                      </p:to>
                                    </p:set>
                                    <p:animEffect transition="in" filter="blinds(horizontal)">
                                      <p:cBhvr>
                                        <p:cTn id="17" dur="500"/>
                                        <p:tgtEl>
                                          <p:spTgt spid="102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245">
                                            <p:txEl>
                                              <p:pRg st="3" end="3"/>
                                            </p:txEl>
                                          </p:spTgt>
                                        </p:tgtEl>
                                        <p:attrNameLst>
                                          <p:attrName>style.visibility</p:attrName>
                                        </p:attrNameLst>
                                      </p:cBhvr>
                                      <p:to>
                                        <p:strVal val="visible"/>
                                      </p:to>
                                    </p:set>
                                    <p:animEffect transition="in" filter="blinds(horizontal)">
                                      <p:cBhvr>
                                        <p:cTn id="22" dur="500"/>
                                        <p:tgtEl>
                                          <p:spTgt spid="102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245">
                                            <p:txEl>
                                              <p:pRg st="4" end="4"/>
                                            </p:txEl>
                                          </p:spTgt>
                                        </p:tgtEl>
                                        <p:attrNameLst>
                                          <p:attrName>style.visibility</p:attrName>
                                        </p:attrNameLst>
                                      </p:cBhvr>
                                      <p:to>
                                        <p:strVal val="visible"/>
                                      </p:to>
                                    </p:set>
                                    <p:animEffect transition="in" filter="blinds(horizontal)">
                                      <p:cBhvr>
                                        <p:cTn id="27" dur="500"/>
                                        <p:tgtEl>
                                          <p:spTgt spid="102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245">
                                            <p:txEl>
                                              <p:pRg st="5" end="5"/>
                                            </p:txEl>
                                          </p:spTgt>
                                        </p:tgtEl>
                                        <p:attrNameLst>
                                          <p:attrName>style.visibility</p:attrName>
                                        </p:attrNameLst>
                                      </p:cBhvr>
                                      <p:to>
                                        <p:strVal val="visible"/>
                                      </p:to>
                                    </p:set>
                                    <p:animEffect transition="in" filter="blinds(horizontal)">
                                      <p:cBhvr>
                                        <p:cTn id="32" dur="500"/>
                                        <p:tgtEl>
                                          <p:spTgt spid="1024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245">
                                            <p:txEl>
                                              <p:pRg st="6" end="6"/>
                                            </p:txEl>
                                          </p:spTgt>
                                        </p:tgtEl>
                                        <p:attrNameLst>
                                          <p:attrName>style.visibility</p:attrName>
                                        </p:attrNameLst>
                                      </p:cBhvr>
                                      <p:to>
                                        <p:strVal val="visible"/>
                                      </p:to>
                                    </p:set>
                                    <p:animEffect transition="in" filter="blinds(horizontal)">
                                      <p:cBhvr>
                                        <p:cTn id="37" dur="500"/>
                                        <p:tgtEl>
                                          <p:spTgt spid="1024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0245">
                                            <p:txEl>
                                              <p:pRg st="7" end="7"/>
                                            </p:txEl>
                                          </p:spTgt>
                                        </p:tgtEl>
                                        <p:attrNameLst>
                                          <p:attrName>style.visibility</p:attrName>
                                        </p:attrNameLst>
                                      </p:cBhvr>
                                      <p:to>
                                        <p:strVal val="visible"/>
                                      </p:to>
                                    </p:set>
                                    <p:animEffect transition="in" filter="blinds(horizontal)">
                                      <p:cBhvr>
                                        <p:cTn id="42" dur="500"/>
                                        <p:tgtEl>
                                          <p:spTgt spid="102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1126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21</a:t>
            </a:fld>
            <a:endParaRPr lang="zh-CN" altLang="x-none" sz="1200" dirty="0">
              <a:latin typeface="Arial Black" panose="020B0A04020102020204" pitchFamily="34" charset="0"/>
            </a:endParaRPr>
          </a:p>
        </p:txBody>
      </p:sp>
      <p:sp>
        <p:nvSpPr>
          <p:cNvPr id="19458" name="日期占位符 1126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19459" name="标题 11267"/>
          <p:cNvSpPr>
            <a:spLocks noGrp="1"/>
          </p:cNvSpPr>
          <p:nvPr>
            <p:ph type="title"/>
          </p:nvPr>
        </p:nvSpPr>
        <p:spPr/>
        <p:txBody>
          <a:bodyPr wrap="square" lIns="91440" tIns="45720" rIns="91440" bIns="45720" anchor="ctr" anchorCtr="0"/>
          <a:lstStyle/>
          <a:p>
            <a:pPr eaLnBrk="1" hangingPunct="1"/>
            <a:r>
              <a:rPr lang="zh-CN" altLang="en-US" b="1" dirty="0"/>
              <a:t>统计学与其他学科的关系</a:t>
            </a:r>
          </a:p>
        </p:txBody>
      </p:sp>
      <p:sp>
        <p:nvSpPr>
          <p:cNvPr id="19460" name="文本占位符 11268"/>
          <p:cNvSpPr>
            <a:spLocks noGrp="1"/>
          </p:cNvSpPr>
          <p:nvPr>
            <p:ph type="body" idx="1"/>
          </p:nvPr>
        </p:nvSpPr>
        <p:spPr>
          <a:xfrm>
            <a:off x="457200" y="1700213"/>
            <a:ext cx="4402138" cy="4167187"/>
          </a:xfrm>
        </p:spPr>
        <p:txBody>
          <a:bodyPr wrap="square" lIns="91440" tIns="45720" rIns="91440" bIns="45720" anchor="t" anchorCtr="0"/>
          <a:lstStyle/>
          <a:p>
            <a:pPr eaLnBrk="1" hangingPunct="1">
              <a:lnSpc>
                <a:spcPct val="90000"/>
              </a:lnSpc>
            </a:pPr>
            <a:r>
              <a:rPr lang="zh-CN" altLang="en-US" sz="2400" b="1">
                <a:solidFill>
                  <a:srgbClr val="000000"/>
                </a:solidFill>
                <a:ea typeface="黑体" panose="02010609060101010101" pitchFamily="49" charset="-122"/>
              </a:rPr>
              <a:t>统计与数学</a:t>
            </a:r>
            <a:r>
              <a:rPr lang="zh-CN" altLang="en-US" sz="2400" b="1">
                <a:ea typeface="黑体" panose="02010609060101010101" pitchFamily="49" charset="-122"/>
              </a:rPr>
              <a:t>：</a:t>
            </a:r>
          </a:p>
          <a:p>
            <a:pPr eaLnBrk="1" hangingPunct="1">
              <a:lnSpc>
                <a:spcPct val="90000"/>
              </a:lnSpc>
              <a:spcBef>
                <a:spcPct val="0"/>
              </a:spcBef>
            </a:pPr>
            <a:r>
              <a:rPr lang="zh-CN" altLang="en-US" sz="2000" b="1">
                <a:latin typeface="仿宋" panose="02010609060101010101" pitchFamily="49" charset="-122"/>
                <a:ea typeface="仿宋" panose="02010609060101010101" pitchFamily="49" charset="-122"/>
              </a:rPr>
              <a:t>数学思维以</a:t>
            </a:r>
            <a:r>
              <a:rPr lang="zh-CN" altLang="en-US" sz="2000" b="1">
                <a:solidFill>
                  <a:srgbClr val="FF0000"/>
                </a:solidFill>
                <a:latin typeface="仿宋" panose="02010609060101010101" pitchFamily="49" charset="-122"/>
                <a:ea typeface="仿宋" panose="02010609060101010101" pitchFamily="49" charset="-122"/>
              </a:rPr>
              <a:t>演绎</a:t>
            </a:r>
            <a:r>
              <a:rPr lang="zh-CN" altLang="en-US" sz="2000" b="1">
                <a:latin typeface="仿宋" panose="02010609060101010101" pitchFamily="49" charset="-122"/>
                <a:ea typeface="仿宋" panose="02010609060101010101" pitchFamily="49" charset="-122"/>
              </a:rPr>
              <a:t>为主</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统计以</a:t>
            </a:r>
            <a:r>
              <a:rPr lang="zh-CN" altLang="en-US" sz="2000" b="1">
                <a:solidFill>
                  <a:srgbClr val="FF0000"/>
                </a:solidFill>
                <a:latin typeface="仿宋" panose="02010609060101010101" pitchFamily="49" charset="-122"/>
                <a:ea typeface="仿宋" panose="02010609060101010101" pitchFamily="49" charset="-122"/>
              </a:rPr>
              <a:t>归纳</a:t>
            </a:r>
            <a:r>
              <a:rPr lang="zh-CN" altLang="en-US" sz="2000" b="1">
                <a:latin typeface="仿宋" panose="02010609060101010101" pitchFamily="49" charset="-122"/>
                <a:ea typeface="仿宋" panose="02010609060101010101" pitchFamily="49" charset="-122"/>
              </a:rPr>
              <a:t>为主</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兼有演绎</a:t>
            </a:r>
            <a:r>
              <a:rPr lang="en-US" altLang="zh-CN" sz="2000" b="1">
                <a:latin typeface="仿宋" panose="02010609060101010101" pitchFamily="49" charset="-122"/>
                <a:ea typeface="仿宋" panose="02010609060101010101" pitchFamily="49" charset="-122"/>
              </a:rPr>
              <a:t>;</a:t>
            </a:r>
          </a:p>
          <a:p>
            <a:pPr eaLnBrk="1" hangingPunct="1">
              <a:lnSpc>
                <a:spcPct val="90000"/>
              </a:lnSpc>
              <a:spcBef>
                <a:spcPct val="0"/>
              </a:spcBef>
            </a:pPr>
            <a:r>
              <a:rPr lang="zh-CN" altLang="en-US" sz="2000" b="1">
                <a:solidFill>
                  <a:srgbClr val="FF0000"/>
                </a:solidFill>
                <a:latin typeface="仿宋" panose="02010609060101010101" pitchFamily="49" charset="-122"/>
                <a:ea typeface="仿宋" panose="02010609060101010101" pitchFamily="49" charset="-122"/>
              </a:rPr>
              <a:t>数学是工具</a:t>
            </a:r>
            <a:r>
              <a:rPr lang="zh-CN" altLang="en-US" sz="2000" b="1">
                <a:latin typeface="仿宋" panose="02010609060101010101" pitchFamily="49" charset="-122"/>
                <a:ea typeface="仿宋" panose="02010609060101010101" pitchFamily="49" charset="-122"/>
              </a:rPr>
              <a:t>：统计各领域利用几乎所有数学</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但统计本身的数学为具体目标服务</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一般不形成数学体系</a:t>
            </a:r>
            <a:r>
              <a:rPr lang="zh-CN" altLang="en-US" sz="2000">
                <a:latin typeface="仿宋" panose="02010609060101010101" pitchFamily="49" charset="-122"/>
                <a:ea typeface="仿宋" panose="02010609060101010101" pitchFamily="49" charset="-122"/>
              </a:rPr>
              <a:t>。</a:t>
            </a:r>
          </a:p>
          <a:p>
            <a:pPr eaLnBrk="1" hangingPunct="1">
              <a:lnSpc>
                <a:spcPct val="90000"/>
              </a:lnSpc>
              <a:spcBef>
                <a:spcPct val="50000"/>
              </a:spcBef>
            </a:pPr>
            <a:r>
              <a:rPr lang="zh-CN" altLang="en-US" sz="2400" b="1">
                <a:solidFill>
                  <a:srgbClr val="000000"/>
                </a:solidFill>
                <a:ea typeface="黑体" panose="02010609060101010101" pitchFamily="49" charset="-122"/>
              </a:rPr>
              <a:t>统计与计算机的关系</a:t>
            </a:r>
          </a:p>
          <a:p>
            <a:pPr algn="just" eaLnBrk="1" hangingPunct="1">
              <a:lnSpc>
                <a:spcPct val="90000"/>
              </a:lnSpc>
              <a:spcBef>
                <a:spcPct val="0"/>
              </a:spcBef>
            </a:pPr>
            <a:r>
              <a:rPr lang="zh-CN" altLang="en-US" sz="2000" b="1">
                <a:latin typeface="仿宋" panose="02010609060101010101" pitchFamily="49" charset="-122"/>
                <a:ea typeface="仿宋" panose="02010609060101010101" pitchFamily="49" charset="-122"/>
              </a:rPr>
              <a:t>最初的计算机是为</a:t>
            </a:r>
            <a:r>
              <a:rPr lang="zh-CN" altLang="en-US" sz="2000" b="1">
                <a:solidFill>
                  <a:srgbClr val="FF0000"/>
                </a:solidFill>
                <a:latin typeface="仿宋" panose="02010609060101010101" pitchFamily="49" charset="-122"/>
                <a:ea typeface="仿宋" panose="02010609060101010101" pitchFamily="49" charset="-122"/>
              </a:rPr>
              <a:t>科学计算</a:t>
            </a:r>
            <a:r>
              <a:rPr lang="zh-CN" altLang="en-US" sz="2000" b="1">
                <a:latin typeface="仿宋" panose="02010609060101010101" pitchFamily="49" charset="-122"/>
                <a:ea typeface="仿宋" panose="02010609060101010101" pitchFamily="49" charset="-122"/>
              </a:rPr>
              <a:t>而设计和建造的。</a:t>
            </a:r>
          </a:p>
          <a:p>
            <a:pPr algn="just" eaLnBrk="1" hangingPunct="1">
              <a:lnSpc>
                <a:spcPct val="90000"/>
              </a:lnSpc>
              <a:spcBef>
                <a:spcPct val="0"/>
              </a:spcBef>
            </a:pPr>
            <a:r>
              <a:rPr lang="zh-CN" altLang="en-US" sz="2000" b="1">
                <a:solidFill>
                  <a:srgbClr val="FF0000"/>
                </a:solidFill>
                <a:latin typeface="仿宋" panose="02010609060101010101" pitchFamily="49" charset="-122"/>
                <a:ea typeface="仿宋" panose="02010609060101010101" pitchFamily="49" charset="-122"/>
              </a:rPr>
              <a:t>统计是</a:t>
            </a:r>
            <a:r>
              <a:rPr lang="zh-CN" altLang="en-US" sz="2000" b="1">
                <a:latin typeface="仿宋" panose="02010609060101010101" pitchFamily="49" charset="-122"/>
                <a:ea typeface="仿宋" panose="02010609060101010101" pitchFamily="49" charset="-122"/>
              </a:rPr>
              <a:t>大型计算机的</a:t>
            </a:r>
            <a:r>
              <a:rPr lang="zh-CN" altLang="en-US" sz="2000" b="1">
                <a:solidFill>
                  <a:srgbClr val="FF0000"/>
                </a:solidFill>
                <a:latin typeface="仿宋" panose="02010609060101010101" pitchFamily="49" charset="-122"/>
                <a:ea typeface="仿宋" panose="02010609060101010101" pitchFamily="49" charset="-122"/>
              </a:rPr>
              <a:t>最早用户</a:t>
            </a:r>
            <a:r>
              <a:rPr lang="zh-CN" altLang="en-US" sz="2000" b="1">
                <a:latin typeface="仿宋" panose="02010609060101010101" pitchFamily="49" charset="-122"/>
                <a:ea typeface="仿宋" panose="02010609060101010101" pitchFamily="49" charset="-122"/>
              </a:rPr>
              <a:t>，由于统计和数据打交道</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没有计算机发展统计就没有前途</a:t>
            </a:r>
            <a:r>
              <a:rPr lang="en-US" altLang="zh-CN" sz="2000" b="1">
                <a:latin typeface="仿宋" panose="02010609060101010101" pitchFamily="49" charset="-122"/>
                <a:ea typeface="仿宋" panose="02010609060101010101" pitchFamily="49" charset="-122"/>
              </a:rPr>
              <a:t>.</a:t>
            </a:r>
          </a:p>
          <a:p>
            <a:pPr eaLnBrk="1" hangingPunct="1">
              <a:lnSpc>
                <a:spcPct val="90000"/>
              </a:lnSpc>
              <a:spcBef>
                <a:spcPct val="0"/>
              </a:spcBef>
            </a:pPr>
            <a:r>
              <a:rPr lang="zh-CN" altLang="en-US" sz="2000" b="1">
                <a:latin typeface="仿宋" panose="02010609060101010101" pitchFamily="49" charset="-122"/>
                <a:ea typeface="仿宋" panose="02010609060101010101" pitchFamily="49" charset="-122"/>
              </a:rPr>
              <a:t>计算机和统计的发展</a:t>
            </a:r>
            <a:r>
              <a:rPr lang="zh-CN" altLang="en-US" sz="2000" b="1">
                <a:solidFill>
                  <a:srgbClr val="FF0000"/>
                </a:solidFill>
                <a:latin typeface="仿宋" panose="02010609060101010101" pitchFamily="49" charset="-122"/>
                <a:ea typeface="仿宋" panose="02010609060101010101" pitchFamily="49" charset="-122"/>
              </a:rPr>
              <a:t>相辅相成</a:t>
            </a:r>
          </a:p>
        </p:txBody>
      </p:sp>
      <p:sp>
        <p:nvSpPr>
          <p:cNvPr id="11270" name="矩形 11269"/>
          <p:cNvSpPr/>
          <p:nvPr/>
        </p:nvSpPr>
        <p:spPr>
          <a:xfrm>
            <a:off x="4787900" y="2565400"/>
            <a:ext cx="4211638" cy="1616075"/>
          </a:xfrm>
          <a:prstGeom prst="rect">
            <a:avLst/>
          </a:prstGeom>
          <a:noFill/>
          <a:ln w="9525">
            <a:noFill/>
          </a:ln>
        </p:spPr>
        <p:txBody>
          <a:bodyPr anchor="t" anchorCtr="0">
            <a:spAutoFit/>
          </a:bodyPr>
          <a:lstStyle/>
          <a:p>
            <a:r>
              <a:rPr lang="zh-CN" altLang="en-US" sz="2000" b="1">
                <a:solidFill>
                  <a:srgbClr val="0000FF"/>
                </a:solidFill>
                <a:latin typeface="仿宋" panose="02010609060101010101" pitchFamily="49" charset="-122"/>
                <a:ea typeface="仿宋" panose="02010609060101010101" pitchFamily="49" charset="-122"/>
              </a:rPr>
              <a:t>路口每过去</a:t>
            </a:r>
            <a:r>
              <a:rPr lang="en-US" altLang="zh-CN" sz="2000" b="1">
                <a:solidFill>
                  <a:srgbClr val="0000FF"/>
                </a:solidFill>
                <a:latin typeface="仿宋" panose="02010609060101010101" pitchFamily="49" charset="-122"/>
                <a:ea typeface="仿宋" panose="02010609060101010101" pitchFamily="49" charset="-122"/>
              </a:rPr>
              <a:t>20</a:t>
            </a:r>
            <a:r>
              <a:rPr lang="zh-CN" altLang="en-US" sz="2000" b="1">
                <a:solidFill>
                  <a:srgbClr val="0000FF"/>
                </a:solidFill>
                <a:latin typeface="仿宋" panose="02010609060101010101" pitchFamily="49" charset="-122"/>
                <a:ea typeface="仿宋" panose="02010609060101010101" pitchFamily="49" charset="-122"/>
              </a:rPr>
              <a:t>辆小轿车，有</a:t>
            </a:r>
            <a:r>
              <a:rPr lang="en-US" altLang="zh-CN" sz="2000" b="1">
                <a:solidFill>
                  <a:srgbClr val="0000FF"/>
                </a:solidFill>
                <a:latin typeface="仿宋" panose="02010609060101010101" pitchFamily="49" charset="-122"/>
                <a:ea typeface="仿宋" panose="02010609060101010101" pitchFamily="49" charset="-122"/>
              </a:rPr>
              <a:t>100</a:t>
            </a:r>
            <a:r>
              <a:rPr lang="zh-CN" altLang="en-US" sz="2000" b="1">
                <a:solidFill>
                  <a:srgbClr val="0000FF"/>
                </a:solidFill>
                <a:latin typeface="仿宋" panose="02010609060101010101" pitchFamily="49" charset="-122"/>
                <a:ea typeface="仿宋" panose="02010609060101010101" pitchFamily="49" charset="-122"/>
              </a:rPr>
              <a:t>辆自行车通过</a:t>
            </a:r>
            <a:r>
              <a:rPr lang="en-US" altLang="zh-CN" sz="2000" b="1">
                <a:solidFill>
                  <a:srgbClr val="0000FF"/>
                </a:solidFill>
                <a:latin typeface="仿宋" panose="02010609060101010101" pitchFamily="49" charset="-122"/>
                <a:ea typeface="仿宋" panose="02010609060101010101" pitchFamily="49" charset="-122"/>
              </a:rPr>
              <a:t>.</a:t>
            </a:r>
            <a:r>
              <a:rPr lang="zh-CN" altLang="en-US" sz="2000" b="1">
                <a:solidFill>
                  <a:srgbClr val="0000FF"/>
                </a:solidFill>
                <a:latin typeface="仿宋" panose="02010609060101010101" pitchFamily="49" charset="-122"/>
                <a:ea typeface="仿宋" panose="02010609060101010101" pitchFamily="49" charset="-122"/>
              </a:rPr>
              <a:t>平均每</a:t>
            </a:r>
            <a:r>
              <a:rPr lang="en-US" altLang="zh-CN" sz="2000" b="1">
                <a:solidFill>
                  <a:srgbClr val="0000FF"/>
                </a:solidFill>
                <a:latin typeface="仿宋" panose="02010609060101010101" pitchFamily="49" charset="-122"/>
                <a:ea typeface="仿宋" panose="02010609060101010101" pitchFamily="49" charset="-122"/>
              </a:rPr>
              <a:t>10</a:t>
            </a:r>
            <a:r>
              <a:rPr lang="zh-CN" altLang="en-US" sz="2000" b="1">
                <a:solidFill>
                  <a:srgbClr val="0000FF"/>
                </a:solidFill>
                <a:latin typeface="仿宋" panose="02010609060101010101" pitchFamily="49" charset="-122"/>
                <a:ea typeface="仿宋" panose="02010609060101010101" pitchFamily="49" charset="-122"/>
              </a:rPr>
              <a:t>个轿车载</a:t>
            </a:r>
            <a:r>
              <a:rPr lang="en-US" altLang="zh-CN" sz="2000" b="1">
                <a:solidFill>
                  <a:srgbClr val="0000FF"/>
                </a:solidFill>
                <a:latin typeface="仿宋" panose="02010609060101010101" pitchFamily="49" charset="-122"/>
                <a:ea typeface="仿宋" panose="02010609060101010101" pitchFamily="49" charset="-122"/>
              </a:rPr>
              <a:t>12</a:t>
            </a:r>
            <a:r>
              <a:rPr lang="zh-CN" altLang="en-US" sz="2000" b="1">
                <a:solidFill>
                  <a:srgbClr val="0000FF"/>
                </a:solidFill>
                <a:latin typeface="仿宋" panose="02010609060101010101" pitchFamily="49" charset="-122"/>
                <a:ea typeface="仿宋" panose="02010609060101010101" pitchFamily="49" charset="-122"/>
              </a:rPr>
              <a:t>个人</a:t>
            </a:r>
            <a:r>
              <a:rPr lang="en-US" altLang="zh-CN" sz="2000" b="1">
                <a:solidFill>
                  <a:srgbClr val="0000FF"/>
                </a:solidFill>
                <a:latin typeface="仿宋" panose="02010609060101010101" pitchFamily="49" charset="-122"/>
                <a:ea typeface="仿宋" panose="02010609060101010101" pitchFamily="49" charset="-122"/>
              </a:rPr>
              <a:t>.</a:t>
            </a:r>
            <a:r>
              <a:rPr lang="zh-CN" altLang="en-US" sz="2000" b="1">
                <a:solidFill>
                  <a:srgbClr val="0000FF"/>
                </a:solidFill>
                <a:latin typeface="仿宋" panose="02010609060101010101" pitchFamily="49" charset="-122"/>
                <a:ea typeface="仿宋" panose="02010609060101010101" pitchFamily="49" charset="-122"/>
              </a:rPr>
              <a:t>于是，你认为小轿车和自行车在路口运载能力为</a:t>
            </a:r>
            <a:r>
              <a:rPr lang="en-US" altLang="zh-CN" sz="2000" b="1">
                <a:solidFill>
                  <a:srgbClr val="0000FF"/>
                </a:solidFill>
                <a:latin typeface="仿宋" panose="02010609060101010101" pitchFamily="49" charset="-122"/>
                <a:ea typeface="仿宋" panose="02010609060101010101" pitchFamily="49" charset="-122"/>
              </a:rPr>
              <a:t>24:100---</a:t>
            </a:r>
            <a:r>
              <a:rPr lang="zh-CN" altLang="en-US" sz="2000" b="1">
                <a:solidFill>
                  <a:srgbClr val="FF0000"/>
                </a:solidFill>
                <a:latin typeface="仿宋" panose="02010609060101010101" pitchFamily="49" charset="-122"/>
                <a:ea typeface="仿宋" panose="02010609060101010101" pitchFamily="49" charset="-122"/>
              </a:rPr>
              <a:t>典型的统计思维过程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blinds(horizontal)">
                                      <p:cBhvr>
                                        <p:cTn id="7"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1228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22</a:t>
            </a:fld>
            <a:endParaRPr lang="zh-CN" altLang="x-none" sz="1200" dirty="0">
              <a:latin typeface="Arial Black" panose="020B0A04020102020204" pitchFamily="34" charset="0"/>
            </a:endParaRPr>
          </a:p>
        </p:txBody>
      </p:sp>
      <p:sp>
        <p:nvSpPr>
          <p:cNvPr id="20482" name="日期占位符 1229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20483" name="标题 12291"/>
          <p:cNvSpPr>
            <a:spLocks noGrp="1"/>
          </p:cNvSpPr>
          <p:nvPr>
            <p:ph type="title"/>
          </p:nvPr>
        </p:nvSpPr>
        <p:spPr>
          <a:xfrm>
            <a:off x="457200" y="549275"/>
            <a:ext cx="8229600" cy="1279525"/>
          </a:xfrm>
        </p:spPr>
        <p:txBody>
          <a:bodyPr wrap="square" lIns="91440" tIns="45720" rIns="91440" bIns="45720" anchor="ctr" anchorCtr="0"/>
          <a:lstStyle/>
          <a:p>
            <a:pPr eaLnBrk="1" hangingPunct="1"/>
            <a:r>
              <a:rPr lang="zh-CN" altLang="en-US" sz="4000" b="1"/>
              <a:t>数据分析研究的过程</a:t>
            </a:r>
          </a:p>
        </p:txBody>
      </p:sp>
      <p:grpSp>
        <p:nvGrpSpPr>
          <p:cNvPr id="12293" name="组合 12292"/>
          <p:cNvGrpSpPr/>
          <p:nvPr/>
        </p:nvGrpSpPr>
        <p:grpSpPr>
          <a:xfrm>
            <a:off x="539750" y="2349500"/>
            <a:ext cx="2667000" cy="1998663"/>
            <a:chOff x="340" y="1480"/>
            <a:chExt cx="1680" cy="1259"/>
          </a:xfrm>
        </p:grpSpPr>
        <p:sp>
          <p:nvSpPr>
            <p:cNvPr id="20485" name="直接连接符 12293"/>
            <p:cNvSpPr/>
            <p:nvPr/>
          </p:nvSpPr>
          <p:spPr>
            <a:xfrm flipH="1">
              <a:off x="1252" y="1480"/>
              <a:ext cx="720" cy="240"/>
            </a:xfrm>
            <a:prstGeom prst="line">
              <a:avLst/>
            </a:prstGeom>
            <a:ln w="28575" cap="flat" cmpd="sng">
              <a:solidFill>
                <a:srgbClr val="FFFFB9"/>
              </a:solidFill>
              <a:prstDash val="solid"/>
              <a:round/>
              <a:headEnd type="none" w="med" len="med"/>
              <a:tailEnd type="triangle" w="med" len="med"/>
            </a:ln>
            <a:effectLst>
              <a:outerShdw dist="17961" dir="2699999" algn="ctr" rotWithShape="0">
                <a:schemeClr val="bg2"/>
              </a:outerShdw>
            </a:effectLst>
          </p:spPr>
        </p:sp>
        <p:sp>
          <p:nvSpPr>
            <p:cNvPr id="12295" name="椭圆 12294"/>
            <p:cNvSpPr/>
            <p:nvPr/>
          </p:nvSpPr>
          <p:spPr>
            <a:xfrm>
              <a:off x="340" y="1720"/>
              <a:ext cx="1680" cy="1019"/>
            </a:xfrm>
            <a:prstGeom prst="ellipse">
              <a:avLst/>
            </a:prstGeom>
            <a:solidFill>
              <a:srgbClr val="00ECD6"/>
            </a:solidFill>
            <a:ln w="12700" cap="flat" cmpd="sng">
              <a:solidFill>
                <a:schemeClr val="bg2"/>
              </a:solidFill>
              <a:prstDash val="solid"/>
              <a:headEnd type="none" w="med" len="med"/>
              <a:tailEnd type="none" w="med" len="med"/>
            </a:ln>
            <a:effectLst>
              <a:outerShdw dist="53882" dir="2699999" algn="ctr" rotWithShape="0">
                <a:schemeClr val="bg2"/>
              </a:outerShdw>
            </a:effectLst>
          </p:spPr>
          <p:txBody>
            <a:bodyPr>
              <a:spAutoFit/>
            </a:bodyPr>
            <a:lstStyle/>
            <a:p>
              <a:pPr algn="ctr" eaLnBrk="0" fontAlgn="base" hangingPunct="0">
                <a:spcBef>
                  <a:spcPct val="50000"/>
                </a:spcBef>
                <a:buNone/>
              </a:pPr>
              <a:r>
                <a:rPr lang="zh-CN" altLang="en-US" sz="2800" b="1" strike="noStrike" noProof="1">
                  <a:solidFill>
                    <a:srgbClr val="000000"/>
                  </a:solidFill>
                  <a:latin typeface="Arial" panose="020B0604020202020204" pitchFamily="34" charset="0"/>
                  <a:ea typeface="宋体" panose="02010600030101010101" pitchFamily="2" charset="-122"/>
                  <a:cs typeface="+mn-cs"/>
                </a:rPr>
                <a:t>收集数据</a:t>
              </a:r>
              <a:endParaRPr lang="zh-CN" altLang="en-US" sz="2800" b="1" strike="noStrike" noProof="1">
                <a:solidFill>
                  <a:srgbClr val="000000"/>
                </a:solidFill>
              </a:endParaRPr>
            </a:p>
            <a:p>
              <a:pPr algn="ctr" eaLnBrk="0" fontAlgn="base" hangingPunct="0">
                <a:spcBef>
                  <a:spcPct val="50000"/>
                </a:spcBef>
                <a:buNone/>
              </a:pPr>
              <a:r>
                <a:rPr lang="en-US" altLang="zh-CN" sz="2800" strike="noStrike"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a:t>
              </a:r>
              <a:r>
                <a:rPr lang="zh-CN" altLang="en-US" sz="2800" strike="noStrike" noProof="1">
                  <a:solidFill>
                    <a:srgbClr val="FF0000"/>
                  </a:solidFill>
                  <a:effectLst>
                    <a:outerShdw blurRad="38100" dist="38100" dir="2700000">
                      <a:srgbClr val="000000"/>
                    </a:outerShdw>
                  </a:effectLst>
                  <a:latin typeface="宋体" panose="02010600030101010101" pitchFamily="2" charset="-122"/>
                  <a:ea typeface="宋体" panose="02010600030101010101" pitchFamily="2" charset="-122"/>
                  <a:cs typeface="+mn-cs"/>
                </a:rPr>
                <a:t>取得数据</a:t>
              </a:r>
              <a:r>
                <a:rPr lang="en-US" altLang="zh-CN" sz="2800" strike="noStrike"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a:t>
              </a:r>
              <a:endParaRPr lang="en-US" altLang="zh-CN" sz="3600" strike="noStrike"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endParaRPr>
            </a:p>
          </p:txBody>
        </p:sp>
      </p:grpSp>
      <p:grpSp>
        <p:nvGrpSpPr>
          <p:cNvPr id="12296" name="组合 12295"/>
          <p:cNvGrpSpPr/>
          <p:nvPr/>
        </p:nvGrpSpPr>
        <p:grpSpPr>
          <a:xfrm>
            <a:off x="1524000" y="4419600"/>
            <a:ext cx="2590800" cy="1846263"/>
            <a:chOff x="960" y="2784"/>
            <a:chExt cx="1632" cy="1163"/>
          </a:xfrm>
        </p:grpSpPr>
        <p:sp>
          <p:nvSpPr>
            <p:cNvPr id="20488" name="直接连接符 12296"/>
            <p:cNvSpPr/>
            <p:nvPr/>
          </p:nvSpPr>
          <p:spPr>
            <a:xfrm>
              <a:off x="1200" y="2784"/>
              <a:ext cx="432" cy="144"/>
            </a:xfrm>
            <a:prstGeom prst="line">
              <a:avLst/>
            </a:prstGeom>
            <a:ln w="28575" cap="flat" cmpd="sng">
              <a:solidFill>
                <a:srgbClr val="FFFFB9"/>
              </a:solidFill>
              <a:prstDash val="solid"/>
              <a:round/>
              <a:headEnd type="none" w="med" len="med"/>
              <a:tailEnd type="triangle" w="med" len="med"/>
            </a:ln>
            <a:effectLst>
              <a:outerShdw dist="17961" dir="2699999" algn="ctr" rotWithShape="0">
                <a:schemeClr val="bg2"/>
              </a:outerShdw>
            </a:effectLst>
          </p:spPr>
        </p:sp>
        <p:sp>
          <p:nvSpPr>
            <p:cNvPr id="12298" name="椭圆 12297"/>
            <p:cNvSpPr/>
            <p:nvPr/>
          </p:nvSpPr>
          <p:spPr>
            <a:xfrm>
              <a:off x="960" y="2928"/>
              <a:ext cx="1632" cy="1019"/>
            </a:xfrm>
            <a:prstGeom prst="ellipse">
              <a:avLst/>
            </a:prstGeom>
            <a:solidFill>
              <a:srgbClr val="00ECD6"/>
            </a:solidFill>
            <a:ln w="12700" cap="flat" cmpd="sng">
              <a:solidFill>
                <a:schemeClr val="bg2"/>
              </a:solidFill>
              <a:prstDash val="solid"/>
              <a:headEnd type="none" w="med" len="med"/>
              <a:tailEnd type="none" w="med" len="med"/>
            </a:ln>
            <a:effectLst>
              <a:outerShdw dist="53882" dir="2699999" algn="ctr" rotWithShape="0">
                <a:schemeClr val="bg2"/>
              </a:outerShdw>
            </a:effectLst>
          </p:spPr>
          <p:txBody>
            <a:bodyPr>
              <a:spAutoFit/>
            </a:bodyPr>
            <a:lstStyle/>
            <a:p>
              <a:pPr algn="ctr" eaLnBrk="0" fontAlgn="base" hangingPunct="0">
                <a:spcBef>
                  <a:spcPct val="50000"/>
                </a:spcBef>
                <a:buNone/>
              </a:pPr>
              <a:r>
                <a:rPr lang="zh-CN" altLang="en-US" sz="2800" b="1" strike="noStrike" noProof="1">
                  <a:solidFill>
                    <a:srgbClr val="000000"/>
                  </a:solidFill>
                  <a:latin typeface="Arial" panose="020B0604020202020204" pitchFamily="34" charset="0"/>
                  <a:ea typeface="宋体" panose="02010600030101010101" pitchFamily="2" charset="-122"/>
                  <a:cs typeface="+mn-cs"/>
                </a:rPr>
                <a:t>整理数据</a:t>
              </a:r>
              <a:endParaRPr lang="zh-CN" altLang="en-US" sz="2800" b="1" strike="noStrike" noProof="1">
                <a:solidFill>
                  <a:srgbClr val="000000"/>
                </a:solidFill>
              </a:endParaRPr>
            </a:p>
            <a:p>
              <a:pPr algn="ctr" eaLnBrk="0" fontAlgn="base" hangingPunct="0">
                <a:spcBef>
                  <a:spcPct val="50000"/>
                </a:spcBef>
                <a:buNone/>
              </a:pP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r>
                <a:rPr lang="zh-CN" altLang="en-US"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处理数据</a:t>
              </a: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endParaRPr lang="en-US" altLang="zh-CN" sz="3600" strike="noStrike" noProof="1">
                <a:solidFill>
                  <a:srgbClr val="FF0000"/>
                </a:solidFill>
                <a:effectLst>
                  <a:outerShdw blurRad="38100" dist="38100" dir="2700000">
                    <a:srgbClr val="000000"/>
                  </a:outerShdw>
                </a:effectLst>
              </a:endParaRPr>
            </a:p>
          </p:txBody>
        </p:sp>
      </p:grpSp>
      <p:grpSp>
        <p:nvGrpSpPr>
          <p:cNvPr id="12299" name="组合 12298"/>
          <p:cNvGrpSpPr/>
          <p:nvPr/>
        </p:nvGrpSpPr>
        <p:grpSpPr>
          <a:xfrm>
            <a:off x="5638800" y="2286000"/>
            <a:ext cx="2667000" cy="2286000"/>
            <a:chOff x="3552" y="1440"/>
            <a:chExt cx="1680" cy="1440"/>
          </a:xfrm>
        </p:grpSpPr>
        <p:sp>
          <p:nvSpPr>
            <p:cNvPr id="20491" name="直接连接符 12299"/>
            <p:cNvSpPr/>
            <p:nvPr/>
          </p:nvSpPr>
          <p:spPr>
            <a:xfrm flipV="1">
              <a:off x="3936" y="2688"/>
              <a:ext cx="480" cy="192"/>
            </a:xfrm>
            <a:prstGeom prst="line">
              <a:avLst/>
            </a:prstGeom>
            <a:ln w="28575" cap="flat" cmpd="sng">
              <a:solidFill>
                <a:srgbClr val="FFFFB9"/>
              </a:solidFill>
              <a:prstDash val="solid"/>
              <a:round/>
              <a:headEnd type="none" w="med" len="med"/>
              <a:tailEnd type="triangle" w="med" len="med"/>
            </a:ln>
            <a:effectLst>
              <a:outerShdw dist="17961" dir="2699999" algn="ctr" rotWithShape="0">
                <a:schemeClr val="bg2"/>
              </a:outerShdw>
            </a:effectLst>
          </p:spPr>
        </p:sp>
        <p:sp>
          <p:nvSpPr>
            <p:cNvPr id="20492" name="直接连接符 12300"/>
            <p:cNvSpPr/>
            <p:nvPr/>
          </p:nvSpPr>
          <p:spPr>
            <a:xfrm flipH="1" flipV="1">
              <a:off x="3552" y="1440"/>
              <a:ext cx="816" cy="192"/>
            </a:xfrm>
            <a:prstGeom prst="line">
              <a:avLst/>
            </a:prstGeom>
            <a:ln w="28575" cap="flat" cmpd="sng">
              <a:solidFill>
                <a:srgbClr val="FFFFB9"/>
              </a:solidFill>
              <a:prstDash val="solid"/>
              <a:round/>
              <a:headEnd type="none" w="med" len="med"/>
              <a:tailEnd type="triangle" w="med" len="med"/>
            </a:ln>
            <a:effectLst>
              <a:outerShdw dist="17961" dir="2699999" algn="ctr" rotWithShape="0">
                <a:schemeClr val="bg2"/>
              </a:outerShdw>
            </a:effectLst>
          </p:spPr>
        </p:sp>
        <p:sp>
          <p:nvSpPr>
            <p:cNvPr id="12302" name="椭圆 12301"/>
            <p:cNvSpPr/>
            <p:nvPr/>
          </p:nvSpPr>
          <p:spPr>
            <a:xfrm>
              <a:off x="3552" y="1669"/>
              <a:ext cx="1680" cy="1019"/>
            </a:xfrm>
            <a:prstGeom prst="ellipse">
              <a:avLst/>
            </a:prstGeom>
            <a:solidFill>
              <a:srgbClr val="00ECD6"/>
            </a:solidFill>
            <a:ln w="12700" cap="flat" cmpd="sng">
              <a:solidFill>
                <a:schemeClr val="bg2"/>
              </a:solidFill>
              <a:prstDash val="solid"/>
              <a:headEnd type="none" w="med" len="med"/>
              <a:tailEnd type="none" w="med" len="med"/>
            </a:ln>
            <a:effectLst>
              <a:outerShdw dist="53882" dir="2699999" algn="ctr" rotWithShape="0">
                <a:schemeClr val="bg2"/>
              </a:outerShdw>
            </a:effectLst>
          </p:spPr>
          <p:txBody>
            <a:bodyPr>
              <a:spAutoFit/>
            </a:bodyPr>
            <a:lstStyle/>
            <a:p>
              <a:pPr algn="ctr" eaLnBrk="0" fontAlgn="base" hangingPunct="0">
                <a:spcBef>
                  <a:spcPct val="50000"/>
                </a:spcBef>
                <a:buNone/>
              </a:pPr>
              <a:r>
                <a:rPr lang="zh-CN" altLang="en-US" sz="2800" b="1" strike="noStrike" noProof="1">
                  <a:solidFill>
                    <a:srgbClr val="000000"/>
                  </a:solidFill>
                  <a:latin typeface="Arial" panose="020B0604020202020204" pitchFamily="34" charset="0"/>
                  <a:ea typeface="宋体" panose="02010600030101010101" pitchFamily="2" charset="-122"/>
                  <a:cs typeface="+mn-cs"/>
                </a:rPr>
                <a:t>解释数据</a:t>
              </a:r>
              <a:endParaRPr lang="zh-CN" altLang="en-US" sz="2800" b="1" strike="noStrike" noProof="1">
                <a:solidFill>
                  <a:srgbClr val="000000"/>
                </a:solidFill>
              </a:endParaRPr>
            </a:p>
            <a:p>
              <a:pPr algn="ctr" eaLnBrk="0" fontAlgn="base" hangingPunct="0">
                <a:spcBef>
                  <a:spcPct val="50000"/>
                </a:spcBef>
                <a:buNone/>
              </a:pP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r>
                <a:rPr lang="zh-CN" altLang="en-US"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结果说明</a:t>
              </a: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endParaRPr lang="en-US" altLang="zh-CN" sz="3600" strike="noStrike" noProof="1">
                <a:solidFill>
                  <a:srgbClr val="FF0000"/>
                </a:solidFill>
                <a:effectLst>
                  <a:outerShdw blurRad="38100" dist="38100" dir="2700000">
                    <a:srgbClr val="000000"/>
                  </a:outerShdw>
                </a:effectLst>
              </a:endParaRPr>
            </a:p>
          </p:txBody>
        </p:sp>
      </p:grpSp>
      <p:grpSp>
        <p:nvGrpSpPr>
          <p:cNvPr id="12303" name="组合 12302"/>
          <p:cNvGrpSpPr/>
          <p:nvPr/>
        </p:nvGrpSpPr>
        <p:grpSpPr>
          <a:xfrm>
            <a:off x="4114800" y="4554538"/>
            <a:ext cx="3505200" cy="1617662"/>
            <a:chOff x="2592" y="2869"/>
            <a:chExt cx="2208" cy="1019"/>
          </a:xfrm>
        </p:grpSpPr>
        <p:sp>
          <p:nvSpPr>
            <p:cNvPr id="20495" name="直接连接符 12303"/>
            <p:cNvSpPr/>
            <p:nvPr/>
          </p:nvSpPr>
          <p:spPr>
            <a:xfrm>
              <a:off x="2592" y="3456"/>
              <a:ext cx="576" cy="0"/>
            </a:xfrm>
            <a:prstGeom prst="line">
              <a:avLst/>
            </a:prstGeom>
            <a:ln w="28575" cap="flat" cmpd="sng">
              <a:solidFill>
                <a:srgbClr val="FFFFB9"/>
              </a:solidFill>
              <a:prstDash val="solid"/>
              <a:round/>
              <a:headEnd type="none" w="med" len="med"/>
              <a:tailEnd type="triangle" w="med" len="med"/>
            </a:ln>
            <a:effectLst>
              <a:outerShdw dist="17961" dir="2699999" algn="ctr" rotWithShape="0">
                <a:schemeClr val="bg2"/>
              </a:outerShdw>
            </a:effectLst>
          </p:spPr>
        </p:sp>
        <p:sp>
          <p:nvSpPr>
            <p:cNvPr id="12305" name="椭圆 12304"/>
            <p:cNvSpPr/>
            <p:nvPr/>
          </p:nvSpPr>
          <p:spPr>
            <a:xfrm>
              <a:off x="3168" y="2869"/>
              <a:ext cx="1632" cy="1019"/>
            </a:xfrm>
            <a:prstGeom prst="ellipse">
              <a:avLst/>
            </a:prstGeom>
            <a:solidFill>
              <a:srgbClr val="00ECD6"/>
            </a:solidFill>
            <a:ln w="12700" cap="flat" cmpd="sng">
              <a:solidFill>
                <a:schemeClr val="bg2"/>
              </a:solidFill>
              <a:prstDash val="solid"/>
              <a:headEnd type="none" w="med" len="med"/>
              <a:tailEnd type="none" w="med" len="med"/>
            </a:ln>
            <a:effectLst>
              <a:outerShdw dist="53882" dir="2699999" algn="ctr" rotWithShape="0">
                <a:schemeClr val="bg2"/>
              </a:outerShdw>
            </a:effectLst>
          </p:spPr>
          <p:txBody>
            <a:bodyPr>
              <a:spAutoFit/>
            </a:bodyPr>
            <a:lstStyle/>
            <a:p>
              <a:pPr algn="ctr" eaLnBrk="0" fontAlgn="base" hangingPunct="0">
                <a:spcBef>
                  <a:spcPct val="50000"/>
                </a:spcBef>
                <a:buNone/>
              </a:pPr>
              <a:r>
                <a:rPr lang="zh-CN" altLang="en-US" sz="2800" b="1" strike="noStrike" noProof="1">
                  <a:solidFill>
                    <a:srgbClr val="000000"/>
                  </a:solidFill>
                  <a:latin typeface="Arial" panose="020B0604020202020204" pitchFamily="34" charset="0"/>
                  <a:ea typeface="宋体" panose="02010600030101010101" pitchFamily="2" charset="-122"/>
                  <a:cs typeface="+mn-cs"/>
                </a:rPr>
                <a:t>分析数据</a:t>
              </a:r>
              <a:endParaRPr lang="zh-CN" altLang="en-US" sz="2800" b="1" strike="noStrike" noProof="1">
                <a:solidFill>
                  <a:srgbClr val="000000"/>
                </a:solidFill>
              </a:endParaRPr>
            </a:p>
            <a:p>
              <a:pPr algn="ctr" eaLnBrk="0" fontAlgn="base" hangingPunct="0">
                <a:spcBef>
                  <a:spcPct val="50000"/>
                </a:spcBef>
                <a:buNone/>
              </a:pP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r>
                <a:rPr lang="zh-CN" altLang="en-US"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研究数据</a:t>
              </a: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endParaRPr lang="en-US" altLang="zh-CN" sz="3600" strike="noStrike" noProof="1">
                <a:solidFill>
                  <a:srgbClr val="FF0000"/>
                </a:solidFill>
                <a:effectLst>
                  <a:outerShdw blurRad="38100" dist="38100" dir="2700000">
                    <a:srgbClr val="000000"/>
                  </a:outerShdw>
                </a:effectLst>
              </a:endParaRPr>
            </a:p>
          </p:txBody>
        </p:sp>
      </p:grpSp>
      <p:sp>
        <p:nvSpPr>
          <p:cNvPr id="12306" name="椭圆 12305"/>
          <p:cNvSpPr/>
          <p:nvPr/>
        </p:nvSpPr>
        <p:spPr>
          <a:xfrm>
            <a:off x="3048000" y="1792288"/>
            <a:ext cx="2590800" cy="795338"/>
          </a:xfrm>
          <a:prstGeom prst="ellipse">
            <a:avLst/>
          </a:prstGeom>
          <a:solidFill>
            <a:srgbClr val="FFFFCC"/>
          </a:solidFill>
          <a:ln w="12700" cap="flat" cmpd="sng">
            <a:solidFill>
              <a:schemeClr val="bg2"/>
            </a:solidFill>
            <a:prstDash val="solid"/>
            <a:headEnd type="none" w="med" len="med"/>
            <a:tailEnd type="none" w="med" len="med"/>
          </a:ln>
          <a:effectLst>
            <a:outerShdw dist="53882" dir="2699999" algn="ctr" rotWithShape="0">
              <a:schemeClr val="bg2"/>
            </a:outerShdw>
          </a:effectLst>
        </p:spPr>
        <p:txBody>
          <a:bodyPr>
            <a:spAutoFit/>
          </a:bodyPr>
          <a:lstStyle/>
          <a:p>
            <a:pPr algn="ctr" eaLnBrk="0" fontAlgn="base" hangingPunct="0">
              <a:spcBef>
                <a:spcPct val="50000"/>
              </a:spcBef>
              <a:buNone/>
            </a:pPr>
            <a:r>
              <a:rPr lang="zh-CN" altLang="en-US" sz="3200" b="1" strike="noStrike" noProof="1">
                <a:solidFill>
                  <a:schemeClr val="hlink"/>
                </a:solidFill>
                <a:effectLst>
                  <a:outerShdw blurRad="38100" dist="38100" dir="2700000">
                    <a:srgbClr val="000000"/>
                  </a:outerShdw>
                </a:effectLst>
                <a:latin typeface="Arial" panose="020B0604020202020204" pitchFamily="34" charset="0"/>
                <a:ea typeface="宋体" panose="02010600030101010101" pitchFamily="2" charset="-122"/>
                <a:cs typeface="+mn-cs"/>
              </a:rPr>
              <a:t>实际问题</a:t>
            </a:r>
            <a:endParaRPr lang="zh-CN" altLang="en-US" sz="3200" b="1" strike="noStrike" noProof="1">
              <a:solidFill>
                <a:schemeClr val="hlink"/>
              </a:solidFill>
              <a:effectLst>
                <a:outerShdw blurRad="38100" dist="38100" dir="2700000">
                  <a:srgbClr val="000000"/>
                </a:outerShdw>
              </a:effectLst>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wipe(right)">
                                      <p:cBhvr>
                                        <p:cTn id="7" dur="500"/>
                                        <p:tgtEl>
                                          <p:spTgt spid="122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296"/>
                                        </p:tgtEl>
                                        <p:attrNameLst>
                                          <p:attrName>style.visibility</p:attrName>
                                        </p:attrNameLst>
                                      </p:cBhvr>
                                      <p:to>
                                        <p:strVal val="visible"/>
                                      </p:to>
                                    </p:set>
                                    <p:animEffect transition="in" filter="wipe(up)">
                                      <p:cBhvr>
                                        <p:cTn id="12" dur="500"/>
                                        <p:tgtEl>
                                          <p:spTgt spid="122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303"/>
                                        </p:tgtEl>
                                        <p:attrNameLst>
                                          <p:attrName>style.visibility</p:attrName>
                                        </p:attrNameLst>
                                      </p:cBhvr>
                                      <p:to>
                                        <p:strVal val="visible"/>
                                      </p:to>
                                    </p:set>
                                    <p:animEffect transition="in" filter="wipe(left)">
                                      <p:cBhvr>
                                        <p:cTn id="17" dur="500"/>
                                        <p:tgtEl>
                                          <p:spTgt spid="123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299"/>
                                        </p:tgtEl>
                                        <p:attrNameLst>
                                          <p:attrName>style.visibility</p:attrName>
                                        </p:attrNameLst>
                                      </p:cBhvr>
                                      <p:to>
                                        <p:strVal val="visible"/>
                                      </p:to>
                                    </p:set>
                                    <p:animEffect transition="in" filter="wipe(down)">
                                      <p:cBhvr>
                                        <p:cTn id="22" dur="500"/>
                                        <p:tgtEl>
                                          <p:spTgt spid="1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1433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23</a:t>
            </a:fld>
            <a:endParaRPr lang="zh-CN" altLang="x-none" sz="1200" dirty="0">
              <a:latin typeface="Arial Black" panose="020B0A04020102020204" pitchFamily="34" charset="0"/>
            </a:endParaRPr>
          </a:p>
        </p:txBody>
      </p:sp>
      <p:sp>
        <p:nvSpPr>
          <p:cNvPr id="22530" name="日期占位符 1433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22531" name="标题 14339"/>
          <p:cNvSpPr>
            <a:spLocks noGrp="1"/>
          </p:cNvSpPr>
          <p:nvPr>
            <p:ph type="title"/>
          </p:nvPr>
        </p:nvSpPr>
        <p:spPr>
          <a:xfrm>
            <a:off x="457200" y="457200"/>
            <a:ext cx="8229600" cy="1046163"/>
          </a:xfrm>
        </p:spPr>
        <p:txBody>
          <a:bodyPr wrap="square" lIns="91440" tIns="45720" rIns="91440" bIns="45720" anchor="ctr" anchorCtr="0"/>
          <a:lstStyle/>
          <a:p>
            <a:pPr eaLnBrk="1" hangingPunct="1"/>
            <a:r>
              <a:rPr lang="zh-CN" altLang="en-US" b="1" dirty="0">
                <a:latin typeface="黑体" panose="02010609060101010101" pitchFamily="49" charset="-122"/>
                <a:ea typeface="黑体" panose="02010609060101010101" pitchFamily="49" charset="-122"/>
              </a:rPr>
              <a:t>应用</a:t>
            </a:r>
          </a:p>
        </p:txBody>
      </p:sp>
      <p:sp>
        <p:nvSpPr>
          <p:cNvPr id="14341" name="内容占位符 14340"/>
          <p:cNvSpPr>
            <a:spLocks noGrp="1"/>
          </p:cNvSpPr>
          <p:nvPr>
            <p:ph idx="4294967295"/>
          </p:nvPr>
        </p:nvSpPr>
        <p:spPr>
          <a:xfrm>
            <a:off x="539750" y="1196975"/>
            <a:ext cx="8228013" cy="4094163"/>
          </a:xfrm>
        </p:spPr>
        <p:txBody>
          <a:bodyPr anchor="t" anchorCtr="0"/>
          <a:lstStyle/>
          <a:p>
            <a:pPr eaLnBrk="1" hangingPunct="1">
              <a:spcBef>
                <a:spcPct val="40000"/>
              </a:spcBef>
              <a:spcAft>
                <a:spcPct val="40000"/>
              </a:spcAft>
              <a:buNone/>
            </a:pPr>
            <a:r>
              <a:rPr lang="en-US" altLang="zh-CN" b="1">
                <a:latin typeface="黑体" panose="02010609060101010101" pitchFamily="49" charset="-122"/>
                <a:ea typeface="黑体" panose="02010609060101010101" pitchFamily="49" charset="-122"/>
              </a:rPr>
              <a:t>   </a:t>
            </a:r>
            <a:endParaRPr lang="en-US" altLang="zh-CN" b="1">
              <a:solidFill>
                <a:srgbClr val="000000"/>
              </a:solidFill>
              <a:latin typeface="黑体" panose="02010609060101010101" pitchFamily="49" charset="-122"/>
              <a:ea typeface="黑体" panose="02010609060101010101" pitchFamily="49" charset="-122"/>
            </a:endParaRPr>
          </a:p>
          <a:p>
            <a:pPr eaLnBrk="1" hangingPunct="1">
              <a:buNone/>
            </a:pPr>
            <a:r>
              <a:rPr lang="en-US" altLang="zh-CN" sz="2800" b="1">
                <a:solidFill>
                  <a:srgbClr val="000000"/>
                </a:solidFill>
              </a:rPr>
              <a:t>       </a:t>
            </a:r>
            <a:r>
              <a:rPr lang="zh-CN" altLang="en-US" sz="2800" b="1">
                <a:solidFill>
                  <a:srgbClr val="000000"/>
                </a:solidFill>
              </a:rPr>
              <a:t>大部分学科都涉及数据分析工作，因此统</a:t>
            </a:r>
          </a:p>
          <a:p>
            <a:pPr eaLnBrk="1" hangingPunct="1">
              <a:buNone/>
            </a:pPr>
            <a:r>
              <a:rPr lang="zh-CN" altLang="en-US" sz="2800" b="1">
                <a:solidFill>
                  <a:srgbClr val="000000"/>
                </a:solidFill>
              </a:rPr>
              <a:t>计几乎可与任一学科结合起来。</a:t>
            </a:r>
          </a:p>
          <a:p>
            <a:pPr eaLnBrk="1" hangingPunct="1">
              <a:buNone/>
            </a:pPr>
            <a:r>
              <a:rPr lang="zh-CN" altLang="en-US" sz="2800" b="1">
                <a:solidFill>
                  <a:srgbClr val="000000"/>
                </a:solidFill>
              </a:rPr>
              <a:t>       如生物统计</a:t>
            </a:r>
            <a:r>
              <a:rPr lang="en-US" altLang="zh-CN" sz="2800" b="1">
                <a:solidFill>
                  <a:srgbClr val="000000"/>
                </a:solidFill>
              </a:rPr>
              <a:t>(biostatistics)</a:t>
            </a:r>
            <a:r>
              <a:rPr lang="zh-CN" altLang="en-US" sz="2800" b="1">
                <a:solidFill>
                  <a:srgbClr val="000000"/>
                </a:solidFill>
              </a:rPr>
              <a:t>、经济计量学</a:t>
            </a:r>
            <a:r>
              <a:rPr lang="en-US" altLang="zh-CN" sz="2800" b="1">
                <a:solidFill>
                  <a:srgbClr val="000000"/>
                </a:solidFill>
              </a:rPr>
              <a:t>(econometrics</a:t>
            </a:r>
            <a:r>
              <a:rPr lang="zh-CN" altLang="en-US" sz="2800" b="1">
                <a:solidFill>
                  <a:srgbClr val="000000"/>
                </a:solidFill>
              </a:rPr>
              <a:t>计量地理、及热门的生物信息</a:t>
            </a:r>
            <a:r>
              <a:rPr lang="en-US" altLang="zh-CN" sz="2800" b="1">
                <a:solidFill>
                  <a:srgbClr val="000000"/>
                </a:solidFill>
              </a:rPr>
              <a:t>(bioinformation)</a:t>
            </a:r>
            <a:r>
              <a:rPr lang="zh-CN" altLang="en-US" sz="2800" b="1">
                <a:solidFill>
                  <a:srgbClr val="000000"/>
                </a:solidFill>
              </a:rPr>
              <a:t>和数据挖掘</a:t>
            </a:r>
            <a:r>
              <a:rPr lang="en-US" altLang="zh-CN" sz="2800" b="1">
                <a:solidFill>
                  <a:srgbClr val="000000"/>
                </a:solidFill>
              </a:rPr>
              <a:t>(Data</a:t>
            </a:r>
            <a:r>
              <a:rPr lang="en-US" altLang="zh-CN" sz="2800" b="1" i="1">
                <a:solidFill>
                  <a:srgbClr val="000000"/>
                </a:solidFill>
              </a:rPr>
              <a:t> </a:t>
            </a:r>
            <a:r>
              <a:rPr lang="en-US" altLang="zh-CN" sz="2800" b="1">
                <a:solidFill>
                  <a:srgbClr val="000000"/>
                </a:solidFill>
              </a:rPr>
              <a:t>Mining</a:t>
            </a:r>
            <a:r>
              <a:rPr lang="en-US" altLang="zh-CN" sz="2800" b="1" i="1">
                <a:solidFill>
                  <a:srgbClr val="000000"/>
                </a:solidFill>
              </a:rPr>
              <a:t>)</a:t>
            </a:r>
            <a:r>
              <a:rPr lang="zh-CN" altLang="en-US" sz="2800" b="1">
                <a:solidFill>
                  <a:srgbClr val="000000"/>
                </a:solidFill>
              </a:rPr>
              <a:t>的方法</a:t>
            </a:r>
            <a:r>
              <a:rPr lang="zh-CN" altLang="en-US" sz="2800" b="1">
                <a:solidFill>
                  <a:srgbClr val="FF0000"/>
                </a:solidFill>
              </a:rPr>
              <a:t>主体都是统计</a:t>
            </a:r>
            <a:r>
              <a:rPr lang="zh-CN" altLang="en-US" sz="2800" b="1">
                <a:solidFill>
                  <a:srgbClr val="00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animEffect transition="in" filter="blinds(horizontal)">
                                      <p:cBhvr>
                                        <p:cTn id="7" dur="500"/>
                                        <p:tgtEl>
                                          <p:spTgt spid="14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41">
                                            <p:txEl>
                                              <p:pRg st="1" end="1"/>
                                            </p:txEl>
                                          </p:spTgt>
                                        </p:tgtEl>
                                        <p:attrNameLst>
                                          <p:attrName>style.visibility</p:attrName>
                                        </p:attrNameLst>
                                      </p:cBhvr>
                                      <p:to>
                                        <p:strVal val="visible"/>
                                      </p:to>
                                    </p:set>
                                    <p:animEffect transition="in" filter="blinds(horizontal)">
                                      <p:cBhvr>
                                        <p:cTn id="12" dur="500"/>
                                        <p:tgtEl>
                                          <p:spTgt spid="1434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341">
                                            <p:txEl>
                                              <p:pRg st="2" end="2"/>
                                            </p:txEl>
                                          </p:spTgt>
                                        </p:tgtEl>
                                        <p:attrNameLst>
                                          <p:attrName>style.visibility</p:attrName>
                                        </p:attrNameLst>
                                      </p:cBhvr>
                                      <p:to>
                                        <p:strVal val="visible"/>
                                      </p:to>
                                    </p:set>
                                    <p:animEffect transition="in" filter="blinds(horizontal)">
                                      <p:cBhvr>
                                        <p:cTn id="15" dur="500"/>
                                        <p:tgtEl>
                                          <p:spTgt spid="1434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4341">
                                            <p:txEl>
                                              <p:pRg st="3" end="3"/>
                                            </p:txEl>
                                          </p:spTgt>
                                        </p:tgtEl>
                                        <p:attrNameLst>
                                          <p:attrName>style.visibility</p:attrName>
                                        </p:attrNameLst>
                                      </p:cBhvr>
                                      <p:to>
                                        <p:strVal val="visible"/>
                                      </p:to>
                                    </p:set>
                                    <p:animEffect transition="in" filter="blinds(horizontal)">
                                      <p:cBhvr>
                                        <p:cTn id="20" dur="500"/>
                                        <p:tgtEl>
                                          <p:spTgt spid="143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331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24</a:t>
            </a:fld>
            <a:endParaRPr lang="zh-CN" altLang="x-none" sz="1200" dirty="0">
              <a:latin typeface="Arial Black" panose="020B0A04020102020204" pitchFamily="34" charset="0"/>
            </a:endParaRPr>
          </a:p>
        </p:txBody>
      </p:sp>
      <p:sp>
        <p:nvSpPr>
          <p:cNvPr id="23554" name="日期占位符 1331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13316" name="标题 13315"/>
          <p:cNvSpPr>
            <a:spLocks noGrp="1"/>
          </p:cNvSpPr>
          <p:nvPr>
            <p:ph type="title"/>
          </p:nvPr>
        </p:nvSpPr>
        <p:spPr>
          <a:xfrm>
            <a:off x="827088" y="404813"/>
            <a:ext cx="6873875" cy="719137"/>
          </a:xfrm>
        </p:spPr>
        <p:txBody>
          <a:bodyPr wrap="square" lIns="91440" tIns="45720" rIns="91440" bIns="45720" anchor="ctr" anchorCtr="0"/>
          <a:lstStyle/>
          <a:p>
            <a:pPr eaLnBrk="1" hangingPunct="1"/>
            <a:r>
              <a:rPr lang="zh-CN" altLang="en-US" sz="3200" b="1">
                <a:solidFill>
                  <a:srgbClr val="FF0000"/>
                </a:solidFill>
                <a:latin typeface="隶书" panose="02010509060101010101" pitchFamily="49" charset="-122"/>
                <a:ea typeface="隶书" panose="02010509060101010101" pitchFamily="49" charset="-122"/>
              </a:rPr>
              <a:t>你想过下面的问题吗？</a:t>
            </a:r>
          </a:p>
        </p:txBody>
      </p:sp>
      <p:sp>
        <p:nvSpPr>
          <p:cNvPr id="13317" name="内容占位符 13316"/>
          <p:cNvSpPr>
            <a:spLocks noGrp="1"/>
          </p:cNvSpPr>
          <p:nvPr>
            <p:ph idx="4294967295"/>
          </p:nvPr>
        </p:nvSpPr>
        <p:spPr>
          <a:xfrm>
            <a:off x="395288" y="1052513"/>
            <a:ext cx="4321175" cy="2447925"/>
          </a:xfrm>
        </p:spPr>
        <p:txBody>
          <a:bodyPr anchor="t" anchorCtr="0"/>
          <a:lstStyle/>
          <a:p>
            <a:pPr eaLnBrk="1" hangingPunct="1">
              <a:lnSpc>
                <a:spcPct val="90000"/>
              </a:lnSpc>
            </a:pPr>
            <a:r>
              <a:rPr lang="zh-CN" altLang="en-US" sz="2000" b="1">
                <a:latin typeface="仿宋" panose="02010609060101010101" pitchFamily="49" charset="-122"/>
                <a:ea typeface="仿宋" panose="02010609060101010101" pitchFamily="49" charset="-122"/>
              </a:rPr>
              <a:t>如何根据抽样数据研究该年级学生的学习成绩？</a:t>
            </a:r>
          </a:p>
          <a:p>
            <a:pPr eaLnBrk="1" hangingPunct="1">
              <a:lnSpc>
                <a:spcPct val="90000"/>
              </a:lnSpc>
            </a:pPr>
            <a:r>
              <a:rPr lang="zh-CN" altLang="en-US" sz="2000" b="1">
                <a:latin typeface="仿宋" panose="02010609060101010101" pitchFamily="49" charset="-122"/>
                <a:ea typeface="仿宋" panose="02010609060101010101" pitchFamily="49" charset="-122"/>
              </a:rPr>
              <a:t>用各科成绩总和作为综合指标</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比较成绩差异；</a:t>
            </a:r>
          </a:p>
          <a:p>
            <a:pPr eaLnBrk="1" hangingPunct="1">
              <a:lnSpc>
                <a:spcPct val="90000"/>
              </a:lnSpc>
            </a:pPr>
            <a:r>
              <a:rPr lang="zh-CN" altLang="en-US" sz="2000" b="1">
                <a:latin typeface="仿宋" panose="02010609060101010101" pitchFamily="49" charset="-122"/>
                <a:ea typeface="仿宋" panose="02010609060101010101" pitchFamily="49" charset="-122"/>
              </a:rPr>
              <a:t>根据各科成绩相近程度对学生进行分类</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文科成绩好与理科好）；</a:t>
            </a:r>
          </a:p>
          <a:p>
            <a:pPr eaLnBrk="1" hangingPunct="1">
              <a:lnSpc>
                <a:spcPct val="90000"/>
              </a:lnSpc>
            </a:pPr>
            <a:r>
              <a:rPr lang="zh-CN" altLang="en-US" sz="2000" b="1">
                <a:latin typeface="仿宋" panose="02010609060101010101" pitchFamily="49" charset="-122"/>
                <a:ea typeface="仿宋" panose="02010609060101010101" pitchFamily="49" charset="-122"/>
              </a:rPr>
              <a:t>研究各科成绩间关系</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物理与数学成绩</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文科与理科成绩</a:t>
            </a:r>
            <a:r>
              <a:rPr lang="en-US" altLang="zh-CN" sz="2000" b="1">
                <a:latin typeface="仿宋" panose="02010609060101010101" pitchFamily="49" charset="-122"/>
                <a:ea typeface="仿宋" panose="02010609060101010101" pitchFamily="49" charset="-122"/>
              </a:rPr>
              <a:t>).</a:t>
            </a:r>
          </a:p>
        </p:txBody>
      </p:sp>
      <p:sp>
        <p:nvSpPr>
          <p:cNvPr id="23557" name="矩形 13317"/>
          <p:cNvSpPr/>
          <p:nvPr/>
        </p:nvSpPr>
        <p:spPr>
          <a:xfrm>
            <a:off x="0" y="2957513"/>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pic>
        <p:nvPicPr>
          <p:cNvPr id="13319" name="图片 13318" descr="9557700031599701461392.wmf"/>
          <p:cNvPicPr>
            <a:picLocks noChangeAspect="1"/>
          </p:cNvPicPr>
          <p:nvPr/>
        </p:nvPicPr>
        <p:blipFill>
          <a:blip r:embed="rId2"/>
          <a:stretch>
            <a:fillRect/>
          </a:stretch>
        </p:blipFill>
        <p:spPr>
          <a:xfrm>
            <a:off x="755650" y="3878263"/>
            <a:ext cx="3816350" cy="2236787"/>
          </a:xfrm>
          <a:prstGeom prst="rect">
            <a:avLst/>
          </a:prstGeom>
          <a:noFill/>
          <a:ln w="9525">
            <a:noFill/>
          </a:ln>
        </p:spPr>
      </p:pic>
      <p:sp>
        <p:nvSpPr>
          <p:cNvPr id="13320" name="矩形 13319"/>
          <p:cNvSpPr/>
          <p:nvPr/>
        </p:nvSpPr>
        <p:spPr>
          <a:xfrm>
            <a:off x="4932363" y="1052513"/>
            <a:ext cx="4032250" cy="2230437"/>
          </a:xfrm>
          <a:prstGeom prst="rect">
            <a:avLst/>
          </a:prstGeom>
          <a:noFill/>
          <a:ln w="9525" cap="flat" cmpd="sng">
            <a:solidFill>
              <a:schemeClr val="bg2"/>
            </a:solidFill>
            <a:prstDash val="solid"/>
            <a:miter/>
            <a:headEnd type="none" w="med" len="med"/>
            <a:tailEnd type="none" w="med" len="med"/>
          </a:ln>
        </p:spPr>
        <p:txBody>
          <a:bodyPr anchor="t" anchorCtr="0">
            <a:spAutoFit/>
          </a:bodyPr>
          <a:lstStyle/>
          <a:p>
            <a:r>
              <a:rPr lang="zh-CN" altLang="en-US" b="1">
                <a:latin typeface="Arial" panose="020B0604020202020204" pitchFamily="34" charset="0"/>
                <a:ea typeface="宋体" panose="02010600030101010101" pitchFamily="2" charset="-122"/>
              </a:rPr>
              <a:t>某年级抽</a:t>
            </a:r>
            <a:r>
              <a:rPr lang="en-US" altLang="zh-CN" b="1">
                <a:latin typeface="Arial" panose="020B0604020202020204" pitchFamily="34" charset="0"/>
                <a:ea typeface="宋体" panose="02010600030101010101" pitchFamily="2" charset="-122"/>
              </a:rPr>
              <a:t>6</a:t>
            </a:r>
            <a:r>
              <a:rPr lang="zh-CN" altLang="en-US" b="1">
                <a:latin typeface="Arial" panose="020B0604020202020204" pitchFamily="34" charset="0"/>
                <a:ea typeface="宋体" panose="02010600030101010101" pitchFamily="2" charset="-122"/>
              </a:rPr>
              <a:t>名学生</a:t>
            </a:r>
            <a:r>
              <a:rPr lang="en-US" altLang="zh-CN" b="1">
                <a:latin typeface="Arial" panose="020B0604020202020204" pitchFamily="34" charset="0"/>
                <a:ea typeface="宋体" panose="02010600030101010101" pitchFamily="2" charset="-122"/>
              </a:rPr>
              <a:t>5 </a:t>
            </a:r>
            <a:r>
              <a:rPr lang="zh-CN" altLang="en-US" b="1">
                <a:latin typeface="Arial" panose="020B0604020202020204" pitchFamily="34" charset="0"/>
                <a:ea typeface="宋体" panose="02010600030101010101" pitchFamily="2" charset="-122"/>
              </a:rPr>
              <a:t>门课期末成绩</a:t>
            </a:r>
            <a:endParaRPr lang="zh-CN" altLang="en-US" b="1" u="sng">
              <a:latin typeface="Arial" panose="020B0604020202020204" pitchFamily="34" charset="0"/>
              <a:ea typeface="宋体" panose="02010600030101010101" pitchFamily="2" charset="-122"/>
            </a:endParaRPr>
          </a:p>
          <a:p>
            <a:pPr>
              <a:spcBef>
                <a:spcPct val="30000"/>
              </a:spcBef>
            </a:pPr>
            <a:r>
              <a:rPr lang="zh-CN" altLang="en-US" sz="1600" b="1">
                <a:solidFill>
                  <a:schemeClr val="bg2"/>
                </a:solidFill>
                <a:latin typeface="Arial" panose="020B0604020202020204" pitchFamily="34" charset="0"/>
                <a:ea typeface="宋体" panose="02010600030101010101" pitchFamily="2" charset="-122"/>
              </a:rPr>
              <a:t>序号</a:t>
            </a:r>
            <a:r>
              <a:rPr lang="zh-CN" altLang="en-US" b="1">
                <a:solidFill>
                  <a:schemeClr val="bg2"/>
                </a:solidFill>
                <a:latin typeface="Arial" panose="020B0604020202020204" pitchFamily="34" charset="0"/>
                <a:ea typeface="宋体" panose="02010600030101010101" pitchFamily="2" charset="-122"/>
              </a:rPr>
              <a:t>   政治    语文   外语    数学   物理</a:t>
            </a:r>
            <a:r>
              <a:rPr lang="zh-CN" altLang="en-US" u="sng">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  </a:t>
            </a:r>
            <a:r>
              <a:rPr lang="en-US" altLang="zh-CN" sz="1600">
                <a:latin typeface="Arial" panose="020B0604020202020204" pitchFamily="34" charset="0"/>
                <a:ea typeface="宋体" panose="02010600030101010101" pitchFamily="2" charset="-122"/>
              </a:rPr>
              <a:t>1        99         94        93       100     100</a:t>
            </a:r>
          </a:p>
          <a:p>
            <a:r>
              <a:rPr lang="en-US" altLang="zh-CN" sz="1600">
                <a:latin typeface="Arial" panose="020B0604020202020204" pitchFamily="34" charset="0"/>
                <a:ea typeface="宋体" panose="02010600030101010101" pitchFamily="2" charset="-122"/>
              </a:rPr>
              <a:t>   2        99        88        96        99       97</a:t>
            </a:r>
          </a:p>
          <a:p>
            <a:r>
              <a:rPr lang="en-US" altLang="zh-CN" sz="1600">
                <a:latin typeface="Arial" panose="020B0604020202020204" pitchFamily="34" charset="0"/>
                <a:ea typeface="宋体" panose="02010600030101010101" pitchFamily="2" charset="-122"/>
              </a:rPr>
              <a:t>   3        100      98        81        96      100</a:t>
            </a:r>
          </a:p>
          <a:p>
            <a:r>
              <a:rPr lang="en-US" altLang="zh-CN" sz="1600">
                <a:latin typeface="Arial" panose="020B0604020202020204" pitchFamily="34" charset="0"/>
                <a:ea typeface="宋体" panose="02010600030101010101" pitchFamily="2" charset="-122"/>
              </a:rPr>
              <a:t>   4        93        88        88        99       96</a:t>
            </a:r>
          </a:p>
          <a:p>
            <a:r>
              <a:rPr lang="en-US" altLang="zh-CN" sz="1600">
                <a:latin typeface="Arial" panose="020B0604020202020204" pitchFamily="34" charset="0"/>
                <a:ea typeface="宋体" panose="02010600030101010101" pitchFamily="2" charset="-122"/>
              </a:rPr>
              <a:t>   5       100       91        72        96       78</a:t>
            </a:r>
          </a:p>
          <a:p>
            <a:r>
              <a:rPr lang="en-US" altLang="zh-CN" sz="1600">
                <a:latin typeface="Arial" panose="020B0604020202020204" pitchFamily="34" charset="0"/>
                <a:ea typeface="宋体" panose="02010600030101010101" pitchFamily="2" charset="-122"/>
              </a:rPr>
              <a:t>   6        75        73        88        97       89</a:t>
            </a:r>
          </a:p>
        </p:txBody>
      </p:sp>
      <p:sp>
        <p:nvSpPr>
          <p:cNvPr id="13321" name="圆角矩形标注 13320"/>
          <p:cNvSpPr/>
          <p:nvPr/>
        </p:nvSpPr>
        <p:spPr>
          <a:xfrm>
            <a:off x="5580063" y="5084763"/>
            <a:ext cx="3167062" cy="1296987"/>
          </a:xfrm>
          <a:prstGeom prst="wedgeRoundRectCallout">
            <a:avLst>
              <a:gd name="adj1" fmla="val -80676"/>
              <a:gd name="adj2" fmla="val -14870"/>
              <a:gd name="adj3" fmla="val 16667"/>
            </a:avLst>
          </a:prstGeom>
          <a:solidFill>
            <a:srgbClr val="FFFF99"/>
          </a:solidFill>
          <a:ln w="9525" cap="flat" cmpd="sng">
            <a:solidFill>
              <a:schemeClr val="tx1"/>
            </a:solidFill>
            <a:prstDash val="solid"/>
            <a:miter/>
            <a:headEnd type="none" w="med" len="med"/>
            <a:tailEnd type="none" w="med" len="med"/>
          </a:ln>
        </p:spPr>
        <p:txBody>
          <a:bodyPr anchor="t" anchorCtr="0"/>
          <a:lstStyle/>
          <a:p>
            <a:pPr algn="ctr">
              <a:lnSpc>
                <a:spcPct val="120000"/>
              </a:lnSpc>
              <a:spcBef>
                <a:spcPct val="10000"/>
              </a:spcBef>
            </a:pPr>
            <a:r>
              <a:rPr lang="zh-CN" altLang="en-US" b="1">
                <a:solidFill>
                  <a:srgbClr val="000000"/>
                </a:solidFill>
                <a:latin typeface="仿宋" panose="02010609060101010101" pitchFamily="49" charset="-122"/>
                <a:ea typeface="仿宋" panose="02010609060101010101" pitchFamily="49" charset="-122"/>
              </a:rPr>
              <a:t>统计分析是以各变量</a:t>
            </a:r>
            <a:r>
              <a:rPr lang="en-US" altLang="zh-CN" b="1">
                <a:solidFill>
                  <a:srgbClr val="000000"/>
                </a:solidFill>
                <a:latin typeface="仿宋" panose="02010609060101010101" pitchFamily="49" charset="-122"/>
                <a:ea typeface="仿宋" panose="02010609060101010101" pitchFamily="49" charset="-122"/>
              </a:rPr>
              <a:t>n</a:t>
            </a:r>
            <a:r>
              <a:rPr lang="zh-CN" altLang="en-US" b="1">
                <a:solidFill>
                  <a:srgbClr val="000000"/>
                </a:solidFill>
                <a:latin typeface="仿宋" panose="02010609060101010101" pitchFamily="49" charset="-122"/>
                <a:ea typeface="仿宋" panose="02010609060101010101" pitchFamily="49" charset="-122"/>
              </a:rPr>
              <a:t>次观测组成的</a:t>
            </a:r>
            <a:r>
              <a:rPr lang="zh-CN" altLang="en-US" b="1">
                <a:solidFill>
                  <a:srgbClr val="FF0000"/>
                </a:solidFill>
                <a:latin typeface="仿宋" panose="02010609060101010101" pitchFamily="49" charset="-122"/>
                <a:ea typeface="仿宋" panose="02010609060101010101" pitchFamily="49" charset="-122"/>
              </a:rPr>
              <a:t>数据</a:t>
            </a:r>
            <a:r>
              <a:rPr lang="zh-CN" altLang="en-US" b="1">
                <a:solidFill>
                  <a:srgbClr val="000000"/>
                </a:solidFill>
                <a:latin typeface="仿宋" panose="02010609060101010101" pitchFamily="49" charset="-122"/>
                <a:ea typeface="仿宋" panose="02010609060101010101" pitchFamily="49" charset="-122"/>
              </a:rPr>
              <a:t>矩阵为依据</a:t>
            </a:r>
            <a:r>
              <a:rPr lang="en-US" altLang="zh-CN" b="1">
                <a:solidFill>
                  <a:srgbClr val="000000"/>
                </a:solidFill>
                <a:latin typeface="仿宋" panose="02010609060101010101" pitchFamily="49" charset="-122"/>
                <a:ea typeface="仿宋" panose="02010609060101010101" pitchFamily="49" charset="-122"/>
              </a:rPr>
              <a:t>,</a:t>
            </a:r>
            <a:r>
              <a:rPr lang="zh-CN" altLang="en-US" b="1">
                <a:solidFill>
                  <a:srgbClr val="000000"/>
                </a:solidFill>
                <a:latin typeface="仿宋" panose="02010609060101010101" pitchFamily="49" charset="-122"/>
                <a:ea typeface="仿宋" panose="02010609060101010101" pitchFamily="49" charset="-122"/>
              </a:rPr>
              <a:t>依实际问题需要进行分析</a:t>
            </a:r>
            <a:endParaRPr lang="zh-CN" altLang="en-US" b="1">
              <a:solidFill>
                <a:srgbClr val="000000"/>
              </a:solidFill>
              <a:latin typeface="Arial" panose="020B0604020202020204" pitchFamily="34" charset="0"/>
              <a:ea typeface="宋体" panose="02010600030101010101" pitchFamily="2" charset="-122"/>
            </a:endParaRPr>
          </a:p>
        </p:txBody>
      </p:sp>
      <p:sp>
        <p:nvSpPr>
          <p:cNvPr id="13322" name="矩形 13321"/>
          <p:cNvSpPr/>
          <p:nvPr/>
        </p:nvSpPr>
        <p:spPr>
          <a:xfrm>
            <a:off x="2339975" y="6165850"/>
            <a:ext cx="1296988" cy="396875"/>
          </a:xfrm>
          <a:prstGeom prst="rect">
            <a:avLst/>
          </a:prstGeom>
          <a:noFill/>
          <a:ln w="9525">
            <a:noFill/>
          </a:ln>
        </p:spPr>
        <p:txBody>
          <a:bodyPr anchor="t" anchorCtr="0">
            <a:spAutoFit/>
          </a:bodyPr>
          <a:lstStyle/>
          <a:p>
            <a:r>
              <a:rPr lang="zh-CN" altLang="en-US" sz="2000" b="1">
                <a:solidFill>
                  <a:schemeClr val="bg2"/>
                </a:solidFill>
                <a:latin typeface="Arial" panose="020B0604020202020204" pitchFamily="34" charset="0"/>
                <a:ea typeface="微软雅黑" panose="020B0503020204020204" pitchFamily="34" charset="-122"/>
              </a:rPr>
              <a:t>数据矩阵</a:t>
            </a:r>
          </a:p>
        </p:txBody>
      </p:sp>
      <p:sp>
        <p:nvSpPr>
          <p:cNvPr id="13323" name="圆角矩形标注 13322"/>
          <p:cNvSpPr/>
          <p:nvPr/>
        </p:nvSpPr>
        <p:spPr>
          <a:xfrm>
            <a:off x="5651500" y="3716338"/>
            <a:ext cx="3024188" cy="1152525"/>
          </a:xfrm>
          <a:prstGeom prst="wedgeRoundRectCallout">
            <a:avLst>
              <a:gd name="adj1" fmla="val -86065"/>
              <a:gd name="adj2" fmla="val -17079"/>
              <a:gd name="adj3" fmla="val 16667"/>
            </a:avLst>
          </a:prstGeom>
          <a:solidFill>
            <a:schemeClr val="bg1"/>
          </a:solidFill>
          <a:ln w="9525" cap="flat" cmpd="sng">
            <a:solidFill>
              <a:schemeClr val="bg2"/>
            </a:solidFill>
            <a:prstDash val="solid"/>
            <a:miter/>
            <a:headEnd type="none" w="med" len="med"/>
            <a:tailEnd type="none" w="med" len="med"/>
          </a:ln>
        </p:spPr>
        <p:txBody>
          <a:bodyPr anchor="t" anchorCtr="0"/>
          <a:lstStyle/>
          <a:p>
            <a:r>
              <a:rPr lang="en-US" altLang="zh-CN" b="1">
                <a:latin typeface="仿宋" panose="02010609060101010101" pitchFamily="49" charset="-122"/>
                <a:ea typeface="仿宋" panose="02010609060101010101" pitchFamily="49" charset="-122"/>
              </a:rPr>
              <a:t>“</a:t>
            </a:r>
            <a:r>
              <a:rPr lang="zh-CN" altLang="en-US" b="1">
                <a:solidFill>
                  <a:srgbClr val="FF0000"/>
                </a:solidFill>
                <a:latin typeface="仿宋" panose="02010609060101010101" pitchFamily="49" charset="-122"/>
                <a:ea typeface="仿宋" panose="02010609060101010101" pitchFamily="49" charset="-122"/>
              </a:rPr>
              <a:t>数据！数据</a:t>
            </a:r>
            <a:r>
              <a:rPr lang="en-US" altLang="zh-CN" b="1">
                <a:solidFill>
                  <a:srgbClr val="FF0000"/>
                </a:solidFill>
                <a:latin typeface="仿宋" panose="02010609060101010101" pitchFamily="49" charset="-122"/>
                <a:ea typeface="仿宋" panose="02010609060101010101" pitchFamily="49" charset="-122"/>
              </a:rPr>
              <a:t>!</a:t>
            </a:r>
            <a:r>
              <a:rPr lang="zh-CN" altLang="en-US" b="1">
                <a:solidFill>
                  <a:srgbClr val="FF0000"/>
                </a:solidFill>
                <a:latin typeface="仿宋" panose="02010609060101010101" pitchFamily="49" charset="-122"/>
                <a:ea typeface="仿宋" panose="02010609060101010101" pitchFamily="49" charset="-122"/>
              </a:rPr>
              <a:t>数据</a:t>
            </a:r>
            <a:r>
              <a:rPr lang="en-US" altLang="zh-CN" b="1">
                <a:solidFill>
                  <a:srgbClr val="FF0000"/>
                </a:solidFill>
                <a:latin typeface="仿宋" panose="02010609060101010101" pitchFamily="49" charset="-122"/>
                <a:ea typeface="仿宋" panose="02010609060101010101" pitchFamily="49" charset="-122"/>
              </a:rPr>
              <a:t>!</a:t>
            </a:r>
            <a:r>
              <a:rPr lang="en-US" altLang="zh-CN" b="1">
                <a:latin typeface="Arial" panose="020B0604020202020204" pitchFamily="34" charset="0"/>
                <a:ea typeface="宋体" panose="02010600030101010101" pitchFamily="2" charset="-122"/>
              </a:rPr>
              <a:t>”</a:t>
            </a:r>
            <a:r>
              <a:rPr lang="zh-CN" altLang="en-US" b="1">
                <a:latin typeface="仿宋" panose="02010609060101010101" pitchFamily="49" charset="-122"/>
                <a:ea typeface="仿宋" panose="02010609060101010101" pitchFamily="49" charset="-122"/>
              </a:rPr>
              <a:t>、</a:t>
            </a:r>
            <a:r>
              <a:rPr lang="zh-CN" altLang="en-US" b="1">
                <a:latin typeface="Arial" panose="020B0604020202020204" pitchFamily="34" charset="0"/>
                <a:ea typeface="宋体" panose="02010600030101010101" pitchFamily="2" charset="-122"/>
              </a:rPr>
              <a:t>“</a:t>
            </a:r>
            <a:r>
              <a:rPr lang="zh-CN" altLang="en-US" b="1">
                <a:latin typeface="仿宋" panose="02010609060101010101" pitchFamily="49" charset="-122"/>
                <a:ea typeface="仿宋" panose="02010609060101010101" pitchFamily="49" charset="-122"/>
              </a:rPr>
              <a:t>我不能做无米之炊！</a:t>
            </a:r>
            <a:r>
              <a:rPr lang="zh-CN" altLang="en-US" b="1">
                <a:latin typeface="Arial" panose="020B0604020202020204" pitchFamily="34" charset="0"/>
                <a:ea typeface="宋体" panose="02010600030101010101" pitchFamily="2" charset="-122"/>
              </a:rPr>
              <a:t>”</a:t>
            </a:r>
            <a:r>
              <a:rPr lang="en-US" altLang="zh-CN">
                <a:latin typeface="仿宋" panose="02010609060101010101" pitchFamily="49" charset="-122"/>
                <a:ea typeface="仿宋" panose="02010609060101010101" pitchFamily="49" charset="-122"/>
              </a:rPr>
              <a:t>—</a:t>
            </a:r>
            <a:r>
              <a:rPr lang="en-US" altLang="zh-CN">
                <a:solidFill>
                  <a:schemeClr val="tx2"/>
                </a:solidFill>
                <a:latin typeface="仿宋" panose="02010609060101010101" pitchFamily="49" charset="-122"/>
                <a:ea typeface="仿宋" panose="02010609060101010101" pitchFamily="49" charset="-122"/>
              </a:rPr>
              <a:t>Sherlock·</a:t>
            </a:r>
            <a:r>
              <a:rPr lang="zh-CN" altLang="en-US" b="1">
                <a:solidFill>
                  <a:schemeClr val="tx2"/>
                </a:solidFill>
                <a:latin typeface="仿宋" panose="02010609060101010101" pitchFamily="49" charset="-122"/>
                <a:ea typeface="仿宋" panose="02010609060101010101" pitchFamily="49" charset="-122"/>
              </a:rPr>
              <a:t>福尔摩斯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blinds(horizontal)">
                                      <p:cBhvr>
                                        <p:cTn id="7" dur="500"/>
                                        <p:tgtEl>
                                          <p:spTgt spid="133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20"/>
                                        </p:tgtEl>
                                        <p:attrNameLst>
                                          <p:attrName>style.visibility</p:attrName>
                                        </p:attrNameLst>
                                      </p:cBhvr>
                                      <p:to>
                                        <p:strVal val="visible"/>
                                      </p:to>
                                    </p:set>
                                    <p:animEffect transition="in" filter="blinds(horizontal)">
                                      <p:cBhvr>
                                        <p:cTn id="12" dur="500"/>
                                        <p:tgtEl>
                                          <p:spTgt spid="133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7">
                                            <p:txEl>
                                              <p:pRg st="0" end="0"/>
                                            </p:txEl>
                                          </p:spTgt>
                                        </p:tgtEl>
                                        <p:attrNameLst>
                                          <p:attrName>style.visibility</p:attrName>
                                        </p:attrNameLst>
                                      </p:cBhvr>
                                      <p:to>
                                        <p:strVal val="visible"/>
                                      </p:to>
                                    </p:set>
                                    <p:animEffect transition="in" filter="blinds(horizontal)">
                                      <p:cBhvr>
                                        <p:cTn id="17" dur="500"/>
                                        <p:tgtEl>
                                          <p:spTgt spid="13317">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3317">
                                            <p:txEl>
                                              <p:pRg st="1" end="1"/>
                                            </p:txEl>
                                          </p:spTgt>
                                        </p:tgtEl>
                                        <p:attrNameLst>
                                          <p:attrName>style.visibility</p:attrName>
                                        </p:attrNameLst>
                                      </p:cBhvr>
                                      <p:to>
                                        <p:strVal val="visible"/>
                                      </p:to>
                                    </p:set>
                                    <p:animEffect transition="in" filter="blinds(horizontal)">
                                      <p:cBhvr>
                                        <p:cTn id="20" dur="500"/>
                                        <p:tgtEl>
                                          <p:spTgt spid="13317">
                                            <p:txEl>
                                              <p:pRg st="1" end="1"/>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3317">
                                            <p:txEl>
                                              <p:pRg st="2" end="2"/>
                                            </p:txEl>
                                          </p:spTgt>
                                        </p:tgtEl>
                                        <p:attrNameLst>
                                          <p:attrName>style.visibility</p:attrName>
                                        </p:attrNameLst>
                                      </p:cBhvr>
                                      <p:to>
                                        <p:strVal val="visible"/>
                                      </p:to>
                                    </p:set>
                                    <p:animEffect transition="in" filter="blinds(horizontal)">
                                      <p:cBhvr>
                                        <p:cTn id="23" dur="500"/>
                                        <p:tgtEl>
                                          <p:spTgt spid="13317">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3317">
                                            <p:txEl>
                                              <p:pRg st="3" end="3"/>
                                            </p:txEl>
                                          </p:spTgt>
                                        </p:tgtEl>
                                        <p:attrNameLst>
                                          <p:attrName>style.visibility</p:attrName>
                                        </p:attrNameLst>
                                      </p:cBhvr>
                                      <p:to>
                                        <p:strVal val="visible"/>
                                      </p:to>
                                    </p:set>
                                    <p:animEffect transition="in" filter="blinds(horizontal)">
                                      <p:cBhvr>
                                        <p:cTn id="26" dur="500"/>
                                        <p:tgtEl>
                                          <p:spTgt spid="1331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319"/>
                                        </p:tgtEl>
                                        <p:attrNameLst>
                                          <p:attrName>style.visibility</p:attrName>
                                        </p:attrNameLst>
                                      </p:cBhvr>
                                      <p:to>
                                        <p:strVal val="visible"/>
                                      </p:to>
                                    </p:set>
                                    <p:animEffect transition="in" filter="blinds(horizontal)">
                                      <p:cBhvr>
                                        <p:cTn id="31" dur="500"/>
                                        <p:tgtEl>
                                          <p:spTgt spid="1331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3322"/>
                                        </p:tgtEl>
                                        <p:attrNameLst>
                                          <p:attrName>style.visibility</p:attrName>
                                        </p:attrNameLst>
                                      </p:cBhvr>
                                      <p:to>
                                        <p:strVal val="visible"/>
                                      </p:to>
                                    </p:set>
                                    <p:animEffect transition="in" filter="blinds(horizontal)">
                                      <p:cBhvr>
                                        <p:cTn id="36" dur="500"/>
                                        <p:tgtEl>
                                          <p:spTgt spid="1332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3321"/>
                                        </p:tgtEl>
                                        <p:attrNameLst>
                                          <p:attrName>style.visibility</p:attrName>
                                        </p:attrNameLst>
                                      </p:cBhvr>
                                      <p:to>
                                        <p:strVal val="visible"/>
                                      </p:to>
                                    </p:set>
                                    <p:animEffect transition="in" filter="blinds(horizontal)">
                                      <p:cBhvr>
                                        <p:cTn id="41" dur="500"/>
                                        <p:tgtEl>
                                          <p:spTgt spid="1332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3323"/>
                                        </p:tgtEl>
                                        <p:attrNameLst>
                                          <p:attrName>style.visibility</p:attrName>
                                        </p:attrNameLst>
                                      </p:cBhvr>
                                      <p:to>
                                        <p:strVal val="visible"/>
                                      </p:to>
                                    </p:set>
                                    <p:animEffect transition="in" filter="blinds(horizontal)">
                                      <p:cBhvr>
                                        <p:cTn id="46" dur="500"/>
                                        <p:tgtEl>
                                          <p:spTgt spid="13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animBg="1"/>
      <p:bldP spid="13320" grpId="0" animBg="1"/>
      <p:bldP spid="13321" grpId="0" animBg="1"/>
      <p:bldP spid="13322" grpId="0" animBg="1"/>
      <p:bldP spid="133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1536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25</a:t>
            </a:fld>
            <a:endParaRPr lang="zh-CN" altLang="x-none" sz="1200" dirty="0">
              <a:latin typeface="Arial Black" panose="020B0A04020102020204" pitchFamily="34" charset="0"/>
            </a:endParaRPr>
          </a:p>
        </p:txBody>
      </p:sp>
      <p:sp>
        <p:nvSpPr>
          <p:cNvPr id="24578" name="日期占位符 1536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grpSp>
        <p:nvGrpSpPr>
          <p:cNvPr id="24579" name="组合 15363"/>
          <p:cNvGrpSpPr/>
          <p:nvPr/>
        </p:nvGrpSpPr>
        <p:grpSpPr>
          <a:xfrm>
            <a:off x="323850" y="620713"/>
            <a:ext cx="8496300" cy="5256212"/>
            <a:chOff x="204" y="391"/>
            <a:chExt cx="5352" cy="3311"/>
          </a:xfrm>
        </p:grpSpPr>
        <p:grpSp>
          <p:nvGrpSpPr>
            <p:cNvPr id="24580" name="组合 15364"/>
            <p:cNvGrpSpPr>
              <a:grpSpLocks noChangeAspect="1"/>
            </p:cNvGrpSpPr>
            <p:nvPr/>
          </p:nvGrpSpPr>
          <p:grpSpPr>
            <a:xfrm>
              <a:off x="204" y="391"/>
              <a:ext cx="5352" cy="3311"/>
              <a:chOff x="204" y="391"/>
              <a:chExt cx="5352" cy="3311"/>
            </a:xfrm>
          </p:grpSpPr>
          <p:sp>
            <p:nvSpPr>
              <p:cNvPr id="24581" name="矩形 15365"/>
              <p:cNvSpPr>
                <a:spLocks noChangeAspect="1"/>
              </p:cNvSpPr>
              <p:nvPr/>
            </p:nvSpPr>
            <p:spPr>
              <a:xfrm>
                <a:off x="204" y="391"/>
                <a:ext cx="5352" cy="3311"/>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cxnSp>
            <p:nvCxnSpPr>
              <p:cNvPr id="24582" name="肘形连接符 15366"/>
              <p:cNvCxnSpPr>
                <a:stCxn id="24620" idx="1"/>
                <a:endCxn id="24603" idx="2"/>
              </p:cNvCxnSpPr>
              <p:nvPr/>
            </p:nvCxnSpPr>
            <p:spPr>
              <a:xfrm rot="10800000">
                <a:off x="3853" y="1112"/>
                <a:ext cx="243" cy="2447"/>
              </a:xfrm>
              <a:prstGeom prst="bentConnector2">
                <a:avLst/>
              </a:prstGeom>
              <a:ln w="28575" cap="flat" cmpd="sng">
                <a:solidFill>
                  <a:schemeClr val="tx1"/>
                </a:solidFill>
                <a:prstDash val="solid"/>
                <a:miter/>
                <a:headEnd type="none" w="med" len="med"/>
                <a:tailEnd type="none" w="med" len="med"/>
              </a:ln>
            </p:spPr>
          </p:cxnSp>
          <p:cxnSp>
            <p:nvCxnSpPr>
              <p:cNvPr id="24583" name="肘形连接符 15367"/>
              <p:cNvCxnSpPr>
                <a:stCxn id="24619" idx="3"/>
                <a:endCxn id="24603" idx="2"/>
              </p:cNvCxnSpPr>
              <p:nvPr/>
            </p:nvCxnSpPr>
            <p:spPr>
              <a:xfrm flipV="1">
                <a:off x="3610" y="1112"/>
                <a:ext cx="243" cy="2447"/>
              </a:xfrm>
              <a:prstGeom prst="bentConnector2">
                <a:avLst/>
              </a:prstGeom>
              <a:ln w="28575" cap="flat" cmpd="sng">
                <a:solidFill>
                  <a:schemeClr val="tx1"/>
                </a:solidFill>
                <a:prstDash val="solid"/>
                <a:miter/>
                <a:headEnd type="none" w="med" len="med"/>
                <a:tailEnd type="none" w="med" len="med"/>
              </a:ln>
            </p:spPr>
          </p:cxnSp>
          <p:cxnSp>
            <p:nvCxnSpPr>
              <p:cNvPr id="24584" name="肘形连接符 15368"/>
              <p:cNvCxnSpPr>
                <a:stCxn id="24618" idx="1"/>
                <a:endCxn id="24603" idx="2"/>
              </p:cNvCxnSpPr>
              <p:nvPr/>
            </p:nvCxnSpPr>
            <p:spPr>
              <a:xfrm rot="10800000">
                <a:off x="3853" y="1112"/>
                <a:ext cx="243" cy="2014"/>
              </a:xfrm>
              <a:prstGeom prst="bentConnector2">
                <a:avLst/>
              </a:prstGeom>
              <a:ln w="28575" cap="flat" cmpd="sng">
                <a:solidFill>
                  <a:schemeClr val="tx1"/>
                </a:solidFill>
                <a:prstDash val="solid"/>
                <a:miter/>
                <a:headEnd type="none" w="med" len="med"/>
                <a:tailEnd type="none" w="med" len="med"/>
              </a:ln>
            </p:spPr>
          </p:cxnSp>
          <p:cxnSp>
            <p:nvCxnSpPr>
              <p:cNvPr id="24585" name="肘形连接符 15369"/>
              <p:cNvCxnSpPr>
                <a:stCxn id="24617" idx="3"/>
                <a:endCxn id="24603" idx="2"/>
              </p:cNvCxnSpPr>
              <p:nvPr/>
            </p:nvCxnSpPr>
            <p:spPr>
              <a:xfrm flipV="1">
                <a:off x="3610" y="1112"/>
                <a:ext cx="243" cy="2014"/>
              </a:xfrm>
              <a:prstGeom prst="bentConnector2">
                <a:avLst/>
              </a:prstGeom>
              <a:ln w="28575" cap="flat" cmpd="sng">
                <a:solidFill>
                  <a:schemeClr val="tx1"/>
                </a:solidFill>
                <a:prstDash val="solid"/>
                <a:miter/>
                <a:headEnd type="none" w="med" len="med"/>
                <a:tailEnd type="none" w="med" len="med"/>
              </a:ln>
            </p:spPr>
          </p:cxnSp>
          <p:cxnSp>
            <p:nvCxnSpPr>
              <p:cNvPr id="24586" name="肘形连接符 15370"/>
              <p:cNvCxnSpPr>
                <a:stCxn id="24616" idx="1"/>
                <a:endCxn id="24603" idx="2"/>
              </p:cNvCxnSpPr>
              <p:nvPr/>
            </p:nvCxnSpPr>
            <p:spPr>
              <a:xfrm rot="10800000">
                <a:off x="3853" y="1112"/>
                <a:ext cx="243" cy="1583"/>
              </a:xfrm>
              <a:prstGeom prst="bentConnector2">
                <a:avLst/>
              </a:prstGeom>
              <a:ln w="28575" cap="flat" cmpd="sng">
                <a:solidFill>
                  <a:schemeClr val="tx1"/>
                </a:solidFill>
                <a:prstDash val="solid"/>
                <a:miter/>
                <a:headEnd type="none" w="med" len="med"/>
                <a:tailEnd type="none" w="med" len="med"/>
              </a:ln>
            </p:spPr>
          </p:cxnSp>
          <p:cxnSp>
            <p:nvCxnSpPr>
              <p:cNvPr id="24587" name="肘形连接符 15371"/>
              <p:cNvCxnSpPr>
                <a:stCxn id="24615" idx="3"/>
                <a:endCxn id="24603" idx="2"/>
              </p:cNvCxnSpPr>
              <p:nvPr/>
            </p:nvCxnSpPr>
            <p:spPr>
              <a:xfrm flipV="1">
                <a:off x="3610" y="1112"/>
                <a:ext cx="243" cy="1583"/>
              </a:xfrm>
              <a:prstGeom prst="bentConnector2">
                <a:avLst/>
              </a:prstGeom>
              <a:ln w="28575" cap="flat" cmpd="sng">
                <a:solidFill>
                  <a:schemeClr val="tx1"/>
                </a:solidFill>
                <a:prstDash val="solid"/>
                <a:miter/>
                <a:headEnd type="none" w="med" len="med"/>
                <a:tailEnd type="none" w="med" len="med"/>
              </a:ln>
            </p:spPr>
          </p:cxnSp>
          <p:cxnSp>
            <p:nvCxnSpPr>
              <p:cNvPr id="24588" name="肘形连接符 15372"/>
              <p:cNvCxnSpPr>
                <a:stCxn id="24614" idx="1"/>
                <a:endCxn id="24603" idx="2"/>
              </p:cNvCxnSpPr>
              <p:nvPr/>
            </p:nvCxnSpPr>
            <p:spPr>
              <a:xfrm rot="10800000">
                <a:off x="3853" y="1112"/>
                <a:ext cx="243" cy="1150"/>
              </a:xfrm>
              <a:prstGeom prst="bentConnector2">
                <a:avLst/>
              </a:prstGeom>
              <a:ln w="28575" cap="flat" cmpd="sng">
                <a:solidFill>
                  <a:schemeClr val="tx1"/>
                </a:solidFill>
                <a:prstDash val="solid"/>
                <a:miter/>
                <a:headEnd type="none" w="med" len="med"/>
                <a:tailEnd type="none" w="med" len="med"/>
              </a:ln>
            </p:spPr>
          </p:cxnSp>
          <p:cxnSp>
            <p:nvCxnSpPr>
              <p:cNvPr id="24589" name="肘形连接符 15373"/>
              <p:cNvCxnSpPr>
                <a:stCxn id="24613" idx="3"/>
                <a:endCxn id="24603" idx="2"/>
              </p:cNvCxnSpPr>
              <p:nvPr/>
            </p:nvCxnSpPr>
            <p:spPr>
              <a:xfrm flipV="1">
                <a:off x="3610" y="1112"/>
                <a:ext cx="243" cy="1150"/>
              </a:xfrm>
              <a:prstGeom prst="bentConnector2">
                <a:avLst/>
              </a:prstGeom>
              <a:ln w="28575" cap="flat" cmpd="sng">
                <a:solidFill>
                  <a:schemeClr val="tx1"/>
                </a:solidFill>
                <a:prstDash val="solid"/>
                <a:miter/>
                <a:headEnd type="none" w="med" len="med"/>
                <a:tailEnd type="none" w="med" len="med"/>
              </a:ln>
            </p:spPr>
          </p:cxnSp>
          <p:cxnSp>
            <p:nvCxnSpPr>
              <p:cNvPr id="24590" name="肘形连接符 15374"/>
              <p:cNvCxnSpPr>
                <a:stCxn id="24612" idx="1"/>
                <a:endCxn id="24603" idx="2"/>
              </p:cNvCxnSpPr>
              <p:nvPr/>
            </p:nvCxnSpPr>
            <p:spPr>
              <a:xfrm rot="10800000">
                <a:off x="3853" y="1112"/>
                <a:ext cx="243" cy="720"/>
              </a:xfrm>
              <a:prstGeom prst="bentConnector2">
                <a:avLst/>
              </a:prstGeom>
              <a:ln w="28575" cap="flat" cmpd="sng">
                <a:solidFill>
                  <a:schemeClr val="tx1"/>
                </a:solidFill>
                <a:prstDash val="solid"/>
                <a:miter/>
                <a:headEnd type="none" w="med" len="med"/>
                <a:tailEnd type="none" w="med" len="med"/>
              </a:ln>
            </p:spPr>
          </p:cxnSp>
          <p:cxnSp>
            <p:nvCxnSpPr>
              <p:cNvPr id="24591" name="肘形连接符 15375"/>
              <p:cNvCxnSpPr>
                <a:stCxn id="24611" idx="3"/>
                <a:endCxn id="24603" idx="2"/>
              </p:cNvCxnSpPr>
              <p:nvPr/>
            </p:nvCxnSpPr>
            <p:spPr>
              <a:xfrm flipV="1">
                <a:off x="3610" y="1112"/>
                <a:ext cx="243" cy="720"/>
              </a:xfrm>
              <a:prstGeom prst="bentConnector2">
                <a:avLst/>
              </a:prstGeom>
              <a:ln w="28575" cap="flat" cmpd="sng">
                <a:solidFill>
                  <a:schemeClr val="tx1"/>
                </a:solidFill>
                <a:prstDash val="solid"/>
                <a:miter/>
                <a:headEnd type="none" w="med" len="med"/>
                <a:tailEnd type="none" w="med" len="med"/>
              </a:ln>
            </p:spPr>
          </p:cxnSp>
          <p:cxnSp>
            <p:nvCxnSpPr>
              <p:cNvPr id="24592" name="肘形连接符 15376"/>
              <p:cNvCxnSpPr>
                <a:stCxn id="24610" idx="1"/>
                <a:endCxn id="24603" idx="2"/>
              </p:cNvCxnSpPr>
              <p:nvPr/>
            </p:nvCxnSpPr>
            <p:spPr>
              <a:xfrm rot="10800000">
                <a:off x="3853" y="1112"/>
                <a:ext cx="243" cy="287"/>
              </a:xfrm>
              <a:prstGeom prst="bentConnector2">
                <a:avLst/>
              </a:prstGeom>
              <a:ln w="28575" cap="flat" cmpd="sng">
                <a:solidFill>
                  <a:schemeClr val="tx1"/>
                </a:solidFill>
                <a:prstDash val="solid"/>
                <a:miter/>
                <a:headEnd type="none" w="med" len="med"/>
                <a:tailEnd type="none" w="med" len="med"/>
              </a:ln>
            </p:spPr>
          </p:cxnSp>
          <p:cxnSp>
            <p:nvCxnSpPr>
              <p:cNvPr id="24593" name="肘形连接符 15377"/>
              <p:cNvCxnSpPr>
                <a:stCxn id="24609" idx="3"/>
                <a:endCxn id="24603" idx="2"/>
              </p:cNvCxnSpPr>
              <p:nvPr/>
            </p:nvCxnSpPr>
            <p:spPr>
              <a:xfrm flipV="1">
                <a:off x="3610" y="1112"/>
                <a:ext cx="243" cy="287"/>
              </a:xfrm>
              <a:prstGeom prst="bentConnector2">
                <a:avLst/>
              </a:prstGeom>
              <a:ln w="28575" cap="flat" cmpd="sng">
                <a:solidFill>
                  <a:schemeClr val="tx1"/>
                </a:solidFill>
                <a:prstDash val="solid"/>
                <a:miter/>
                <a:headEnd type="none" w="med" len="med"/>
                <a:tailEnd type="none" w="med" len="med"/>
              </a:ln>
            </p:spPr>
          </p:cxnSp>
          <p:cxnSp>
            <p:nvCxnSpPr>
              <p:cNvPr id="24594" name="肘形连接符 15378"/>
              <p:cNvCxnSpPr>
                <a:stCxn id="24608" idx="3"/>
                <a:endCxn id="24602" idx="2"/>
              </p:cNvCxnSpPr>
              <p:nvPr/>
            </p:nvCxnSpPr>
            <p:spPr>
              <a:xfrm flipV="1">
                <a:off x="1664" y="1112"/>
                <a:ext cx="243" cy="2014"/>
              </a:xfrm>
              <a:prstGeom prst="bentConnector2">
                <a:avLst/>
              </a:prstGeom>
              <a:ln w="28575" cap="flat" cmpd="sng">
                <a:solidFill>
                  <a:schemeClr val="tx1"/>
                </a:solidFill>
                <a:prstDash val="solid"/>
                <a:miter/>
                <a:headEnd type="none" w="med" len="med"/>
                <a:tailEnd type="none" w="med" len="med"/>
              </a:ln>
            </p:spPr>
          </p:cxnSp>
          <p:cxnSp>
            <p:nvCxnSpPr>
              <p:cNvPr id="24595" name="肘形连接符 15379"/>
              <p:cNvCxnSpPr>
                <a:stCxn id="24607" idx="3"/>
                <a:endCxn id="24602" idx="2"/>
              </p:cNvCxnSpPr>
              <p:nvPr/>
            </p:nvCxnSpPr>
            <p:spPr>
              <a:xfrm flipV="1">
                <a:off x="1664" y="1112"/>
                <a:ext cx="243" cy="1583"/>
              </a:xfrm>
              <a:prstGeom prst="bentConnector2">
                <a:avLst/>
              </a:prstGeom>
              <a:ln w="28575" cap="flat" cmpd="sng">
                <a:solidFill>
                  <a:schemeClr val="tx1"/>
                </a:solidFill>
                <a:prstDash val="solid"/>
                <a:miter/>
                <a:headEnd type="none" w="med" len="med"/>
                <a:tailEnd type="none" w="med" len="med"/>
              </a:ln>
            </p:spPr>
          </p:cxnSp>
          <p:cxnSp>
            <p:nvCxnSpPr>
              <p:cNvPr id="24596" name="肘形连接符 15380"/>
              <p:cNvCxnSpPr>
                <a:stCxn id="24606" idx="3"/>
                <a:endCxn id="24602" idx="2"/>
              </p:cNvCxnSpPr>
              <p:nvPr/>
            </p:nvCxnSpPr>
            <p:spPr>
              <a:xfrm flipV="1">
                <a:off x="1664" y="1112"/>
                <a:ext cx="243" cy="1150"/>
              </a:xfrm>
              <a:prstGeom prst="bentConnector2">
                <a:avLst/>
              </a:prstGeom>
              <a:ln w="28575" cap="flat" cmpd="sng">
                <a:solidFill>
                  <a:schemeClr val="tx1"/>
                </a:solidFill>
                <a:prstDash val="solid"/>
                <a:miter/>
                <a:headEnd type="none" w="med" len="med"/>
                <a:tailEnd type="none" w="med" len="med"/>
              </a:ln>
            </p:spPr>
          </p:cxnSp>
          <p:cxnSp>
            <p:nvCxnSpPr>
              <p:cNvPr id="24597" name="肘形连接符 15381"/>
              <p:cNvCxnSpPr>
                <a:stCxn id="24605" idx="3"/>
                <a:endCxn id="24602" idx="2"/>
              </p:cNvCxnSpPr>
              <p:nvPr/>
            </p:nvCxnSpPr>
            <p:spPr>
              <a:xfrm flipV="1">
                <a:off x="1664" y="1112"/>
                <a:ext cx="243" cy="720"/>
              </a:xfrm>
              <a:prstGeom prst="bentConnector2">
                <a:avLst/>
              </a:prstGeom>
              <a:ln w="28575" cap="flat" cmpd="sng">
                <a:solidFill>
                  <a:schemeClr val="tx1"/>
                </a:solidFill>
                <a:prstDash val="solid"/>
                <a:miter/>
                <a:headEnd type="none" w="med" len="med"/>
                <a:tailEnd type="none" w="med" len="med"/>
              </a:ln>
            </p:spPr>
          </p:cxnSp>
          <p:cxnSp>
            <p:nvCxnSpPr>
              <p:cNvPr id="24598" name="肘形连接符 15382"/>
              <p:cNvCxnSpPr>
                <a:stCxn id="24604" idx="3"/>
                <a:endCxn id="24602" idx="2"/>
              </p:cNvCxnSpPr>
              <p:nvPr/>
            </p:nvCxnSpPr>
            <p:spPr>
              <a:xfrm flipV="1">
                <a:off x="1664" y="1112"/>
                <a:ext cx="243" cy="287"/>
              </a:xfrm>
              <a:prstGeom prst="bentConnector2">
                <a:avLst/>
              </a:prstGeom>
              <a:ln w="28575" cap="flat" cmpd="sng">
                <a:solidFill>
                  <a:schemeClr val="tx1"/>
                </a:solidFill>
                <a:prstDash val="solid"/>
                <a:miter/>
                <a:headEnd type="none" w="med" len="med"/>
                <a:tailEnd type="none" w="med" len="med"/>
              </a:ln>
            </p:spPr>
          </p:cxnSp>
          <p:cxnSp>
            <p:nvCxnSpPr>
              <p:cNvPr id="24599" name="肘形连接符 15383"/>
              <p:cNvCxnSpPr>
                <a:stCxn id="24603" idx="0"/>
                <a:endCxn id="24601" idx="2"/>
              </p:cNvCxnSpPr>
              <p:nvPr/>
            </p:nvCxnSpPr>
            <p:spPr>
              <a:xfrm rot="5400000" flipH="1">
                <a:off x="3289" y="260"/>
                <a:ext cx="145" cy="973"/>
              </a:xfrm>
              <a:prstGeom prst="bentConnector3">
                <a:avLst>
                  <a:gd name="adj1" fmla="val 50463"/>
                </a:avLst>
              </a:prstGeom>
              <a:ln w="28575" cap="flat" cmpd="sng">
                <a:solidFill>
                  <a:schemeClr val="tx1"/>
                </a:solidFill>
                <a:prstDash val="solid"/>
                <a:miter/>
                <a:headEnd type="none" w="med" len="med"/>
                <a:tailEnd type="none" w="med" len="med"/>
              </a:ln>
            </p:spPr>
          </p:cxnSp>
          <p:cxnSp>
            <p:nvCxnSpPr>
              <p:cNvPr id="24600" name="肘形连接符 15384"/>
              <p:cNvCxnSpPr>
                <a:stCxn id="24602" idx="0"/>
                <a:endCxn id="24601" idx="2"/>
              </p:cNvCxnSpPr>
              <p:nvPr/>
            </p:nvCxnSpPr>
            <p:spPr>
              <a:xfrm rot="-5400000">
                <a:off x="2316" y="260"/>
                <a:ext cx="145" cy="973"/>
              </a:xfrm>
              <a:prstGeom prst="bentConnector3">
                <a:avLst>
                  <a:gd name="adj1" fmla="val 50472"/>
                </a:avLst>
              </a:prstGeom>
              <a:ln w="28575" cap="flat" cmpd="sng">
                <a:solidFill>
                  <a:schemeClr val="tx1"/>
                </a:solidFill>
                <a:prstDash val="solid"/>
                <a:miter/>
                <a:headEnd type="none" w="med" len="med"/>
                <a:tailEnd type="none" w="med" len="med"/>
              </a:ln>
            </p:spPr>
          </p:cxnSp>
          <p:sp>
            <p:nvSpPr>
              <p:cNvPr id="24601" name="圆角矩形 15385"/>
              <p:cNvSpPr/>
              <p:nvPr/>
            </p:nvSpPr>
            <p:spPr>
              <a:xfrm>
                <a:off x="2150" y="391"/>
                <a:ext cx="1460" cy="288"/>
              </a:xfrm>
              <a:prstGeom prst="roundRect">
                <a:avLst>
                  <a:gd name="adj" fmla="val 16667"/>
                </a:avLst>
              </a:prstGeom>
              <a:solidFill>
                <a:srgbClr val="FFFF99"/>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2400" b="1">
                    <a:solidFill>
                      <a:srgbClr val="006600"/>
                    </a:solidFill>
                    <a:latin typeface="Arial" panose="020B0604020202020204" pitchFamily="34" charset="0"/>
                    <a:ea typeface="楷体_GB2312" pitchFamily="1" charset="-122"/>
                  </a:rPr>
                  <a:t>课程体系及应用</a:t>
                </a:r>
              </a:p>
            </p:txBody>
          </p:sp>
          <p:sp>
            <p:nvSpPr>
              <p:cNvPr id="24602" name="圆角矩形 15386"/>
              <p:cNvSpPr/>
              <p:nvPr/>
            </p:nvSpPr>
            <p:spPr>
              <a:xfrm>
                <a:off x="1177" y="823"/>
                <a:ext cx="1460" cy="288"/>
              </a:xfrm>
              <a:prstGeom prst="roundRect">
                <a:avLst>
                  <a:gd name="adj" fmla="val 16667"/>
                </a:avLst>
              </a:prstGeom>
              <a:solidFill>
                <a:srgbClr val="FFCC99"/>
              </a:solidFill>
              <a:ln w="9525" cap="flat" cmpd="sng">
                <a:solidFill>
                  <a:schemeClr val="tx1"/>
                </a:solidFill>
                <a:prstDash val="solid"/>
                <a:round/>
                <a:headEnd type="none" w="med" len="med"/>
                <a:tailEnd type="none" w="med" len="med"/>
              </a:ln>
            </p:spPr>
            <p:txBody>
              <a:bodyPr wrap="none" lIns="0" tIns="0" rIns="0" bIns="0" anchor="ctr" anchorCtr="0"/>
              <a:lstStyle/>
              <a:p>
                <a:r>
                  <a:rPr lang="en-US" altLang="zh-CN" sz="2000" b="1">
                    <a:solidFill>
                      <a:srgbClr val="000000"/>
                    </a:solidFill>
                    <a:latin typeface="Arial" panose="020B0604020202020204" pitchFamily="34" charset="0"/>
                    <a:ea typeface="宋体" panose="02010600030101010101" pitchFamily="2" charset="-122"/>
                  </a:rPr>
                  <a:t>  </a:t>
                </a:r>
                <a:r>
                  <a:rPr lang="zh-CN" altLang="en-US" sz="2000" b="1">
                    <a:solidFill>
                      <a:srgbClr val="000000"/>
                    </a:solidFill>
                    <a:latin typeface="Arial" panose="020B0604020202020204" pitchFamily="34" charset="0"/>
                    <a:ea typeface="宋体" panose="02010600030101010101" pitchFamily="2" charset="-122"/>
                  </a:rPr>
                  <a:t>研究内容和方法</a:t>
                </a:r>
              </a:p>
            </p:txBody>
          </p:sp>
          <p:sp>
            <p:nvSpPr>
              <p:cNvPr id="24603" name="圆角矩形 15387"/>
              <p:cNvSpPr/>
              <p:nvPr/>
            </p:nvSpPr>
            <p:spPr>
              <a:xfrm>
                <a:off x="3123" y="823"/>
                <a:ext cx="1460" cy="288"/>
              </a:xfrm>
              <a:prstGeom prst="roundRect">
                <a:avLst>
                  <a:gd name="adj" fmla="val 16667"/>
                </a:avLst>
              </a:prstGeom>
              <a:solidFill>
                <a:srgbClr val="FFCC99"/>
              </a:solidFill>
              <a:ln w="9525" cap="flat" cmpd="sng">
                <a:solidFill>
                  <a:schemeClr val="tx1"/>
                </a:solidFill>
                <a:prstDash val="solid"/>
                <a:round/>
                <a:headEnd type="none" w="med" len="med"/>
                <a:tailEnd type="none" w="med" len="med"/>
              </a:ln>
            </p:spPr>
            <p:txBody>
              <a:bodyPr wrap="none" lIns="0" tIns="0" rIns="0" bIns="0" anchor="ctr" anchorCtr="0"/>
              <a:lstStyle/>
              <a:p>
                <a:r>
                  <a:rPr lang="en-US" altLang="zh-CN" sz="2000" b="1">
                    <a:solidFill>
                      <a:srgbClr val="000000"/>
                    </a:solidFill>
                    <a:latin typeface="Arial" panose="020B0604020202020204" pitchFamily="34" charset="0"/>
                    <a:ea typeface="宋体" panose="02010600030101010101" pitchFamily="2" charset="-122"/>
                  </a:rPr>
                  <a:t>  </a:t>
                </a:r>
                <a:r>
                  <a:rPr lang="zh-CN" altLang="en-US" sz="2000" b="1">
                    <a:solidFill>
                      <a:srgbClr val="000000"/>
                    </a:solidFill>
                    <a:latin typeface="Arial" panose="020B0604020202020204" pitchFamily="34" charset="0"/>
                    <a:ea typeface="宋体" panose="02010600030101010101" pitchFamily="2" charset="-122"/>
                  </a:rPr>
                  <a:t>数据分析的应用</a:t>
                </a:r>
                <a:r>
                  <a:rPr lang="zh-CN" altLang="en-US">
                    <a:solidFill>
                      <a:srgbClr val="000000"/>
                    </a:solidFill>
                    <a:latin typeface="Arial" panose="020B0604020202020204" pitchFamily="34" charset="0"/>
                    <a:ea typeface="宋体" panose="02010600030101010101" pitchFamily="2" charset="-122"/>
                  </a:rPr>
                  <a:t> </a:t>
                </a:r>
              </a:p>
            </p:txBody>
          </p:sp>
          <p:sp>
            <p:nvSpPr>
              <p:cNvPr id="24604" name="圆角矩形 15388"/>
              <p:cNvSpPr/>
              <p:nvPr/>
            </p:nvSpPr>
            <p:spPr>
              <a:xfrm>
                <a:off x="204" y="1255"/>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1600" b="1">
                    <a:solidFill>
                      <a:srgbClr val="000000"/>
                    </a:solidFill>
                    <a:latin typeface="Arial" panose="020B0604020202020204" pitchFamily="34" charset="0"/>
                    <a:ea typeface="宋体" panose="02010600030101010101" pitchFamily="2" charset="-122"/>
                  </a:rPr>
                  <a:t>多元统计的理论基础</a:t>
                </a:r>
              </a:p>
            </p:txBody>
          </p:sp>
          <p:sp>
            <p:nvSpPr>
              <p:cNvPr id="24605" name="圆角矩形 15389"/>
              <p:cNvSpPr/>
              <p:nvPr/>
            </p:nvSpPr>
            <p:spPr>
              <a:xfrm>
                <a:off x="204" y="1687"/>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1600" b="1">
                    <a:solidFill>
                      <a:srgbClr val="000000"/>
                    </a:solidFill>
                    <a:latin typeface="Arial" panose="020B0604020202020204" pitchFamily="34" charset="0"/>
                    <a:ea typeface="宋体" panose="02010600030101010101" pitchFamily="2" charset="-122"/>
                  </a:rPr>
                  <a:t>多元数据的统计推断</a:t>
                </a:r>
              </a:p>
            </p:txBody>
          </p:sp>
          <p:sp>
            <p:nvSpPr>
              <p:cNvPr id="24606" name="圆角矩形 15390"/>
              <p:cNvSpPr/>
              <p:nvPr/>
            </p:nvSpPr>
            <p:spPr>
              <a:xfrm>
                <a:off x="204" y="2118"/>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1600" b="1">
                    <a:solidFill>
                      <a:srgbClr val="000000"/>
                    </a:solidFill>
                    <a:latin typeface="Arial" panose="020B0604020202020204" pitchFamily="34" charset="0"/>
                    <a:ea typeface="宋体" panose="02010600030101010101" pitchFamily="2" charset="-122"/>
                  </a:rPr>
                  <a:t>变量间的相互关系</a:t>
                </a:r>
              </a:p>
            </p:txBody>
          </p:sp>
          <p:sp>
            <p:nvSpPr>
              <p:cNvPr id="24607" name="圆角矩形 15391"/>
              <p:cNvSpPr/>
              <p:nvPr/>
            </p:nvSpPr>
            <p:spPr>
              <a:xfrm>
                <a:off x="204" y="2550"/>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1600" b="1">
                    <a:solidFill>
                      <a:srgbClr val="000000"/>
                    </a:solidFill>
                    <a:latin typeface="Arial" panose="020B0604020202020204" pitchFamily="34" charset="0"/>
                    <a:ea typeface="宋体" panose="02010600030101010101" pitchFamily="2" charset="-122"/>
                  </a:rPr>
                  <a:t>简化数据结构</a:t>
                </a:r>
                <a:r>
                  <a:rPr lang="en-US" altLang="zh-CN" sz="1600" b="1">
                    <a:solidFill>
                      <a:srgbClr val="000000"/>
                    </a:solidFill>
                    <a:latin typeface="Arial" panose="020B0604020202020204" pitchFamily="34" charset="0"/>
                    <a:ea typeface="宋体" panose="02010600030101010101" pitchFamily="2" charset="-122"/>
                  </a:rPr>
                  <a:t>(</a:t>
                </a:r>
                <a:r>
                  <a:rPr lang="zh-CN" altLang="en-US" sz="1600" b="1">
                    <a:solidFill>
                      <a:srgbClr val="000000"/>
                    </a:solidFill>
                    <a:latin typeface="Arial" panose="020B0604020202020204" pitchFamily="34" charset="0"/>
                    <a:ea typeface="宋体" panose="02010600030101010101" pitchFamily="2" charset="-122"/>
                  </a:rPr>
                  <a:t>降维问题</a:t>
                </a:r>
                <a:r>
                  <a:rPr lang="en-US" altLang="zh-CN" sz="1600" b="1">
                    <a:solidFill>
                      <a:srgbClr val="000000"/>
                    </a:solidFill>
                    <a:latin typeface="Arial" panose="020B0604020202020204" pitchFamily="34" charset="0"/>
                    <a:ea typeface="宋体" panose="02010600030101010101" pitchFamily="2" charset="-122"/>
                  </a:rPr>
                  <a:t>)</a:t>
                </a:r>
              </a:p>
            </p:txBody>
          </p:sp>
          <p:sp>
            <p:nvSpPr>
              <p:cNvPr id="24608" name="圆角矩形 15392"/>
              <p:cNvSpPr/>
              <p:nvPr/>
            </p:nvSpPr>
            <p:spPr>
              <a:xfrm>
                <a:off x="204" y="2982"/>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1600" b="1">
                    <a:solidFill>
                      <a:srgbClr val="000000"/>
                    </a:solidFill>
                    <a:latin typeface="Arial" panose="020B0604020202020204" pitchFamily="34" charset="0"/>
                    <a:ea typeface="宋体" panose="02010600030101010101" pitchFamily="2" charset="-122"/>
                  </a:rPr>
                  <a:t>分类与判别</a:t>
                </a:r>
                <a:r>
                  <a:rPr lang="en-US" altLang="zh-CN" sz="1600" b="1">
                    <a:solidFill>
                      <a:srgbClr val="000000"/>
                    </a:solidFill>
                    <a:latin typeface="Arial" panose="020B0604020202020204" pitchFamily="34" charset="0"/>
                    <a:ea typeface="宋体" panose="02010600030101010101" pitchFamily="2" charset="-122"/>
                  </a:rPr>
                  <a:t>(</a:t>
                </a:r>
                <a:r>
                  <a:rPr lang="zh-CN" altLang="en-US" sz="1600" b="1">
                    <a:solidFill>
                      <a:srgbClr val="000000"/>
                    </a:solidFill>
                    <a:latin typeface="Arial" panose="020B0604020202020204" pitchFamily="34" charset="0"/>
                    <a:ea typeface="宋体" panose="02010600030101010101" pitchFamily="2" charset="-122"/>
                  </a:rPr>
                  <a:t>归类问题</a:t>
                </a:r>
                <a:r>
                  <a:rPr lang="en-US" altLang="zh-CN" sz="1600" b="1">
                    <a:solidFill>
                      <a:srgbClr val="000000"/>
                    </a:solidFill>
                    <a:latin typeface="Arial" panose="020B0604020202020204" pitchFamily="34" charset="0"/>
                    <a:ea typeface="宋体" panose="02010600030101010101" pitchFamily="2" charset="-122"/>
                  </a:rPr>
                  <a:t>)</a:t>
                </a:r>
              </a:p>
            </p:txBody>
          </p:sp>
          <p:sp>
            <p:nvSpPr>
              <p:cNvPr id="24609" name="圆角矩形 15393"/>
              <p:cNvSpPr/>
              <p:nvPr/>
            </p:nvSpPr>
            <p:spPr>
              <a:xfrm>
                <a:off x="2150" y="1255"/>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1.</a:t>
                </a:r>
                <a:r>
                  <a:rPr lang="zh-CN" altLang="en-US" sz="1600" b="1">
                    <a:solidFill>
                      <a:srgbClr val="000000"/>
                    </a:solidFill>
                    <a:latin typeface="Arial" panose="020B0604020202020204" pitchFamily="34" charset="0"/>
                    <a:ea typeface="宋体" panose="02010600030101010101" pitchFamily="2" charset="-122"/>
                  </a:rPr>
                  <a:t>教育学</a:t>
                </a:r>
              </a:p>
            </p:txBody>
          </p:sp>
          <p:sp>
            <p:nvSpPr>
              <p:cNvPr id="24610" name="圆角矩形 15394"/>
              <p:cNvSpPr/>
              <p:nvPr/>
            </p:nvSpPr>
            <p:spPr>
              <a:xfrm>
                <a:off x="4096" y="1255"/>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7.</a:t>
                </a:r>
                <a:r>
                  <a:rPr lang="zh-CN" altLang="en-US" sz="1600" b="1">
                    <a:solidFill>
                      <a:srgbClr val="000000"/>
                    </a:solidFill>
                    <a:latin typeface="Arial" panose="020B0604020202020204" pitchFamily="34" charset="0"/>
                    <a:ea typeface="宋体" panose="02010600030101010101" pitchFamily="2" charset="-122"/>
                  </a:rPr>
                  <a:t>服装工业</a:t>
                </a:r>
              </a:p>
            </p:txBody>
          </p:sp>
          <p:sp>
            <p:nvSpPr>
              <p:cNvPr id="24611" name="圆角矩形 15395"/>
              <p:cNvSpPr/>
              <p:nvPr/>
            </p:nvSpPr>
            <p:spPr>
              <a:xfrm>
                <a:off x="2150" y="1687"/>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2.</a:t>
                </a:r>
                <a:r>
                  <a:rPr lang="zh-CN" altLang="en-US" sz="1600" b="1">
                    <a:solidFill>
                      <a:srgbClr val="000000"/>
                    </a:solidFill>
                    <a:latin typeface="Arial" panose="020B0604020202020204" pitchFamily="34" charset="0"/>
                    <a:ea typeface="宋体" panose="02010600030101010101" pitchFamily="2" charset="-122"/>
                  </a:rPr>
                  <a:t>医学</a:t>
                </a:r>
              </a:p>
            </p:txBody>
          </p:sp>
          <p:sp>
            <p:nvSpPr>
              <p:cNvPr id="24612" name="圆角矩形 15396"/>
              <p:cNvSpPr/>
              <p:nvPr/>
            </p:nvSpPr>
            <p:spPr>
              <a:xfrm>
                <a:off x="4096" y="1687"/>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8.</a:t>
                </a:r>
                <a:r>
                  <a:rPr lang="zh-CN" altLang="en-US" sz="1600" b="1">
                    <a:solidFill>
                      <a:srgbClr val="000000"/>
                    </a:solidFill>
                    <a:latin typeface="Arial" panose="020B0604020202020204" pitchFamily="34" charset="0"/>
                    <a:ea typeface="宋体" panose="02010600030101010101" pitchFamily="2" charset="-122"/>
                  </a:rPr>
                  <a:t>经济学</a:t>
                </a:r>
              </a:p>
            </p:txBody>
          </p:sp>
          <p:sp>
            <p:nvSpPr>
              <p:cNvPr id="24613" name="圆角矩形 15397"/>
              <p:cNvSpPr/>
              <p:nvPr/>
            </p:nvSpPr>
            <p:spPr>
              <a:xfrm>
                <a:off x="2152" y="2118"/>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3.</a:t>
                </a:r>
                <a:r>
                  <a:rPr lang="zh-CN" altLang="en-US" sz="1600" b="1">
                    <a:solidFill>
                      <a:srgbClr val="000000"/>
                    </a:solidFill>
                    <a:latin typeface="Arial" panose="020B0604020202020204" pitchFamily="34" charset="0"/>
                    <a:ea typeface="宋体" panose="02010600030101010101" pitchFamily="2" charset="-122"/>
                  </a:rPr>
                  <a:t>气象学</a:t>
                </a:r>
              </a:p>
            </p:txBody>
          </p:sp>
          <p:sp>
            <p:nvSpPr>
              <p:cNvPr id="24614" name="圆角矩形 15398"/>
              <p:cNvSpPr/>
              <p:nvPr/>
            </p:nvSpPr>
            <p:spPr>
              <a:xfrm>
                <a:off x="4096" y="2118"/>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9.</a:t>
                </a:r>
                <a:r>
                  <a:rPr lang="zh-CN" altLang="en-US" sz="1600" b="1">
                    <a:solidFill>
                      <a:srgbClr val="000000"/>
                    </a:solidFill>
                    <a:latin typeface="Arial" panose="020B0604020202020204" pitchFamily="34" charset="0"/>
                    <a:ea typeface="宋体" panose="02010600030101010101" pitchFamily="2" charset="-122"/>
                  </a:rPr>
                  <a:t>农业</a:t>
                </a:r>
              </a:p>
            </p:txBody>
          </p:sp>
          <p:sp>
            <p:nvSpPr>
              <p:cNvPr id="24615" name="圆角矩形 15399"/>
              <p:cNvSpPr/>
              <p:nvPr/>
            </p:nvSpPr>
            <p:spPr>
              <a:xfrm>
                <a:off x="2152" y="2550"/>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4.</a:t>
                </a:r>
                <a:r>
                  <a:rPr lang="zh-CN" altLang="en-US" sz="1600" b="1">
                    <a:solidFill>
                      <a:srgbClr val="000000"/>
                    </a:solidFill>
                    <a:latin typeface="Arial" panose="020B0604020202020204" pitchFamily="34" charset="0"/>
                    <a:ea typeface="宋体" panose="02010600030101010101" pitchFamily="2" charset="-122"/>
                  </a:rPr>
                  <a:t>环境科学</a:t>
                </a:r>
              </a:p>
            </p:txBody>
          </p:sp>
          <p:sp>
            <p:nvSpPr>
              <p:cNvPr id="24616" name="圆角矩形 15400"/>
              <p:cNvSpPr/>
              <p:nvPr/>
            </p:nvSpPr>
            <p:spPr>
              <a:xfrm>
                <a:off x="4096" y="2550"/>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10.</a:t>
                </a:r>
                <a:r>
                  <a:rPr lang="zh-CN" altLang="en-US" sz="1600" b="1">
                    <a:solidFill>
                      <a:srgbClr val="000000"/>
                    </a:solidFill>
                    <a:latin typeface="Arial" panose="020B0604020202020204" pitchFamily="34" charset="0"/>
                    <a:ea typeface="宋体" panose="02010600030101010101" pitchFamily="2" charset="-122"/>
                  </a:rPr>
                  <a:t>社会科学</a:t>
                </a:r>
              </a:p>
            </p:txBody>
          </p:sp>
          <p:sp>
            <p:nvSpPr>
              <p:cNvPr id="24617" name="圆角矩形 15401"/>
              <p:cNvSpPr/>
              <p:nvPr/>
            </p:nvSpPr>
            <p:spPr>
              <a:xfrm>
                <a:off x="2154" y="2982"/>
                <a:ext cx="1456"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5.</a:t>
                </a:r>
                <a:r>
                  <a:rPr lang="zh-CN" altLang="en-US" sz="1600" b="1">
                    <a:solidFill>
                      <a:srgbClr val="000000"/>
                    </a:solidFill>
                    <a:latin typeface="Arial" panose="020B0604020202020204" pitchFamily="34" charset="0"/>
                    <a:ea typeface="宋体" panose="02010600030101010101" pitchFamily="2" charset="-122"/>
                  </a:rPr>
                  <a:t>地质学</a:t>
                </a:r>
              </a:p>
            </p:txBody>
          </p:sp>
          <p:sp>
            <p:nvSpPr>
              <p:cNvPr id="24618" name="圆角矩形 15402"/>
              <p:cNvSpPr/>
              <p:nvPr/>
            </p:nvSpPr>
            <p:spPr>
              <a:xfrm>
                <a:off x="4096" y="2982"/>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11.</a:t>
                </a:r>
                <a:r>
                  <a:rPr lang="zh-CN" altLang="en-US" sz="1600" b="1">
                    <a:solidFill>
                      <a:srgbClr val="000000"/>
                    </a:solidFill>
                    <a:latin typeface="Arial" panose="020B0604020202020204" pitchFamily="34" charset="0"/>
                    <a:ea typeface="宋体" panose="02010600030101010101" pitchFamily="2" charset="-122"/>
                  </a:rPr>
                  <a:t>文学</a:t>
                </a:r>
              </a:p>
            </p:txBody>
          </p:sp>
          <p:sp>
            <p:nvSpPr>
              <p:cNvPr id="24619" name="圆角矩形 15403"/>
              <p:cNvSpPr/>
              <p:nvPr/>
            </p:nvSpPr>
            <p:spPr>
              <a:xfrm>
                <a:off x="2152" y="3414"/>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6.</a:t>
                </a:r>
                <a:r>
                  <a:rPr lang="zh-CN" altLang="en-US" sz="1600" b="1">
                    <a:solidFill>
                      <a:srgbClr val="000000"/>
                    </a:solidFill>
                    <a:latin typeface="Arial" panose="020B0604020202020204" pitchFamily="34" charset="0"/>
                    <a:ea typeface="宋体" panose="02010600030101010101" pitchFamily="2" charset="-122"/>
                  </a:rPr>
                  <a:t>考古学</a:t>
                </a:r>
              </a:p>
            </p:txBody>
          </p:sp>
          <p:sp>
            <p:nvSpPr>
              <p:cNvPr id="24620" name="圆角矩形 15404"/>
              <p:cNvSpPr/>
              <p:nvPr/>
            </p:nvSpPr>
            <p:spPr>
              <a:xfrm>
                <a:off x="4096" y="3414"/>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12.</a:t>
                </a:r>
                <a:r>
                  <a:rPr lang="zh-CN" altLang="en-US" sz="1600" b="1">
                    <a:solidFill>
                      <a:srgbClr val="000000"/>
                    </a:solidFill>
                    <a:latin typeface="Arial" panose="020B0604020202020204" pitchFamily="34" charset="0"/>
                    <a:ea typeface="宋体" panose="02010600030101010101" pitchFamily="2" charset="-122"/>
                  </a:rPr>
                  <a:t>其他</a:t>
                </a:r>
              </a:p>
            </p:txBody>
          </p:sp>
        </p:grpSp>
        <p:sp>
          <p:nvSpPr>
            <p:cNvPr id="24621" name="动作按钮: 开始 15405">
              <a:hlinkClick r:id="rId3" action="ppaction://hlinksldjump"/>
            </p:cNvPr>
            <p:cNvSpPr/>
            <p:nvPr/>
          </p:nvSpPr>
          <p:spPr>
            <a:xfrm>
              <a:off x="2472" y="890"/>
              <a:ext cx="90" cy="136"/>
            </a:xfrm>
            <a:prstGeom prst="actionButtonBeginning">
              <a:avLst/>
            </a:prstGeom>
            <a:solidFill>
              <a:schemeClr val="accent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24622" name="动作按钮: 开始 15406">
              <a:hlinkClick r:id="rId3" action="ppaction://hlinksldjump"/>
            </p:cNvPr>
            <p:cNvSpPr/>
            <p:nvPr/>
          </p:nvSpPr>
          <p:spPr>
            <a:xfrm>
              <a:off x="4377" y="936"/>
              <a:ext cx="90" cy="90"/>
            </a:xfrm>
            <a:prstGeom prst="actionButtonBeginning">
              <a:avLst/>
            </a:prstGeom>
            <a:solidFill>
              <a:schemeClr val="accent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grpSp>
      <p:sp>
        <p:nvSpPr>
          <p:cNvPr id="24623" name="动作按钮: 开始 15407">
            <a:hlinkClick r:id="rId3" action="ppaction://hlinksldjump"/>
          </p:cNvPr>
          <p:cNvSpPr/>
          <p:nvPr/>
        </p:nvSpPr>
        <p:spPr>
          <a:xfrm>
            <a:off x="6659563" y="6094413"/>
            <a:ext cx="288925" cy="142875"/>
          </a:xfrm>
          <a:prstGeom prst="actionButtonBeginning">
            <a:avLst/>
          </a:prstGeom>
          <a:solidFill>
            <a:schemeClr val="accent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15409" name="矩形标注 15408"/>
          <p:cNvSpPr/>
          <p:nvPr/>
        </p:nvSpPr>
        <p:spPr>
          <a:xfrm>
            <a:off x="2051050" y="4797425"/>
            <a:ext cx="1368425" cy="1296988"/>
          </a:xfrm>
          <a:prstGeom prst="wedgeRectCallout">
            <a:avLst>
              <a:gd name="adj1" fmla="val 132019"/>
              <a:gd name="adj2" fmla="val 10708"/>
            </a:avLst>
          </a:prstGeom>
          <a:solidFill>
            <a:srgbClr val="FFFFCC"/>
          </a:solidFill>
          <a:ln w="9525" cap="flat" cmpd="sng">
            <a:solidFill>
              <a:schemeClr val="tx1"/>
            </a:solidFill>
            <a:prstDash val="solid"/>
            <a:miter/>
            <a:headEnd type="none" w="med" len="med"/>
            <a:tailEnd type="none" w="med" len="med"/>
          </a:ln>
        </p:spPr>
        <p:txBody>
          <a:bodyPr anchor="t" anchorCtr="0"/>
          <a:lstStyle/>
          <a:p>
            <a:pPr>
              <a:spcBef>
                <a:spcPct val="20000"/>
              </a:spcBef>
            </a:pPr>
            <a:r>
              <a:rPr lang="zh-CN" altLang="en-US" b="1">
                <a:latin typeface="Arial" panose="020B0604020202020204" pitchFamily="34" charset="0"/>
                <a:ea typeface="宋体" panose="02010600030101010101" pitchFamily="2" charset="-122"/>
              </a:rPr>
              <a:t>通过测各类数据</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判断文物出现的年代、种族</a:t>
            </a:r>
            <a:r>
              <a:rPr lang="en-US" altLang="zh-CN" b="1">
                <a:latin typeface="Arial" panose="020B0604020202020204" pitchFamily="34" charset="0"/>
                <a:ea typeface="宋体" panose="02010600030101010101" pitchFamily="2" charset="-122"/>
              </a:rPr>
              <a:t>.</a:t>
            </a:r>
          </a:p>
        </p:txBody>
      </p:sp>
      <p:sp>
        <p:nvSpPr>
          <p:cNvPr id="15410" name="矩形标注 15409"/>
          <p:cNvSpPr/>
          <p:nvPr/>
        </p:nvSpPr>
        <p:spPr>
          <a:xfrm>
            <a:off x="2268538" y="765175"/>
            <a:ext cx="1800225" cy="1655763"/>
          </a:xfrm>
          <a:prstGeom prst="wedgeRectCallout">
            <a:avLst>
              <a:gd name="adj1" fmla="val 87565"/>
              <a:gd name="adj2" fmla="val 39167"/>
            </a:avLst>
          </a:prstGeom>
          <a:solidFill>
            <a:srgbClr val="FFFFCC"/>
          </a:solidFill>
          <a:ln w="9525" cap="flat" cmpd="sng">
            <a:solidFill>
              <a:schemeClr val="tx1"/>
            </a:solidFill>
            <a:prstDash val="solid"/>
            <a:miter/>
            <a:headEnd type="none" w="med" len="med"/>
            <a:tailEnd type="none" w="med" len="med"/>
          </a:ln>
        </p:spPr>
        <p:txBody>
          <a:bodyPr anchor="t" anchorCtr="0"/>
          <a:lstStyle/>
          <a:p>
            <a:pPr>
              <a:spcBef>
                <a:spcPct val="20000"/>
              </a:spcBef>
            </a:pPr>
            <a:r>
              <a:rPr lang="zh-CN" altLang="en-US" b="1">
                <a:latin typeface="Arial" panose="020B0604020202020204" pitchFamily="34" charset="0"/>
                <a:ea typeface="宋体" panose="02010600030101010101" pitchFamily="2" charset="-122"/>
              </a:rPr>
              <a:t>成绩分析和预测</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由高考成绩和高中成绩关系</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预测高考成绩；按成绩进行分类</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文理</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、排名</a:t>
            </a:r>
            <a:r>
              <a:rPr lang="en-US" altLang="zh-CN" b="1">
                <a:latin typeface="Arial" panose="020B0604020202020204" pitchFamily="34" charset="0"/>
                <a:ea typeface="宋体" panose="02010600030101010101" pitchFamily="2" charset="-122"/>
              </a:rPr>
              <a:t>.</a:t>
            </a:r>
            <a:endParaRPr lang="en-US" altLang="zh-CN" b="1">
              <a:solidFill>
                <a:srgbClr val="000000"/>
              </a:solidFill>
              <a:latin typeface="Arial" panose="020B0604020202020204" pitchFamily="34" charset="0"/>
              <a:ea typeface="宋体" panose="02010600030101010101" pitchFamily="2" charset="-122"/>
            </a:endParaRPr>
          </a:p>
        </p:txBody>
      </p:sp>
      <p:sp>
        <p:nvSpPr>
          <p:cNvPr id="15411" name="矩形标注 15410"/>
          <p:cNvSpPr/>
          <p:nvPr/>
        </p:nvSpPr>
        <p:spPr>
          <a:xfrm>
            <a:off x="2124075" y="1628775"/>
            <a:ext cx="1727200" cy="936625"/>
          </a:xfrm>
          <a:prstGeom prst="wedgeRectCallout">
            <a:avLst>
              <a:gd name="adj1" fmla="val 74634"/>
              <a:gd name="adj2" fmla="val 82542"/>
            </a:avLst>
          </a:prstGeom>
          <a:solidFill>
            <a:srgbClr val="FFFFCC"/>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根据检查数据或病例资料诊断病例</a:t>
            </a:r>
            <a:r>
              <a:rPr lang="en-US" altLang="zh-CN" b="1">
                <a:latin typeface="Arial" panose="020B0604020202020204" pitchFamily="34" charset="0"/>
                <a:ea typeface="宋体" panose="02010600030101010101" pitchFamily="2" charset="-122"/>
              </a:rPr>
              <a:t>.</a:t>
            </a:r>
          </a:p>
        </p:txBody>
      </p:sp>
      <p:sp>
        <p:nvSpPr>
          <p:cNvPr id="15412" name="矩形标注 15411"/>
          <p:cNvSpPr/>
          <p:nvPr/>
        </p:nvSpPr>
        <p:spPr>
          <a:xfrm>
            <a:off x="1979613" y="2205038"/>
            <a:ext cx="1512887" cy="1439862"/>
          </a:xfrm>
          <a:prstGeom prst="wedgeRectCallout">
            <a:avLst>
              <a:gd name="adj1" fmla="val 114218"/>
              <a:gd name="adj2" fmla="val 41181"/>
            </a:avLst>
          </a:prstGeom>
          <a:solidFill>
            <a:srgbClr val="FFFFCC"/>
          </a:solidFill>
          <a:ln w="9525" cap="flat" cmpd="sng">
            <a:solidFill>
              <a:schemeClr val="tx1"/>
            </a:solidFill>
            <a:prstDash val="solid"/>
            <a:miter/>
            <a:headEnd type="none" w="med" len="med"/>
            <a:tailEnd type="none" w="med" len="med"/>
          </a:ln>
        </p:spPr>
        <p:txBody>
          <a:bodyPr anchor="t" anchorCtr="0"/>
          <a:lstStyle/>
          <a:p>
            <a:pPr>
              <a:spcBef>
                <a:spcPct val="20000"/>
              </a:spcBef>
            </a:pPr>
            <a:r>
              <a:rPr lang="zh-CN" altLang="en-US" b="1">
                <a:latin typeface="Arial" panose="020B0604020202020204" pitchFamily="34" charset="0"/>
                <a:ea typeface="宋体" panose="02010600030101010101" pitchFamily="2" charset="-122"/>
              </a:rPr>
              <a:t>分析气象站资料</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雨量</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气温</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气压</a:t>
            </a:r>
            <a:r>
              <a:rPr lang="en-US" altLang="zh-CN" b="1">
                <a:latin typeface="Arial" panose="020B0604020202020204" pitchFamily="34" charset="0"/>
                <a:ea typeface="宋体" panose="02010600030101010101" pitchFamily="2" charset="-122"/>
              </a:rPr>
              <a:t>, </a:t>
            </a:r>
            <a:r>
              <a:rPr lang="zh-CN" altLang="en-US" b="1">
                <a:latin typeface="Arial" panose="020B0604020202020204" pitchFamily="34" charset="0"/>
                <a:ea typeface="宋体" panose="02010600030101010101" pitchFamily="2" charset="-122"/>
              </a:rPr>
              <a:t>风速等</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进行天气预报</a:t>
            </a:r>
            <a:r>
              <a:rPr lang="en-US" altLang="zh-CN" b="1">
                <a:latin typeface="Arial" panose="020B0604020202020204" pitchFamily="34" charset="0"/>
                <a:ea typeface="宋体" panose="02010600030101010101" pitchFamily="2" charset="-122"/>
              </a:rPr>
              <a:t>.</a:t>
            </a:r>
          </a:p>
        </p:txBody>
      </p:sp>
      <p:sp>
        <p:nvSpPr>
          <p:cNvPr id="15413" name="矩形标注 15412"/>
          <p:cNvSpPr/>
          <p:nvPr/>
        </p:nvSpPr>
        <p:spPr>
          <a:xfrm>
            <a:off x="2051050" y="3141663"/>
            <a:ext cx="1439863" cy="1152525"/>
          </a:xfrm>
          <a:prstGeom prst="wedgeRectCallout">
            <a:avLst>
              <a:gd name="adj1" fmla="val 113505"/>
              <a:gd name="adj2" fmla="val 42287"/>
            </a:avLst>
          </a:prstGeom>
          <a:solidFill>
            <a:srgbClr val="FFFFCC"/>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分析污染气体浓度</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布局监测点</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污染治理</a:t>
            </a:r>
            <a:r>
              <a:rPr lang="en-US" altLang="zh-CN" b="1">
                <a:latin typeface="Arial" panose="020B0604020202020204" pitchFamily="34" charset="0"/>
                <a:ea typeface="宋体" panose="02010600030101010101" pitchFamily="2" charset="-122"/>
              </a:rPr>
              <a:t>.</a:t>
            </a:r>
          </a:p>
        </p:txBody>
      </p:sp>
      <p:sp>
        <p:nvSpPr>
          <p:cNvPr id="15414" name="矩形标注 15413"/>
          <p:cNvSpPr/>
          <p:nvPr/>
        </p:nvSpPr>
        <p:spPr>
          <a:xfrm>
            <a:off x="1979613" y="3933825"/>
            <a:ext cx="1439862" cy="1366838"/>
          </a:xfrm>
          <a:prstGeom prst="wedgeRectCallout">
            <a:avLst>
              <a:gd name="adj1" fmla="val 123537"/>
              <a:gd name="adj2" fmla="val 25495"/>
            </a:avLst>
          </a:prstGeom>
          <a:solidFill>
            <a:srgbClr val="FFFFCC"/>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处理地质观测数据</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进行矿产预测、构造解释、工程勘探等</a:t>
            </a:r>
            <a:r>
              <a:rPr lang="en-US" altLang="zh-CN" b="1">
                <a:latin typeface="Arial" panose="020B0604020202020204" pitchFamily="34" charset="0"/>
                <a:ea typeface="宋体" panose="02010600030101010101" pitchFamily="2" charset="-122"/>
              </a:rPr>
              <a:t>.</a:t>
            </a:r>
          </a:p>
        </p:txBody>
      </p:sp>
      <p:sp>
        <p:nvSpPr>
          <p:cNvPr id="15415" name="圆角矩形标注 15414"/>
          <p:cNvSpPr/>
          <p:nvPr/>
        </p:nvSpPr>
        <p:spPr>
          <a:xfrm>
            <a:off x="7092950" y="620713"/>
            <a:ext cx="1728788" cy="1296987"/>
          </a:xfrm>
          <a:prstGeom prst="wedgeRoundRectCallout">
            <a:avLst>
              <a:gd name="adj1" fmla="val -38704"/>
              <a:gd name="adj2" fmla="val 69218"/>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测人体部位尺寸</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作统计分析</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决定服装型号及比例</a:t>
            </a:r>
            <a:r>
              <a:rPr lang="en-US" altLang="zh-CN" b="1">
                <a:latin typeface="Arial" panose="020B0604020202020204" pitchFamily="34" charset="0"/>
                <a:ea typeface="宋体" panose="02010600030101010101" pitchFamily="2" charset="-122"/>
              </a:rPr>
              <a:t>.</a:t>
            </a:r>
          </a:p>
        </p:txBody>
      </p:sp>
      <p:sp>
        <p:nvSpPr>
          <p:cNvPr id="15416" name="圆角矩形标注 15415"/>
          <p:cNvSpPr/>
          <p:nvPr/>
        </p:nvSpPr>
        <p:spPr>
          <a:xfrm>
            <a:off x="7235825" y="2349500"/>
            <a:ext cx="1439863" cy="865188"/>
          </a:xfrm>
          <a:prstGeom prst="wedgeRoundRectCallout">
            <a:avLst>
              <a:gd name="adj1" fmla="val -52977"/>
              <a:gd name="adj2" fmla="val 84681"/>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农业灌区分类，品种筛选</a:t>
            </a:r>
            <a:r>
              <a:rPr lang="en-US" altLang="zh-CN" b="1">
                <a:latin typeface="Arial" panose="020B0604020202020204" pitchFamily="34" charset="0"/>
                <a:ea typeface="宋体" panose="02010600030101010101" pitchFamily="2" charset="-122"/>
              </a:rPr>
              <a:t>.</a:t>
            </a:r>
          </a:p>
        </p:txBody>
      </p:sp>
      <p:sp>
        <p:nvSpPr>
          <p:cNvPr id="15417" name="圆角矩形标注 15416"/>
          <p:cNvSpPr/>
          <p:nvPr/>
        </p:nvSpPr>
        <p:spPr>
          <a:xfrm>
            <a:off x="7308850" y="1557338"/>
            <a:ext cx="1223963" cy="1081087"/>
          </a:xfrm>
          <a:prstGeom prst="wedgeRoundRectCallout">
            <a:avLst>
              <a:gd name="adj1" fmla="val -58819"/>
              <a:gd name="adj2" fmla="val 66444"/>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宏观经济、微观经济的应用</a:t>
            </a:r>
            <a:r>
              <a:rPr lang="en-US" altLang="zh-CN" b="1">
                <a:latin typeface="Arial" panose="020B0604020202020204" pitchFamily="34" charset="0"/>
                <a:ea typeface="宋体" panose="02010600030101010101" pitchFamily="2" charset="-122"/>
              </a:rPr>
              <a:t>.</a:t>
            </a:r>
          </a:p>
        </p:txBody>
      </p:sp>
      <p:sp>
        <p:nvSpPr>
          <p:cNvPr id="15418" name="圆角矩形标注 15417"/>
          <p:cNvSpPr/>
          <p:nvPr/>
        </p:nvSpPr>
        <p:spPr>
          <a:xfrm>
            <a:off x="7308850" y="2924175"/>
            <a:ext cx="1512888" cy="1225550"/>
          </a:xfrm>
          <a:prstGeom prst="wedgeRoundRectCallout">
            <a:avLst>
              <a:gd name="adj1" fmla="val -44019"/>
              <a:gd name="adj2" fmla="val 67616"/>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研究青少年犯罪各因素间关系及变化规律</a:t>
            </a:r>
            <a:r>
              <a:rPr lang="en-US" altLang="zh-CN" b="1">
                <a:latin typeface="Arial" panose="020B0604020202020204" pitchFamily="34" charset="0"/>
                <a:ea typeface="宋体" panose="02010600030101010101" pitchFamily="2" charset="-122"/>
              </a:rPr>
              <a:t>. </a:t>
            </a:r>
          </a:p>
        </p:txBody>
      </p:sp>
      <p:sp>
        <p:nvSpPr>
          <p:cNvPr id="15419" name="圆角矩形标注 15418"/>
          <p:cNvSpPr/>
          <p:nvPr/>
        </p:nvSpPr>
        <p:spPr>
          <a:xfrm>
            <a:off x="7308850" y="3573463"/>
            <a:ext cx="1512888" cy="1225550"/>
          </a:xfrm>
          <a:prstGeom prst="wedgeRoundRectCallout">
            <a:avLst>
              <a:gd name="adj1" fmla="val -44019"/>
              <a:gd name="adj2" fmla="val 67616"/>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虚词频数</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鉴定作品</a:t>
            </a:r>
          </a:p>
        </p:txBody>
      </p:sp>
      <p:sp>
        <p:nvSpPr>
          <p:cNvPr id="15420" name="圆角矩形标注 15419"/>
          <p:cNvSpPr/>
          <p:nvPr/>
        </p:nvSpPr>
        <p:spPr>
          <a:xfrm>
            <a:off x="7308850" y="4221163"/>
            <a:ext cx="1512888" cy="1225550"/>
          </a:xfrm>
          <a:prstGeom prst="wedgeRoundRectCallout">
            <a:avLst>
              <a:gd name="adj1" fmla="val -44019"/>
              <a:gd name="adj2" fmla="val 67616"/>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体育</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军事</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生物</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心理学</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保险</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地震预报等</a:t>
            </a:r>
            <a:r>
              <a:rPr lang="en-US" altLang="zh-CN" b="1">
                <a:latin typeface="Arial" panose="020B0604020202020204" pitchFamily="34" charset="0"/>
                <a:ea typeface="宋体" panose="02010600030101010101" pitchFamily="2" charset="-122"/>
              </a:rPr>
              <a:t>.</a:t>
            </a:r>
          </a:p>
        </p:txBody>
      </p:sp>
      <p:sp>
        <p:nvSpPr>
          <p:cNvPr id="15421" name="椭圆形标注 15420"/>
          <p:cNvSpPr/>
          <p:nvPr/>
        </p:nvSpPr>
        <p:spPr>
          <a:xfrm>
            <a:off x="107950" y="333375"/>
            <a:ext cx="2303463" cy="1655763"/>
          </a:xfrm>
          <a:prstGeom prst="wedgeEllipseCallout">
            <a:avLst>
              <a:gd name="adj1" fmla="val 15611"/>
              <a:gd name="adj2" fmla="val 71764"/>
            </a:avLst>
          </a:prstGeom>
          <a:solidFill>
            <a:schemeClr val="bg1"/>
          </a:solidFill>
          <a:ln w="9525" cap="flat" cmpd="sng">
            <a:solidFill>
              <a:schemeClr val="tx1"/>
            </a:solidFill>
            <a:prstDash val="solid"/>
            <a:miter/>
            <a:headEnd type="none" w="med" len="med"/>
            <a:tailEnd type="none" w="med" len="med"/>
          </a:ln>
        </p:spPr>
        <p:txBody>
          <a:bodyPr anchor="t" anchorCtr="0"/>
          <a:lstStyle/>
          <a:p>
            <a:r>
              <a:rPr lang="zh-CN" altLang="en-US" b="1">
                <a:latin typeface="Arial" panose="020B0604020202020204" pitchFamily="34" charset="0"/>
                <a:ea typeface="宋体" panose="02010600030101010101" pitchFamily="2" charset="-122"/>
              </a:rPr>
              <a:t>多元统计量分布</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性质</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理论</a:t>
            </a:r>
          </a:p>
          <a:p>
            <a:r>
              <a:rPr lang="en-US" altLang="zh-CN" b="1">
                <a:latin typeface="Arial" panose="020B0604020202020204" pitchFamily="34" charset="0"/>
                <a:ea typeface="宋体" panose="02010600030101010101" pitchFamily="2" charset="-122"/>
              </a:rPr>
              <a:t>—</a:t>
            </a:r>
            <a:r>
              <a:rPr lang="zh-CN" altLang="en-US" b="1">
                <a:solidFill>
                  <a:srgbClr val="FF0000"/>
                </a:solidFill>
                <a:latin typeface="Arial" panose="020B0604020202020204" pitchFamily="34" charset="0"/>
                <a:ea typeface="宋体" panose="02010600030101010101" pitchFamily="2" charset="-122"/>
              </a:rPr>
              <a:t>概率统计，描述性分析</a:t>
            </a:r>
            <a:r>
              <a:rPr lang="en-US" altLang="zh-CN" b="1">
                <a:solidFill>
                  <a:srgbClr val="FF0000"/>
                </a:solidFill>
                <a:latin typeface="Arial" panose="020B0604020202020204" pitchFamily="34" charset="0"/>
                <a:ea typeface="宋体" panose="02010600030101010101" pitchFamily="2" charset="-122"/>
              </a:rPr>
              <a:t>1</a:t>
            </a:r>
            <a:r>
              <a:rPr lang="zh-CN" altLang="en-US" b="1">
                <a:solidFill>
                  <a:srgbClr val="FF0000"/>
                </a:solidFill>
                <a:latin typeface="Arial" panose="020B0604020202020204" pitchFamily="34" charset="0"/>
                <a:ea typeface="宋体" panose="02010600030101010101" pitchFamily="2" charset="-122"/>
              </a:rPr>
              <a:t>章</a:t>
            </a:r>
          </a:p>
        </p:txBody>
      </p:sp>
      <p:sp>
        <p:nvSpPr>
          <p:cNvPr id="15422" name="椭圆形标注 15421"/>
          <p:cNvSpPr/>
          <p:nvPr/>
        </p:nvSpPr>
        <p:spPr>
          <a:xfrm>
            <a:off x="179388" y="1196975"/>
            <a:ext cx="1873250" cy="1584325"/>
          </a:xfrm>
          <a:prstGeom prst="wedgeEllipseCallout">
            <a:avLst>
              <a:gd name="adj1" fmla="val 26866"/>
              <a:gd name="adj2" fmla="val 72745"/>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参数估计和假设检验</a:t>
            </a:r>
            <a:r>
              <a:rPr lang="en-US" altLang="zh-CN" b="1">
                <a:latin typeface="Arial" panose="020B0604020202020204" pitchFamily="34" charset="0"/>
                <a:ea typeface="宋体" panose="02010600030101010101" pitchFamily="2" charset="-122"/>
              </a:rPr>
              <a:t>—</a:t>
            </a:r>
            <a:r>
              <a:rPr lang="zh-CN" altLang="en-US" b="1">
                <a:solidFill>
                  <a:srgbClr val="FF0000"/>
                </a:solidFill>
                <a:latin typeface="Arial" panose="020B0604020202020204" pitchFamily="34" charset="0"/>
                <a:ea typeface="宋体" panose="02010600030101010101" pitchFamily="2" charset="-122"/>
              </a:rPr>
              <a:t>概率统计中统计推断、方差分析</a:t>
            </a:r>
          </a:p>
        </p:txBody>
      </p:sp>
      <p:sp>
        <p:nvSpPr>
          <p:cNvPr id="15423" name="椭圆形标注 15422"/>
          <p:cNvSpPr/>
          <p:nvPr/>
        </p:nvSpPr>
        <p:spPr>
          <a:xfrm>
            <a:off x="250825" y="1773238"/>
            <a:ext cx="2484438" cy="1511300"/>
          </a:xfrm>
          <a:prstGeom prst="wedgeEllipseCallout">
            <a:avLst>
              <a:gd name="adj1" fmla="val 9361"/>
              <a:gd name="adj2" fmla="val 73949"/>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dirty="0">
                <a:latin typeface="Arial" panose="020B0604020202020204" pitchFamily="34" charset="0"/>
                <a:ea typeface="宋体" panose="02010600030101010101" pitchFamily="2" charset="-122"/>
              </a:rPr>
              <a:t>变量间相互依赖关系</a:t>
            </a:r>
            <a:r>
              <a:rPr lang="en-US" altLang="zh-CN" dirty="0">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2</a:t>
            </a:r>
            <a:r>
              <a:rPr lang="zh-CN" altLang="en-US" b="1" dirty="0">
                <a:solidFill>
                  <a:srgbClr val="FF0000"/>
                </a:solidFill>
                <a:latin typeface="Arial" panose="020B0604020202020204" pitchFamily="34" charset="0"/>
                <a:ea typeface="宋体" panose="02010600030101010101" pitchFamily="2" charset="-122"/>
              </a:rPr>
              <a:t>回归分析</a:t>
            </a:r>
            <a:r>
              <a:rPr lang="zh-CN" altLang="en-US" b="1" dirty="0">
                <a:latin typeface="Arial" panose="020B0604020202020204" pitchFamily="34" charset="0"/>
                <a:ea typeface="宋体" panose="02010600030101010101" pitchFamily="2" charset="-122"/>
              </a:rPr>
              <a:t>；两组变量间关系</a:t>
            </a:r>
            <a:r>
              <a:rPr lang="en-US" altLang="zh-CN" dirty="0">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4</a:t>
            </a:r>
            <a:r>
              <a:rPr lang="zh-CN" altLang="en-US" b="1" dirty="0">
                <a:solidFill>
                  <a:srgbClr val="FF0000"/>
                </a:solidFill>
                <a:latin typeface="Arial" panose="020B0604020202020204" pitchFamily="34" charset="0"/>
                <a:ea typeface="宋体" panose="02010600030101010101" pitchFamily="2" charset="-122"/>
              </a:rPr>
              <a:t>典型相关分析</a:t>
            </a:r>
          </a:p>
        </p:txBody>
      </p:sp>
      <p:sp>
        <p:nvSpPr>
          <p:cNvPr id="15424" name="椭圆形标注 15423"/>
          <p:cNvSpPr/>
          <p:nvPr/>
        </p:nvSpPr>
        <p:spPr>
          <a:xfrm>
            <a:off x="179388" y="2420938"/>
            <a:ext cx="2268537" cy="1655762"/>
          </a:xfrm>
          <a:prstGeom prst="wedgeEllipseCallout">
            <a:avLst>
              <a:gd name="adj1" fmla="val 15009"/>
              <a:gd name="adj2" fmla="val 71764"/>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相关变量变为不相关；高维数据降维</a:t>
            </a:r>
            <a:r>
              <a:rPr lang="en-US" altLang="zh-CN">
                <a:latin typeface="Arial" panose="020B0604020202020204" pitchFamily="34" charset="0"/>
                <a:ea typeface="宋体" panose="02010600030101010101" pitchFamily="2" charset="-122"/>
              </a:rPr>
              <a:t>—</a:t>
            </a:r>
            <a:r>
              <a:rPr lang="en-US" altLang="zh-CN">
                <a:solidFill>
                  <a:srgbClr val="FF0000"/>
                </a:solidFill>
                <a:latin typeface="Arial" panose="020B0604020202020204" pitchFamily="34" charset="0"/>
                <a:ea typeface="宋体" panose="02010600030101010101" pitchFamily="2" charset="-122"/>
              </a:rPr>
              <a:t>4</a:t>
            </a:r>
            <a:r>
              <a:rPr lang="zh-CN" altLang="en-US" b="1">
                <a:solidFill>
                  <a:srgbClr val="FF0000"/>
                </a:solidFill>
                <a:latin typeface="Arial" panose="020B0604020202020204" pitchFamily="34" charset="0"/>
                <a:ea typeface="宋体" panose="02010600030101010101" pitchFamily="2" charset="-122"/>
              </a:rPr>
              <a:t>主成分、典型相关分析</a:t>
            </a:r>
          </a:p>
        </p:txBody>
      </p:sp>
      <p:sp>
        <p:nvSpPr>
          <p:cNvPr id="15425" name="椭圆形标注 15424"/>
          <p:cNvSpPr/>
          <p:nvPr/>
        </p:nvSpPr>
        <p:spPr>
          <a:xfrm>
            <a:off x="0" y="5229225"/>
            <a:ext cx="2051050" cy="1295400"/>
          </a:xfrm>
          <a:prstGeom prst="wedgeEllipseCallout">
            <a:avLst>
              <a:gd name="adj1" fmla="val 19583"/>
              <a:gd name="adj2" fmla="val -72060"/>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dirty="0">
                <a:latin typeface="Arial" panose="020B0604020202020204" pitchFamily="34" charset="0"/>
                <a:ea typeface="宋体" panose="02010600030101010101" pitchFamily="2" charset="-122"/>
              </a:rPr>
              <a:t>变量或样品按相似程度分类</a:t>
            </a:r>
            <a:r>
              <a:rPr lang="en-US" altLang="zh-CN" dirty="0">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6</a:t>
            </a:r>
            <a:r>
              <a:rPr lang="zh-CN" altLang="en-US" b="1" dirty="0">
                <a:solidFill>
                  <a:srgbClr val="FF0000"/>
                </a:solidFill>
                <a:latin typeface="Arial" panose="020B0604020202020204" pitchFamily="34" charset="0"/>
                <a:ea typeface="宋体" panose="02010600030101010101" pitchFamily="2" charset="-122"/>
              </a:rPr>
              <a:t>聚类</a:t>
            </a:r>
          </a:p>
          <a:p>
            <a:pPr algn="ctr"/>
            <a:r>
              <a:rPr lang="zh-CN" altLang="en-US"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5</a:t>
            </a:r>
            <a:r>
              <a:rPr lang="zh-CN" altLang="en-US" b="1" dirty="0">
                <a:solidFill>
                  <a:srgbClr val="FF0000"/>
                </a:solidFill>
                <a:latin typeface="Arial" panose="020B0604020202020204" pitchFamily="34" charset="0"/>
                <a:ea typeface="宋体" panose="02010600030101010101" pitchFamily="2" charset="-122"/>
              </a:rPr>
              <a:t>判别分析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421"/>
                                        </p:tgtEl>
                                        <p:attrNameLst>
                                          <p:attrName>style.visibility</p:attrName>
                                        </p:attrNameLst>
                                      </p:cBhvr>
                                      <p:to>
                                        <p:strVal val="visible"/>
                                      </p:to>
                                    </p:set>
                                    <p:animEffect transition="in" filter="circle(in)">
                                      <p:cBhvr>
                                        <p:cTn id="7" dur="2000"/>
                                        <p:tgtEl>
                                          <p:spTgt spid="154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15421"/>
                                        </p:tgtEl>
                                      </p:cBhvr>
                                    </p:animEffect>
                                    <p:set>
                                      <p:cBhvr>
                                        <p:cTn id="12" dur="1" fill="hold">
                                          <p:stCondLst>
                                            <p:cond delay="499"/>
                                          </p:stCondLst>
                                        </p:cTn>
                                        <p:tgtEl>
                                          <p:spTgt spid="154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5422"/>
                                        </p:tgtEl>
                                        <p:attrNameLst>
                                          <p:attrName>style.visibility</p:attrName>
                                        </p:attrNameLst>
                                      </p:cBhvr>
                                      <p:to>
                                        <p:strVal val="visible"/>
                                      </p:to>
                                    </p:set>
                                    <p:animEffect transition="in" filter="checkerboard(across)">
                                      <p:cBhvr>
                                        <p:cTn id="17" dur="500"/>
                                        <p:tgtEl>
                                          <p:spTgt spid="1542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1" nodeType="clickEffect">
                                  <p:stCondLst>
                                    <p:cond delay="0"/>
                                  </p:stCondLst>
                                  <p:childTnLst>
                                    <p:animEffect transition="out" filter="checkerboard(across)">
                                      <p:cBhvr>
                                        <p:cTn id="21" dur="500"/>
                                        <p:tgtEl>
                                          <p:spTgt spid="15422"/>
                                        </p:tgtEl>
                                      </p:cBhvr>
                                    </p:animEffect>
                                    <p:set>
                                      <p:cBhvr>
                                        <p:cTn id="22" dur="1" fill="hold">
                                          <p:stCondLst>
                                            <p:cond delay="499"/>
                                          </p:stCondLst>
                                        </p:cTn>
                                        <p:tgtEl>
                                          <p:spTgt spid="154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5423"/>
                                        </p:tgtEl>
                                        <p:attrNameLst>
                                          <p:attrName>style.visibility</p:attrName>
                                        </p:attrNameLst>
                                      </p:cBhvr>
                                      <p:to>
                                        <p:strVal val="visible"/>
                                      </p:to>
                                    </p:set>
                                    <p:animEffect transition="in" filter="checkerboard(across)">
                                      <p:cBhvr>
                                        <p:cTn id="27" dur="500"/>
                                        <p:tgtEl>
                                          <p:spTgt spid="15423"/>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grpId="1" nodeType="clickEffect">
                                  <p:stCondLst>
                                    <p:cond delay="0"/>
                                  </p:stCondLst>
                                  <p:childTnLst>
                                    <p:animEffect transition="out" filter="diamond(in)">
                                      <p:cBhvr>
                                        <p:cTn id="31" dur="2000"/>
                                        <p:tgtEl>
                                          <p:spTgt spid="15423"/>
                                        </p:tgtEl>
                                      </p:cBhvr>
                                    </p:animEffect>
                                    <p:set>
                                      <p:cBhvr>
                                        <p:cTn id="32" dur="1" fill="hold">
                                          <p:stCondLst>
                                            <p:cond delay="1999"/>
                                          </p:stCondLst>
                                        </p:cTn>
                                        <p:tgtEl>
                                          <p:spTgt spid="154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5424"/>
                                        </p:tgtEl>
                                        <p:attrNameLst>
                                          <p:attrName>style.visibility</p:attrName>
                                        </p:attrNameLst>
                                      </p:cBhvr>
                                      <p:to>
                                        <p:strVal val="visible"/>
                                      </p:to>
                                    </p:set>
                                    <p:animEffect transition="in" filter="checkerboard(across)">
                                      <p:cBhvr>
                                        <p:cTn id="37" dur="500"/>
                                        <p:tgtEl>
                                          <p:spTgt spid="15424"/>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grpId="1" nodeType="clickEffect">
                                  <p:stCondLst>
                                    <p:cond delay="0"/>
                                  </p:stCondLst>
                                  <p:childTnLst>
                                    <p:animEffect transition="out" filter="checkerboard(across)">
                                      <p:cBhvr>
                                        <p:cTn id="41" dur="500"/>
                                        <p:tgtEl>
                                          <p:spTgt spid="15424"/>
                                        </p:tgtEl>
                                      </p:cBhvr>
                                    </p:animEffect>
                                    <p:set>
                                      <p:cBhvr>
                                        <p:cTn id="42" dur="1" fill="hold">
                                          <p:stCondLst>
                                            <p:cond delay="499"/>
                                          </p:stCondLst>
                                        </p:cTn>
                                        <p:tgtEl>
                                          <p:spTgt spid="154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5425"/>
                                        </p:tgtEl>
                                        <p:attrNameLst>
                                          <p:attrName>style.visibility</p:attrName>
                                        </p:attrNameLst>
                                      </p:cBhvr>
                                      <p:to>
                                        <p:strVal val="visible"/>
                                      </p:to>
                                    </p:set>
                                    <p:animEffect transition="in" filter="checkerboard(across)">
                                      <p:cBhvr>
                                        <p:cTn id="47" dur="500"/>
                                        <p:tgtEl>
                                          <p:spTgt spid="15425"/>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xit" presetSubtype="10" fill="hold" grpId="1" nodeType="clickEffect">
                                  <p:stCondLst>
                                    <p:cond delay="0"/>
                                  </p:stCondLst>
                                  <p:childTnLst>
                                    <p:animEffect transition="out" filter="checkerboard(across)">
                                      <p:cBhvr>
                                        <p:cTn id="51" dur="500"/>
                                        <p:tgtEl>
                                          <p:spTgt spid="15425"/>
                                        </p:tgtEl>
                                      </p:cBhvr>
                                    </p:animEffect>
                                    <p:set>
                                      <p:cBhvr>
                                        <p:cTn id="52" dur="1" fill="hold">
                                          <p:stCondLst>
                                            <p:cond delay="499"/>
                                          </p:stCondLst>
                                        </p:cTn>
                                        <p:tgtEl>
                                          <p:spTgt spid="1542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5410"/>
                                        </p:tgtEl>
                                        <p:attrNameLst>
                                          <p:attrName>style.visibility</p:attrName>
                                        </p:attrNameLst>
                                      </p:cBhvr>
                                      <p:to>
                                        <p:strVal val="visible"/>
                                      </p:to>
                                    </p:set>
                                    <p:animEffect transition="in" filter="randombar(horizontal)">
                                      <p:cBhvr>
                                        <p:cTn id="57" dur="500"/>
                                        <p:tgtEl>
                                          <p:spTgt spid="1541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xit" presetSubtype="10" fill="hold" grpId="1" nodeType="clickEffect">
                                  <p:stCondLst>
                                    <p:cond delay="0"/>
                                  </p:stCondLst>
                                  <p:childTnLst>
                                    <p:animEffect transition="out" filter="blinds(horizontal)">
                                      <p:cBhvr>
                                        <p:cTn id="61" dur="500"/>
                                        <p:tgtEl>
                                          <p:spTgt spid="15410"/>
                                        </p:tgtEl>
                                      </p:cBhvr>
                                    </p:animEffect>
                                    <p:set>
                                      <p:cBhvr>
                                        <p:cTn id="62" dur="1" fill="hold">
                                          <p:stCondLst>
                                            <p:cond delay="499"/>
                                          </p:stCondLst>
                                        </p:cTn>
                                        <p:tgtEl>
                                          <p:spTgt spid="154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15411"/>
                                        </p:tgtEl>
                                        <p:attrNameLst>
                                          <p:attrName>style.visibility</p:attrName>
                                        </p:attrNameLst>
                                      </p:cBhvr>
                                      <p:to>
                                        <p:strVal val="visible"/>
                                      </p:to>
                                    </p:set>
                                    <p:animEffect transition="in" filter="randombar(horizontal)">
                                      <p:cBhvr>
                                        <p:cTn id="67" dur="500"/>
                                        <p:tgtEl>
                                          <p:spTgt spid="1541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xit" presetSubtype="10" fill="hold" grpId="1" nodeType="clickEffect">
                                  <p:stCondLst>
                                    <p:cond delay="0"/>
                                  </p:stCondLst>
                                  <p:childTnLst>
                                    <p:animEffect transition="out" filter="blinds(horizontal)">
                                      <p:cBhvr>
                                        <p:cTn id="71" dur="500"/>
                                        <p:tgtEl>
                                          <p:spTgt spid="15411"/>
                                        </p:tgtEl>
                                      </p:cBhvr>
                                    </p:animEffect>
                                    <p:set>
                                      <p:cBhvr>
                                        <p:cTn id="72" dur="1" fill="hold">
                                          <p:stCondLst>
                                            <p:cond delay="499"/>
                                          </p:stCondLst>
                                        </p:cTn>
                                        <p:tgtEl>
                                          <p:spTgt spid="1541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15412"/>
                                        </p:tgtEl>
                                        <p:attrNameLst>
                                          <p:attrName>style.visibility</p:attrName>
                                        </p:attrNameLst>
                                      </p:cBhvr>
                                      <p:to>
                                        <p:strVal val="visible"/>
                                      </p:to>
                                    </p:set>
                                    <p:animEffect transition="in" filter="randombar(horizontal)">
                                      <p:cBhvr>
                                        <p:cTn id="77" dur="500"/>
                                        <p:tgtEl>
                                          <p:spTgt spid="1541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xit" presetSubtype="10" fill="hold" grpId="1" nodeType="clickEffect">
                                  <p:stCondLst>
                                    <p:cond delay="0"/>
                                  </p:stCondLst>
                                  <p:childTnLst>
                                    <p:animEffect transition="out" filter="blinds(horizontal)">
                                      <p:cBhvr>
                                        <p:cTn id="81" dur="500"/>
                                        <p:tgtEl>
                                          <p:spTgt spid="15412"/>
                                        </p:tgtEl>
                                      </p:cBhvr>
                                    </p:animEffect>
                                    <p:set>
                                      <p:cBhvr>
                                        <p:cTn id="82" dur="1" fill="hold">
                                          <p:stCondLst>
                                            <p:cond delay="499"/>
                                          </p:stCondLst>
                                        </p:cTn>
                                        <p:tgtEl>
                                          <p:spTgt spid="1541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15413"/>
                                        </p:tgtEl>
                                        <p:attrNameLst>
                                          <p:attrName>style.visibility</p:attrName>
                                        </p:attrNameLst>
                                      </p:cBhvr>
                                      <p:to>
                                        <p:strVal val="visible"/>
                                      </p:to>
                                    </p:set>
                                    <p:animEffect transition="in" filter="randombar(horizontal)">
                                      <p:cBhvr>
                                        <p:cTn id="87" dur="500"/>
                                        <p:tgtEl>
                                          <p:spTgt spid="15413"/>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xit" presetSubtype="10" fill="hold" grpId="1" nodeType="clickEffect">
                                  <p:stCondLst>
                                    <p:cond delay="0"/>
                                  </p:stCondLst>
                                  <p:childTnLst>
                                    <p:animEffect transition="out" filter="blinds(horizontal)">
                                      <p:cBhvr>
                                        <p:cTn id="91" dur="500"/>
                                        <p:tgtEl>
                                          <p:spTgt spid="15413"/>
                                        </p:tgtEl>
                                      </p:cBhvr>
                                    </p:animEffect>
                                    <p:set>
                                      <p:cBhvr>
                                        <p:cTn id="92" dur="1" fill="hold">
                                          <p:stCondLst>
                                            <p:cond delay="499"/>
                                          </p:stCondLst>
                                        </p:cTn>
                                        <p:tgtEl>
                                          <p:spTgt spid="1541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15414"/>
                                        </p:tgtEl>
                                        <p:attrNameLst>
                                          <p:attrName>style.visibility</p:attrName>
                                        </p:attrNameLst>
                                      </p:cBhvr>
                                      <p:to>
                                        <p:strVal val="visible"/>
                                      </p:to>
                                    </p:set>
                                    <p:animEffect transition="in" filter="randombar(horizontal)">
                                      <p:cBhvr>
                                        <p:cTn id="97" dur="500"/>
                                        <p:tgtEl>
                                          <p:spTgt spid="1541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xit" presetSubtype="10" fill="hold" grpId="1" nodeType="clickEffect">
                                  <p:stCondLst>
                                    <p:cond delay="0"/>
                                  </p:stCondLst>
                                  <p:childTnLst>
                                    <p:animEffect transition="out" filter="blinds(horizontal)">
                                      <p:cBhvr>
                                        <p:cTn id="101" dur="500"/>
                                        <p:tgtEl>
                                          <p:spTgt spid="15414"/>
                                        </p:tgtEl>
                                      </p:cBhvr>
                                    </p:animEffect>
                                    <p:set>
                                      <p:cBhvr>
                                        <p:cTn id="102" dur="1" fill="hold">
                                          <p:stCondLst>
                                            <p:cond delay="499"/>
                                          </p:stCondLst>
                                        </p:cTn>
                                        <p:tgtEl>
                                          <p:spTgt spid="1541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grpId="0" nodeType="clickEffect">
                                  <p:stCondLst>
                                    <p:cond delay="0"/>
                                  </p:stCondLst>
                                  <p:childTnLst>
                                    <p:set>
                                      <p:cBhvr>
                                        <p:cTn id="106" dur="1" fill="hold">
                                          <p:stCondLst>
                                            <p:cond delay="0"/>
                                          </p:stCondLst>
                                        </p:cTn>
                                        <p:tgtEl>
                                          <p:spTgt spid="15409"/>
                                        </p:tgtEl>
                                        <p:attrNameLst>
                                          <p:attrName>style.visibility</p:attrName>
                                        </p:attrNameLst>
                                      </p:cBhvr>
                                      <p:to>
                                        <p:strVal val="visible"/>
                                      </p:to>
                                    </p:set>
                                    <p:animEffect transition="in" filter="randombar(horizontal)">
                                      <p:cBhvr>
                                        <p:cTn id="107" dur="500"/>
                                        <p:tgtEl>
                                          <p:spTgt spid="15409"/>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xit" presetSubtype="10" fill="hold" grpId="1" nodeType="clickEffect">
                                  <p:stCondLst>
                                    <p:cond delay="0"/>
                                  </p:stCondLst>
                                  <p:childTnLst>
                                    <p:animEffect transition="out" filter="blinds(horizontal)">
                                      <p:cBhvr>
                                        <p:cTn id="111" dur="500"/>
                                        <p:tgtEl>
                                          <p:spTgt spid="15409"/>
                                        </p:tgtEl>
                                      </p:cBhvr>
                                    </p:animEffect>
                                    <p:set>
                                      <p:cBhvr>
                                        <p:cTn id="112" dur="1" fill="hold">
                                          <p:stCondLst>
                                            <p:cond delay="499"/>
                                          </p:stCondLst>
                                        </p:cTn>
                                        <p:tgtEl>
                                          <p:spTgt spid="15409"/>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5415"/>
                                        </p:tgtEl>
                                        <p:attrNameLst>
                                          <p:attrName>style.visibility</p:attrName>
                                        </p:attrNameLst>
                                      </p:cBhvr>
                                      <p:to>
                                        <p:strVal val="visible"/>
                                      </p:to>
                                    </p:set>
                                    <p:animEffect transition="in" filter="fade">
                                      <p:cBhvr>
                                        <p:cTn id="117" dur="2000"/>
                                        <p:tgtEl>
                                          <p:spTgt spid="15415"/>
                                        </p:tgtEl>
                                      </p:cBhvr>
                                    </p:animEffect>
                                  </p:childTnLst>
                                </p:cTn>
                              </p:par>
                            </p:childTnLst>
                          </p:cTn>
                        </p:par>
                      </p:childTnLst>
                    </p:cTn>
                  </p:par>
                  <p:par>
                    <p:cTn id="118" fill="hold">
                      <p:stCondLst>
                        <p:cond delay="indefinite"/>
                      </p:stCondLst>
                      <p:childTnLst>
                        <p:par>
                          <p:cTn id="119" fill="hold">
                            <p:stCondLst>
                              <p:cond delay="0"/>
                            </p:stCondLst>
                            <p:childTnLst>
                              <p:par>
                                <p:cTn id="120" presetID="8" presetClass="exit" presetSubtype="16" fill="hold" grpId="1" nodeType="clickEffect">
                                  <p:stCondLst>
                                    <p:cond delay="0"/>
                                  </p:stCondLst>
                                  <p:childTnLst>
                                    <p:animEffect transition="out" filter="diamond(in)">
                                      <p:cBhvr>
                                        <p:cTn id="121" dur="2000"/>
                                        <p:tgtEl>
                                          <p:spTgt spid="15415"/>
                                        </p:tgtEl>
                                      </p:cBhvr>
                                    </p:animEffect>
                                    <p:set>
                                      <p:cBhvr>
                                        <p:cTn id="122" dur="1" fill="hold">
                                          <p:stCondLst>
                                            <p:cond delay="1999"/>
                                          </p:stCondLst>
                                        </p:cTn>
                                        <p:tgtEl>
                                          <p:spTgt spid="15415"/>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417"/>
                                        </p:tgtEl>
                                        <p:attrNameLst>
                                          <p:attrName>style.visibility</p:attrName>
                                        </p:attrNameLst>
                                      </p:cBhvr>
                                      <p:to>
                                        <p:strVal val="visible"/>
                                      </p:to>
                                    </p:set>
                                    <p:animEffect transition="in" filter="fade">
                                      <p:cBhvr>
                                        <p:cTn id="127" dur="2000"/>
                                        <p:tgtEl>
                                          <p:spTgt spid="15417"/>
                                        </p:tgtEl>
                                      </p:cBhvr>
                                    </p:animEffect>
                                  </p:childTnLst>
                                </p:cTn>
                              </p:par>
                            </p:childTnLst>
                          </p:cTn>
                        </p:par>
                      </p:childTnLst>
                    </p:cTn>
                  </p:par>
                  <p:par>
                    <p:cTn id="128" fill="hold">
                      <p:stCondLst>
                        <p:cond delay="indefinite"/>
                      </p:stCondLst>
                      <p:childTnLst>
                        <p:par>
                          <p:cTn id="129" fill="hold">
                            <p:stCondLst>
                              <p:cond delay="0"/>
                            </p:stCondLst>
                            <p:childTnLst>
                              <p:par>
                                <p:cTn id="130" presetID="8" presetClass="exit" presetSubtype="16" fill="hold" grpId="1" nodeType="clickEffect">
                                  <p:stCondLst>
                                    <p:cond delay="0"/>
                                  </p:stCondLst>
                                  <p:childTnLst>
                                    <p:animEffect transition="out" filter="diamond(in)">
                                      <p:cBhvr>
                                        <p:cTn id="131" dur="2000"/>
                                        <p:tgtEl>
                                          <p:spTgt spid="15417"/>
                                        </p:tgtEl>
                                      </p:cBhvr>
                                    </p:animEffect>
                                    <p:set>
                                      <p:cBhvr>
                                        <p:cTn id="132" dur="1" fill="hold">
                                          <p:stCondLst>
                                            <p:cond delay="1999"/>
                                          </p:stCondLst>
                                        </p:cTn>
                                        <p:tgtEl>
                                          <p:spTgt spid="15417"/>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5416"/>
                                        </p:tgtEl>
                                        <p:attrNameLst>
                                          <p:attrName>style.visibility</p:attrName>
                                        </p:attrNameLst>
                                      </p:cBhvr>
                                      <p:to>
                                        <p:strVal val="visible"/>
                                      </p:to>
                                    </p:set>
                                    <p:animEffect transition="in" filter="fade">
                                      <p:cBhvr>
                                        <p:cTn id="137" dur="2000"/>
                                        <p:tgtEl>
                                          <p:spTgt spid="15416"/>
                                        </p:tgtEl>
                                      </p:cBhvr>
                                    </p:animEffect>
                                  </p:childTnLst>
                                </p:cTn>
                              </p:par>
                            </p:childTnLst>
                          </p:cTn>
                        </p:par>
                      </p:childTnLst>
                    </p:cTn>
                  </p:par>
                  <p:par>
                    <p:cTn id="138" fill="hold">
                      <p:stCondLst>
                        <p:cond delay="indefinite"/>
                      </p:stCondLst>
                      <p:childTnLst>
                        <p:par>
                          <p:cTn id="139" fill="hold">
                            <p:stCondLst>
                              <p:cond delay="0"/>
                            </p:stCondLst>
                            <p:childTnLst>
                              <p:par>
                                <p:cTn id="140" presetID="8" presetClass="exit" presetSubtype="16" fill="hold" grpId="1" nodeType="clickEffect">
                                  <p:stCondLst>
                                    <p:cond delay="0"/>
                                  </p:stCondLst>
                                  <p:childTnLst>
                                    <p:animEffect transition="out" filter="diamond(in)">
                                      <p:cBhvr>
                                        <p:cTn id="141" dur="2000"/>
                                        <p:tgtEl>
                                          <p:spTgt spid="15416"/>
                                        </p:tgtEl>
                                      </p:cBhvr>
                                    </p:animEffect>
                                    <p:set>
                                      <p:cBhvr>
                                        <p:cTn id="142" dur="1" fill="hold">
                                          <p:stCondLst>
                                            <p:cond delay="1999"/>
                                          </p:stCondLst>
                                        </p:cTn>
                                        <p:tgtEl>
                                          <p:spTgt spid="1541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15418"/>
                                        </p:tgtEl>
                                        <p:attrNameLst>
                                          <p:attrName>style.visibility</p:attrName>
                                        </p:attrNameLst>
                                      </p:cBhvr>
                                      <p:to>
                                        <p:strVal val="visible"/>
                                      </p:to>
                                    </p:set>
                                    <p:animEffect transition="in" filter="fade">
                                      <p:cBhvr>
                                        <p:cTn id="147" dur="2000"/>
                                        <p:tgtEl>
                                          <p:spTgt spid="15418"/>
                                        </p:tgtEl>
                                      </p:cBhvr>
                                    </p:animEffect>
                                  </p:childTnLst>
                                </p:cTn>
                              </p:par>
                            </p:childTnLst>
                          </p:cTn>
                        </p:par>
                      </p:childTnLst>
                    </p:cTn>
                  </p:par>
                  <p:par>
                    <p:cTn id="148" fill="hold">
                      <p:stCondLst>
                        <p:cond delay="indefinite"/>
                      </p:stCondLst>
                      <p:childTnLst>
                        <p:par>
                          <p:cTn id="149" fill="hold">
                            <p:stCondLst>
                              <p:cond delay="0"/>
                            </p:stCondLst>
                            <p:childTnLst>
                              <p:par>
                                <p:cTn id="150" presetID="8" presetClass="exit" presetSubtype="16" fill="hold" grpId="1" nodeType="clickEffect">
                                  <p:stCondLst>
                                    <p:cond delay="0"/>
                                  </p:stCondLst>
                                  <p:childTnLst>
                                    <p:animEffect transition="out" filter="diamond(in)">
                                      <p:cBhvr>
                                        <p:cTn id="151" dur="2000"/>
                                        <p:tgtEl>
                                          <p:spTgt spid="15418"/>
                                        </p:tgtEl>
                                      </p:cBhvr>
                                    </p:animEffect>
                                    <p:set>
                                      <p:cBhvr>
                                        <p:cTn id="152" dur="1" fill="hold">
                                          <p:stCondLst>
                                            <p:cond delay="1999"/>
                                          </p:stCondLst>
                                        </p:cTn>
                                        <p:tgtEl>
                                          <p:spTgt spid="15418"/>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5419"/>
                                        </p:tgtEl>
                                        <p:attrNameLst>
                                          <p:attrName>style.visibility</p:attrName>
                                        </p:attrNameLst>
                                      </p:cBhvr>
                                      <p:to>
                                        <p:strVal val="visible"/>
                                      </p:to>
                                    </p:set>
                                    <p:animEffect transition="in" filter="fade">
                                      <p:cBhvr>
                                        <p:cTn id="157" dur="2000"/>
                                        <p:tgtEl>
                                          <p:spTgt spid="15419"/>
                                        </p:tgtEl>
                                      </p:cBhvr>
                                    </p:animEffect>
                                  </p:childTnLst>
                                </p:cTn>
                              </p:par>
                            </p:childTnLst>
                          </p:cTn>
                        </p:par>
                      </p:childTnLst>
                    </p:cTn>
                  </p:par>
                  <p:par>
                    <p:cTn id="158" fill="hold">
                      <p:stCondLst>
                        <p:cond delay="indefinite"/>
                      </p:stCondLst>
                      <p:childTnLst>
                        <p:par>
                          <p:cTn id="159" fill="hold">
                            <p:stCondLst>
                              <p:cond delay="0"/>
                            </p:stCondLst>
                            <p:childTnLst>
                              <p:par>
                                <p:cTn id="160" presetID="8" presetClass="exit" presetSubtype="16" fill="hold" grpId="1" nodeType="clickEffect">
                                  <p:stCondLst>
                                    <p:cond delay="0"/>
                                  </p:stCondLst>
                                  <p:childTnLst>
                                    <p:animEffect transition="out" filter="diamond(in)">
                                      <p:cBhvr>
                                        <p:cTn id="161" dur="2000"/>
                                        <p:tgtEl>
                                          <p:spTgt spid="15419"/>
                                        </p:tgtEl>
                                      </p:cBhvr>
                                    </p:animEffect>
                                    <p:set>
                                      <p:cBhvr>
                                        <p:cTn id="162" dur="1" fill="hold">
                                          <p:stCondLst>
                                            <p:cond delay="1999"/>
                                          </p:stCondLst>
                                        </p:cTn>
                                        <p:tgtEl>
                                          <p:spTgt spid="15419"/>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5420"/>
                                        </p:tgtEl>
                                        <p:attrNameLst>
                                          <p:attrName>style.visibility</p:attrName>
                                        </p:attrNameLst>
                                      </p:cBhvr>
                                      <p:to>
                                        <p:strVal val="visible"/>
                                      </p:to>
                                    </p:set>
                                    <p:animEffect transition="in" filter="fade">
                                      <p:cBhvr>
                                        <p:cTn id="167" dur="2000"/>
                                        <p:tgtEl>
                                          <p:spTgt spid="15420"/>
                                        </p:tgtEl>
                                      </p:cBhvr>
                                    </p:animEffect>
                                  </p:childTnLst>
                                </p:cTn>
                              </p:par>
                            </p:childTnLst>
                          </p:cTn>
                        </p:par>
                      </p:childTnLst>
                    </p:cTn>
                  </p:par>
                  <p:par>
                    <p:cTn id="168" fill="hold">
                      <p:stCondLst>
                        <p:cond delay="indefinite"/>
                      </p:stCondLst>
                      <p:childTnLst>
                        <p:par>
                          <p:cTn id="169" fill="hold">
                            <p:stCondLst>
                              <p:cond delay="0"/>
                            </p:stCondLst>
                            <p:childTnLst>
                              <p:par>
                                <p:cTn id="170" presetID="8" presetClass="exit" presetSubtype="16" fill="hold" grpId="1" nodeType="clickEffect">
                                  <p:stCondLst>
                                    <p:cond delay="0"/>
                                  </p:stCondLst>
                                  <p:childTnLst>
                                    <p:animEffect transition="out" filter="diamond(in)">
                                      <p:cBhvr>
                                        <p:cTn id="171" dur="2000"/>
                                        <p:tgtEl>
                                          <p:spTgt spid="15420"/>
                                        </p:tgtEl>
                                      </p:cBhvr>
                                    </p:animEffect>
                                    <p:set>
                                      <p:cBhvr>
                                        <p:cTn id="172" dur="1" fill="hold">
                                          <p:stCondLst>
                                            <p:cond delay="1999"/>
                                          </p:stCondLst>
                                        </p:cTn>
                                        <p:tgtEl>
                                          <p:spTgt spid="154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9" grpId="0" animBg="1"/>
      <p:bldP spid="15409" grpId="1" animBg="1"/>
      <p:bldP spid="15410" grpId="0" animBg="1"/>
      <p:bldP spid="15410" grpId="1" animBg="1"/>
      <p:bldP spid="15411" grpId="0" animBg="1"/>
      <p:bldP spid="15411" grpId="1" animBg="1"/>
      <p:bldP spid="15412" grpId="0" animBg="1"/>
      <p:bldP spid="15412" grpId="1" animBg="1"/>
      <p:bldP spid="15413" grpId="0" animBg="1"/>
      <p:bldP spid="15413" grpId="1" animBg="1"/>
      <p:bldP spid="15414" grpId="0" animBg="1"/>
      <p:bldP spid="15414" grpId="1" animBg="1"/>
      <p:bldP spid="15415" grpId="0" animBg="1"/>
      <p:bldP spid="15415" grpId="1" animBg="1"/>
      <p:bldP spid="15416" grpId="0" animBg="1"/>
      <p:bldP spid="15416" grpId="1" animBg="1"/>
      <p:bldP spid="15417" grpId="0" animBg="1"/>
      <p:bldP spid="15417" grpId="1" animBg="1"/>
      <p:bldP spid="15418" grpId="0" animBg="1"/>
      <p:bldP spid="15418" grpId="1" animBg="1"/>
      <p:bldP spid="15419" grpId="0" animBg="1"/>
      <p:bldP spid="15419" grpId="1" animBg="1"/>
      <p:bldP spid="15420" grpId="0" animBg="1"/>
      <p:bldP spid="15420" grpId="1" animBg="1"/>
      <p:bldP spid="15421" grpId="0" animBg="1"/>
      <p:bldP spid="15421" grpId="1" animBg="1"/>
      <p:bldP spid="15422" grpId="0" animBg="1"/>
      <p:bldP spid="15422" grpId="1" animBg="1"/>
      <p:bldP spid="15423" grpId="0" animBg="1"/>
      <p:bldP spid="15423" grpId="1" animBg="1"/>
      <p:bldP spid="15424" grpId="0" animBg="1"/>
      <p:bldP spid="15424" grpId="1" animBg="1"/>
      <p:bldP spid="15425" grpId="0" animBg="1"/>
      <p:bldP spid="1542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1638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26</a:t>
            </a:fld>
            <a:endParaRPr lang="zh-CN" altLang="x-none" sz="1200" dirty="0">
              <a:latin typeface="Arial Black" panose="020B0A04020102020204" pitchFamily="34" charset="0"/>
            </a:endParaRPr>
          </a:p>
        </p:txBody>
      </p:sp>
      <p:sp>
        <p:nvSpPr>
          <p:cNvPr id="26626" name="日期占位符 1638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26627" name="直接连接符 16387"/>
          <p:cNvSpPr/>
          <p:nvPr/>
        </p:nvSpPr>
        <p:spPr>
          <a:xfrm>
            <a:off x="2060575" y="3548063"/>
            <a:ext cx="6138863" cy="0"/>
          </a:xfrm>
          <a:prstGeom prst="line">
            <a:avLst/>
          </a:prstGeom>
          <a:ln w="3175" cap="rnd" cmpd="sng">
            <a:solidFill>
              <a:schemeClr val="tx1"/>
            </a:solidFill>
            <a:prstDash val="sysDot"/>
            <a:round/>
            <a:headEnd type="none" w="med" len="med"/>
            <a:tailEnd type="none" w="med" len="med"/>
          </a:ln>
        </p:spPr>
      </p:sp>
      <p:sp>
        <p:nvSpPr>
          <p:cNvPr id="26628" name="直接连接符 16388"/>
          <p:cNvSpPr/>
          <p:nvPr/>
        </p:nvSpPr>
        <p:spPr>
          <a:xfrm>
            <a:off x="2060575" y="4627563"/>
            <a:ext cx="6138863" cy="0"/>
          </a:xfrm>
          <a:prstGeom prst="line">
            <a:avLst/>
          </a:prstGeom>
          <a:ln w="3175" cap="rnd" cmpd="sng">
            <a:solidFill>
              <a:schemeClr val="tx1"/>
            </a:solidFill>
            <a:prstDash val="sysDot"/>
            <a:round/>
            <a:headEnd type="none" w="med" len="med"/>
            <a:tailEnd type="none" w="med" len="med"/>
          </a:ln>
        </p:spPr>
      </p:sp>
      <p:sp>
        <p:nvSpPr>
          <p:cNvPr id="26629" name="直接连接符 16389"/>
          <p:cNvSpPr/>
          <p:nvPr/>
        </p:nvSpPr>
        <p:spPr>
          <a:xfrm>
            <a:off x="2060575" y="5851525"/>
            <a:ext cx="6138863" cy="0"/>
          </a:xfrm>
          <a:prstGeom prst="line">
            <a:avLst/>
          </a:prstGeom>
          <a:ln w="3175" cap="rnd" cmpd="sng">
            <a:solidFill>
              <a:schemeClr val="tx1"/>
            </a:solidFill>
            <a:prstDash val="sysDot"/>
            <a:round/>
            <a:headEnd type="none" w="med" len="med"/>
            <a:tailEnd type="none" w="med" len="med"/>
          </a:ln>
        </p:spPr>
      </p:sp>
      <p:sp>
        <p:nvSpPr>
          <p:cNvPr id="26630" name="直接连接符 16390"/>
          <p:cNvSpPr/>
          <p:nvPr/>
        </p:nvSpPr>
        <p:spPr>
          <a:xfrm>
            <a:off x="2060575" y="2540000"/>
            <a:ext cx="6138863" cy="0"/>
          </a:xfrm>
          <a:prstGeom prst="line">
            <a:avLst/>
          </a:prstGeom>
          <a:ln w="3175" cap="rnd" cmpd="sng">
            <a:solidFill>
              <a:schemeClr val="tx1"/>
            </a:solidFill>
            <a:prstDash val="sysDot"/>
            <a:round/>
            <a:headEnd type="none" w="med" len="med"/>
            <a:tailEnd type="none" w="med" len="med"/>
          </a:ln>
        </p:spPr>
      </p:sp>
      <p:sp>
        <p:nvSpPr>
          <p:cNvPr id="26631" name="菱形 16391"/>
          <p:cNvSpPr/>
          <p:nvPr/>
        </p:nvSpPr>
        <p:spPr>
          <a:xfrm>
            <a:off x="1123950" y="4483100"/>
            <a:ext cx="1566863" cy="1479550"/>
          </a:xfrm>
          <a:prstGeom prst="diamond">
            <a:avLst/>
          </a:prstGeom>
          <a:gradFill rotWithShape="1">
            <a:gsLst>
              <a:gs pos="0">
                <a:srgbClr val="47475E"/>
              </a:gs>
              <a:gs pos="100000">
                <a:schemeClr val="accent2"/>
              </a:gs>
            </a:gsLst>
            <a:lin ang="2700000" scaled="1"/>
            <a:tileRect/>
          </a:gradFill>
          <a:ln w="9525"/>
          <a:scene3d>
            <a:camera prst="legacyPerspectiveBottom">
              <a:rot lat="192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6632" name="菱形 16392"/>
          <p:cNvSpPr/>
          <p:nvPr/>
        </p:nvSpPr>
        <p:spPr>
          <a:xfrm>
            <a:off x="1052513" y="3330575"/>
            <a:ext cx="1681162" cy="1517650"/>
          </a:xfrm>
          <a:prstGeom prst="diamond">
            <a:avLst/>
          </a:prstGeom>
          <a:gradFill rotWithShape="1">
            <a:gsLst>
              <a:gs pos="0">
                <a:srgbClr val="474776"/>
              </a:gs>
              <a:gs pos="100000">
                <a:schemeClr val="accent1"/>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6633" name="菱形 16393"/>
          <p:cNvSpPr/>
          <p:nvPr/>
        </p:nvSpPr>
        <p:spPr>
          <a:xfrm>
            <a:off x="1019175" y="2219325"/>
            <a:ext cx="1771650" cy="1598613"/>
          </a:xfrm>
          <a:prstGeom prst="diamond">
            <a:avLst/>
          </a:prstGeom>
          <a:gradFill rotWithShape="1">
            <a:gsLst>
              <a:gs pos="0">
                <a:srgbClr val="47475E"/>
              </a:gs>
              <a:gs pos="100000">
                <a:schemeClr val="accent2"/>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6634" name="菱形 16394"/>
          <p:cNvSpPr/>
          <p:nvPr/>
        </p:nvSpPr>
        <p:spPr>
          <a:xfrm>
            <a:off x="979488" y="1171575"/>
            <a:ext cx="1895475" cy="1643063"/>
          </a:xfrm>
          <a:prstGeom prst="diamond">
            <a:avLst/>
          </a:prstGeom>
          <a:gradFill rotWithShape="1">
            <a:gsLst>
              <a:gs pos="0">
                <a:schemeClr val="accent1"/>
              </a:gs>
              <a:gs pos="100000">
                <a:srgbClr val="474776"/>
              </a:gs>
            </a:gsLst>
            <a:lin ang="2700000" scaled="1"/>
            <a:tileRect/>
          </a:gradFill>
          <a:ln w="9525"/>
          <a:scene3d>
            <a:camera prst="legacyPerspectiveBottom">
              <a:rot lat="186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6635" name="任意多边形 16395"/>
          <p:cNvSpPr/>
          <p:nvPr/>
        </p:nvSpPr>
        <p:spPr>
          <a:xfrm>
            <a:off x="971550" y="1628775"/>
            <a:ext cx="1909763" cy="779463"/>
          </a:xfrm>
          <a:custGeom>
            <a:avLst/>
            <a:gdLst/>
            <a:ahLst/>
            <a:cxnLst>
              <a:cxn ang="0">
                <a:pos x="952500" y="0"/>
              </a:cxn>
              <a:cxn ang="0">
                <a:pos x="0" y="371475"/>
              </a:cxn>
              <a:cxn ang="0">
                <a:pos x="950913" y="779463"/>
              </a:cxn>
              <a:cxn ang="0">
                <a:pos x="1909763" y="366713"/>
              </a:cxn>
              <a:cxn ang="0">
                <a:pos x="952500" y="0"/>
              </a:cxn>
            </a:cxnLst>
            <a:rect l="0" t="0" r="0" b="0"/>
            <a:pathLst>
              <a:path w="1203" h="491">
                <a:moveTo>
                  <a:pt x="600" y="0"/>
                </a:moveTo>
                <a:lnTo>
                  <a:pt x="0" y="234"/>
                </a:lnTo>
                <a:lnTo>
                  <a:pt x="599" y="491"/>
                </a:lnTo>
                <a:lnTo>
                  <a:pt x="1203" y="231"/>
                </a:lnTo>
                <a:lnTo>
                  <a:pt x="600" y="0"/>
                </a:lnTo>
                <a:close/>
              </a:path>
            </a:pathLst>
          </a:custGeom>
          <a:noFill/>
          <a:ln w="9525" cap="flat" cmpd="sng">
            <a:solidFill>
              <a:srgbClr val="F8F8F8"/>
            </a:solidFill>
            <a:prstDash val="solid"/>
            <a:miter/>
            <a:headEnd type="none" w="med" len="med"/>
            <a:tailEnd type="none" w="med" len="med"/>
          </a:ln>
        </p:spPr>
        <p:txBody>
          <a:bodyPr/>
          <a:lstStyle/>
          <a:p>
            <a:endParaRPr lang="zh-CN" altLang="en-US"/>
          </a:p>
        </p:txBody>
      </p:sp>
      <p:sp>
        <p:nvSpPr>
          <p:cNvPr id="26636" name="矩形 16396"/>
          <p:cNvSpPr/>
          <p:nvPr/>
        </p:nvSpPr>
        <p:spPr>
          <a:xfrm>
            <a:off x="1128713" y="5076825"/>
            <a:ext cx="1555750" cy="366713"/>
          </a:xfrm>
          <a:prstGeom prst="rect">
            <a:avLst/>
          </a:prstGeom>
          <a:noFill/>
          <a:ln w="9525">
            <a:noFill/>
          </a:ln>
        </p:spPr>
        <p:txBody>
          <a:bodyPr wrap="none" anchor="t" anchorCtr="0">
            <a:spAutoFit/>
          </a:bodyPr>
          <a:lstStyle/>
          <a:p>
            <a:pPr algn="ctr"/>
            <a:r>
              <a:rPr lang="zh-CN" altLang="en-US" b="1">
                <a:solidFill>
                  <a:schemeClr val="bg1"/>
                </a:solidFill>
                <a:latin typeface="Arial" panose="020B0604020202020204" pitchFamily="34" charset="0"/>
                <a:ea typeface="微软雅黑" panose="020B0503020204020204" pitchFamily="34" charset="-122"/>
              </a:rPr>
              <a:t>社会经济统计</a:t>
            </a:r>
          </a:p>
        </p:txBody>
      </p:sp>
      <p:sp>
        <p:nvSpPr>
          <p:cNvPr id="26637" name="矩形 16397"/>
          <p:cNvSpPr/>
          <p:nvPr/>
        </p:nvSpPr>
        <p:spPr>
          <a:xfrm>
            <a:off x="1343025" y="3997325"/>
            <a:ext cx="1098550" cy="366713"/>
          </a:xfrm>
          <a:prstGeom prst="rect">
            <a:avLst/>
          </a:prstGeom>
          <a:noFill/>
          <a:ln w="9525">
            <a:noFill/>
          </a:ln>
        </p:spPr>
        <p:txBody>
          <a:bodyPr wrap="none" anchor="t" anchorCtr="0">
            <a:spAutoFit/>
          </a:bodyPr>
          <a:lstStyle/>
          <a:p>
            <a:pPr algn="ctr"/>
            <a:r>
              <a:rPr lang="zh-CN" altLang="en-US" b="1">
                <a:solidFill>
                  <a:schemeClr val="bg1"/>
                </a:solidFill>
                <a:latin typeface="Arial" panose="020B0604020202020204" pitchFamily="34" charset="0"/>
                <a:ea typeface="微软雅黑" panose="020B0503020204020204" pitchFamily="34" charset="-122"/>
              </a:rPr>
              <a:t>数理统计</a:t>
            </a:r>
          </a:p>
        </p:txBody>
      </p:sp>
      <p:sp>
        <p:nvSpPr>
          <p:cNvPr id="26638" name="矩形 16398"/>
          <p:cNvSpPr/>
          <p:nvPr/>
        </p:nvSpPr>
        <p:spPr>
          <a:xfrm>
            <a:off x="1330325" y="2863850"/>
            <a:ext cx="1098550" cy="366713"/>
          </a:xfrm>
          <a:prstGeom prst="rect">
            <a:avLst/>
          </a:prstGeom>
          <a:noFill/>
          <a:ln w="9525">
            <a:noFill/>
          </a:ln>
        </p:spPr>
        <p:txBody>
          <a:bodyPr wrap="none" anchor="t" anchorCtr="0">
            <a:spAutoFit/>
          </a:bodyPr>
          <a:lstStyle/>
          <a:p>
            <a:pPr algn="ctr"/>
            <a:r>
              <a:rPr lang="zh-CN" altLang="en-US" b="1">
                <a:solidFill>
                  <a:schemeClr val="bg1"/>
                </a:solidFill>
                <a:latin typeface="Arial" panose="020B0604020202020204" pitchFamily="34" charset="0"/>
                <a:ea typeface="微软雅黑" panose="020B0503020204020204" pitchFamily="34" charset="-122"/>
              </a:rPr>
              <a:t>政治算术</a:t>
            </a:r>
          </a:p>
        </p:txBody>
      </p:sp>
      <p:sp>
        <p:nvSpPr>
          <p:cNvPr id="26639" name="矩形 16399"/>
          <p:cNvSpPr/>
          <p:nvPr/>
        </p:nvSpPr>
        <p:spPr>
          <a:xfrm>
            <a:off x="1362075" y="1798638"/>
            <a:ext cx="1098550" cy="366712"/>
          </a:xfrm>
          <a:prstGeom prst="rect">
            <a:avLst/>
          </a:prstGeom>
          <a:noFill/>
          <a:ln w="9525">
            <a:noFill/>
          </a:ln>
        </p:spPr>
        <p:txBody>
          <a:bodyPr wrap="none" anchor="t" anchorCtr="0">
            <a:spAutoFit/>
          </a:bodyPr>
          <a:lstStyle/>
          <a:p>
            <a:pPr algn="ctr"/>
            <a:r>
              <a:rPr lang="zh-CN" altLang="en-US" b="1">
                <a:solidFill>
                  <a:schemeClr val="bg1"/>
                </a:solidFill>
                <a:latin typeface="Arial" panose="020B0604020202020204" pitchFamily="34" charset="0"/>
                <a:ea typeface="微软雅黑" panose="020B0503020204020204" pitchFamily="34" charset="-122"/>
              </a:rPr>
              <a:t>国势学派</a:t>
            </a:r>
          </a:p>
        </p:txBody>
      </p:sp>
      <p:sp>
        <p:nvSpPr>
          <p:cNvPr id="26640" name="矩形 16400"/>
          <p:cNvSpPr/>
          <p:nvPr/>
        </p:nvSpPr>
        <p:spPr>
          <a:xfrm>
            <a:off x="2852738" y="1674813"/>
            <a:ext cx="5413375" cy="792162"/>
          </a:xfrm>
          <a:prstGeom prst="rect">
            <a:avLst/>
          </a:prstGeom>
          <a:noFill/>
          <a:ln w="9525">
            <a:noFill/>
          </a:ln>
        </p:spPr>
        <p:txBody>
          <a:bodyPr anchor="t" anchorCtr="0">
            <a:spAutoFit/>
          </a:bodyPr>
          <a:lstStyle/>
          <a:p>
            <a:pPr>
              <a:lnSpc>
                <a:spcPct val="85000"/>
              </a:lnSpc>
              <a:spcBef>
                <a:spcPct val="20000"/>
              </a:spcBef>
              <a:spcAft>
                <a:spcPct val="5000"/>
              </a:spcAft>
              <a:buClr>
                <a:schemeClr val="bg2"/>
              </a:buClr>
              <a:buSzPct val="75000"/>
              <a:buFont typeface="Wingdings" panose="05000000000000000000" pitchFamily="2" charset="2"/>
              <a:buChar char="n"/>
            </a:pPr>
            <a:r>
              <a:rPr lang="zh-CN" altLang="en-US" b="1">
                <a:latin typeface="仿宋" panose="02010609060101010101" pitchFamily="49" charset="-122"/>
                <a:ea typeface="仿宋" panose="02010609060101010101" pitchFamily="49" charset="-122"/>
              </a:rPr>
              <a:t>最早流派之一。创始人德国康令</a:t>
            </a:r>
            <a:r>
              <a:rPr lang="en-US" altLang="zh-CN" b="1">
                <a:latin typeface="仿宋" panose="02010609060101010101" pitchFamily="49" charset="-122"/>
                <a:ea typeface="仿宋" panose="02010609060101010101" pitchFamily="49" charset="-122"/>
              </a:rPr>
              <a:t>(H.Conring 1606-81)</a:t>
            </a:r>
            <a:r>
              <a:rPr lang="zh-CN" altLang="en-US" b="1">
                <a:latin typeface="仿宋" panose="02010609060101010101" pitchFamily="49" charset="-122"/>
                <a:ea typeface="仿宋" panose="02010609060101010101" pitchFamily="49" charset="-122"/>
              </a:rPr>
              <a:t>和阿享瓦尔</a:t>
            </a:r>
            <a:r>
              <a:rPr lang="en-US" altLang="zh-CN" b="1">
                <a:latin typeface="仿宋" panose="02010609060101010101" pitchFamily="49" charset="-122"/>
                <a:ea typeface="仿宋" panose="02010609060101010101" pitchFamily="49" charset="-122"/>
              </a:rPr>
              <a:t>(G.Achenwall 1719—72).</a:t>
            </a:r>
            <a:r>
              <a:rPr lang="zh-CN" altLang="en-US" b="1">
                <a:latin typeface="仿宋" panose="02010609060101010101" pitchFamily="49" charset="-122"/>
                <a:ea typeface="仿宋" panose="02010609060101010101" pitchFamily="49" charset="-122"/>
              </a:rPr>
              <a:t>采用文字记述形式，把重要事项系统整理罗列</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报表</a:t>
            </a:r>
            <a:r>
              <a:rPr lang="en-US" altLang="zh-CN" b="1">
                <a:latin typeface="仿宋" panose="02010609060101010101" pitchFamily="49" charset="-122"/>
                <a:ea typeface="仿宋" panose="02010609060101010101" pitchFamily="49" charset="-122"/>
              </a:rPr>
              <a:t>).</a:t>
            </a:r>
          </a:p>
        </p:txBody>
      </p:sp>
      <p:sp>
        <p:nvSpPr>
          <p:cNvPr id="26641" name="矩形 16401"/>
          <p:cNvSpPr/>
          <p:nvPr/>
        </p:nvSpPr>
        <p:spPr>
          <a:xfrm>
            <a:off x="2852738" y="2682875"/>
            <a:ext cx="5329237" cy="792163"/>
          </a:xfrm>
          <a:prstGeom prst="rect">
            <a:avLst/>
          </a:prstGeom>
          <a:noFill/>
          <a:ln w="9525">
            <a:noFill/>
          </a:ln>
        </p:spPr>
        <p:txBody>
          <a:bodyPr anchor="t" anchorCtr="0">
            <a:spAutoFit/>
          </a:bodyPr>
          <a:lstStyle/>
          <a:p>
            <a:pPr>
              <a:lnSpc>
                <a:spcPct val="85000"/>
              </a:lnSpc>
              <a:spcBef>
                <a:spcPct val="20000"/>
              </a:spcBef>
              <a:spcAft>
                <a:spcPct val="5000"/>
              </a:spcAft>
              <a:buClr>
                <a:schemeClr val="bg2"/>
              </a:buClr>
              <a:buSzPct val="75000"/>
              <a:buFont typeface="Wingdings" panose="05000000000000000000" pitchFamily="2" charset="2"/>
              <a:buChar char="n"/>
            </a:pPr>
            <a:r>
              <a:rPr lang="zh-CN" altLang="en-US" b="1">
                <a:latin typeface="仿宋" panose="02010609060101010101" pitchFamily="49" charset="-122"/>
                <a:ea typeface="仿宋" panose="02010609060101010101" pitchFamily="49" charset="-122"/>
              </a:rPr>
              <a:t>创始人格朗特</a:t>
            </a:r>
            <a:r>
              <a:rPr lang="en-US" altLang="zh-CN" b="1">
                <a:latin typeface="仿宋" panose="02010609060101010101" pitchFamily="49" charset="-122"/>
                <a:ea typeface="仿宋" panose="02010609060101010101" pitchFamily="49" charset="-122"/>
              </a:rPr>
              <a:t>(J.Graunt 1620—74)</a:t>
            </a:r>
            <a:r>
              <a:rPr lang="zh-CN" altLang="en-US" b="1">
                <a:latin typeface="仿宋" panose="02010609060101010101" pitchFamily="49" charset="-122"/>
                <a:ea typeface="仿宋" panose="02010609060101010101" pitchFamily="49" charset="-122"/>
              </a:rPr>
              <a:t>和威廉</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配第</a:t>
            </a:r>
            <a:r>
              <a:rPr lang="en-US" altLang="zh-CN" b="1">
                <a:latin typeface="仿宋" panose="02010609060101010101" pitchFamily="49" charset="-122"/>
                <a:ea typeface="仿宋" panose="02010609060101010101" pitchFamily="49" charset="-122"/>
              </a:rPr>
              <a:t>(W.Petty 1623-87)</a:t>
            </a:r>
            <a:r>
              <a:rPr lang="zh-CN" altLang="en-US" b="1">
                <a:latin typeface="仿宋" panose="02010609060101010101" pitchFamily="49" charset="-122"/>
                <a:ea typeface="仿宋" panose="02010609060101010101" pitchFamily="49" charset="-122"/>
              </a:rPr>
              <a:t>。主张以数字、重量和尺度来说话，用图表形式概括数字资料</a:t>
            </a:r>
            <a:r>
              <a:rPr lang="en-US" altLang="zh-CN" b="1">
                <a:latin typeface="仿宋" panose="02010609060101010101" pitchFamily="49" charset="-122"/>
                <a:ea typeface="仿宋" panose="02010609060101010101" pitchFamily="49" charset="-122"/>
              </a:rPr>
              <a:t>.</a:t>
            </a:r>
          </a:p>
        </p:txBody>
      </p:sp>
      <p:sp>
        <p:nvSpPr>
          <p:cNvPr id="26642" name="矩形 16402"/>
          <p:cNvSpPr/>
          <p:nvPr/>
        </p:nvSpPr>
        <p:spPr>
          <a:xfrm>
            <a:off x="2852738" y="3763963"/>
            <a:ext cx="5053012" cy="792162"/>
          </a:xfrm>
          <a:prstGeom prst="rect">
            <a:avLst/>
          </a:prstGeom>
          <a:noFill/>
          <a:ln w="9525">
            <a:noFill/>
          </a:ln>
        </p:spPr>
        <p:txBody>
          <a:bodyPr anchor="t" anchorCtr="0">
            <a:spAutoFit/>
          </a:bodyPr>
          <a:lstStyle/>
          <a:p>
            <a:pPr>
              <a:lnSpc>
                <a:spcPct val="85000"/>
              </a:lnSpc>
              <a:spcBef>
                <a:spcPct val="20000"/>
              </a:spcBef>
              <a:spcAft>
                <a:spcPct val="5000"/>
              </a:spcAft>
              <a:buClr>
                <a:schemeClr val="bg2"/>
              </a:buClr>
              <a:buSzPct val="75000"/>
              <a:buFont typeface="Wingdings" panose="05000000000000000000" pitchFamily="2" charset="2"/>
              <a:buChar char="n"/>
            </a:pPr>
            <a:r>
              <a:rPr lang="zh-CN" altLang="en-US" b="1">
                <a:latin typeface="仿宋" panose="02010609060101010101" pitchFamily="49" charset="-122"/>
                <a:ea typeface="仿宋" panose="02010609060101010101" pitchFamily="49" charset="-122"/>
              </a:rPr>
              <a:t>创始人比利时凯特勒</a:t>
            </a:r>
            <a:r>
              <a:rPr lang="en-US" altLang="zh-CN" b="1">
                <a:latin typeface="仿宋" panose="02010609060101010101" pitchFamily="49" charset="-122"/>
                <a:ea typeface="仿宋" panose="02010609060101010101" pitchFamily="49" charset="-122"/>
              </a:rPr>
              <a:t>(L.A.J.Quetelet 1796-74),</a:t>
            </a:r>
            <a:r>
              <a:rPr lang="zh-CN" altLang="en-US" b="1">
                <a:latin typeface="仿宋" panose="02010609060101010101" pitchFamily="49" charset="-122"/>
                <a:ea typeface="仿宋" panose="02010609060101010101" pitchFamily="49" charset="-122"/>
              </a:rPr>
              <a:t>产生</a:t>
            </a:r>
            <a:r>
              <a:rPr lang="en-US" altLang="zh-CN" b="1">
                <a:latin typeface="仿宋" panose="02010609060101010101" pitchFamily="49" charset="-122"/>
                <a:ea typeface="仿宋" panose="02010609060101010101" pitchFamily="49" charset="-122"/>
              </a:rPr>
              <a:t>19</a:t>
            </a:r>
            <a:r>
              <a:rPr lang="zh-CN" altLang="en-US" b="1">
                <a:latin typeface="仿宋" panose="02010609060101010101" pitchFamily="49" charset="-122"/>
                <a:ea typeface="仿宋" panose="02010609060101010101" pitchFamily="49" charset="-122"/>
              </a:rPr>
              <a:t>世纪中，把概率论引进统计学</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为统计数量分析奠定数理基础</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数学统计学院</a:t>
            </a:r>
            <a:r>
              <a:rPr lang="en-US" altLang="zh-CN" b="1">
                <a:latin typeface="仿宋" panose="02010609060101010101" pitchFamily="49" charset="-122"/>
                <a:ea typeface="仿宋" panose="02010609060101010101" pitchFamily="49" charset="-122"/>
              </a:rPr>
              <a:t>).</a:t>
            </a:r>
          </a:p>
        </p:txBody>
      </p:sp>
      <p:sp>
        <p:nvSpPr>
          <p:cNvPr id="26643" name="矩形 16403"/>
          <p:cNvSpPr/>
          <p:nvPr/>
        </p:nvSpPr>
        <p:spPr>
          <a:xfrm>
            <a:off x="2852738" y="4772025"/>
            <a:ext cx="5329237" cy="1025525"/>
          </a:xfrm>
          <a:prstGeom prst="rect">
            <a:avLst/>
          </a:prstGeom>
          <a:noFill/>
          <a:ln w="9525">
            <a:noFill/>
          </a:ln>
        </p:spPr>
        <p:txBody>
          <a:bodyPr anchor="t" anchorCtr="0">
            <a:spAutoFit/>
          </a:bodyPr>
          <a:lstStyle/>
          <a:p>
            <a:pPr>
              <a:lnSpc>
                <a:spcPct val="85000"/>
              </a:lnSpc>
              <a:spcBef>
                <a:spcPct val="20000"/>
              </a:spcBef>
              <a:spcAft>
                <a:spcPct val="5000"/>
              </a:spcAft>
              <a:buClr>
                <a:schemeClr val="bg2"/>
              </a:buClr>
              <a:buSzPct val="75000"/>
              <a:buFont typeface="Wingdings" panose="05000000000000000000" pitchFamily="2" charset="2"/>
              <a:buChar char="n"/>
            </a:pPr>
            <a:r>
              <a:rPr lang="zh-CN" altLang="en-US" b="1">
                <a:latin typeface="仿宋" panose="02010609060101010101" pitchFamily="49" charset="-122"/>
                <a:ea typeface="仿宋" panose="02010609060101010101" pitchFamily="49" charset="-122"/>
              </a:rPr>
              <a:t>代表人恩格尔</a:t>
            </a:r>
            <a:r>
              <a:rPr lang="en-US" altLang="zh-CN" b="1">
                <a:latin typeface="仿宋" panose="02010609060101010101" pitchFamily="49" charset="-122"/>
                <a:ea typeface="仿宋" panose="02010609060101010101" pitchFamily="49" charset="-122"/>
              </a:rPr>
              <a:t>(1821-96)</a:t>
            </a:r>
            <a:r>
              <a:rPr lang="zh-CN" altLang="en-US" b="1">
                <a:latin typeface="仿宋" panose="02010609060101010101" pitchFamily="49" charset="-122"/>
                <a:ea typeface="仿宋" panose="02010609060101010101" pitchFamily="49" charset="-122"/>
              </a:rPr>
              <a:t>和梅尔</a:t>
            </a:r>
            <a:r>
              <a:rPr lang="en-US" altLang="zh-CN" b="1">
                <a:latin typeface="仿宋" panose="02010609060101010101" pitchFamily="49" charset="-122"/>
                <a:ea typeface="仿宋" panose="02010609060101010101" pitchFamily="49" charset="-122"/>
              </a:rPr>
              <a:t>(1841-1925).19</a:t>
            </a:r>
            <a:r>
              <a:rPr lang="zh-CN" altLang="en-US" b="1">
                <a:latin typeface="仿宋" panose="02010609060101010101" pitchFamily="49" charset="-122"/>
                <a:ea typeface="仿宋" panose="02010609060101010101" pitchFamily="49" charset="-122"/>
              </a:rPr>
              <a:t>世纪后兴起德国</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融会国势和政治算术学派观点</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把政府统计和社会调查融合起来</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形成社会经济统计学</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影响较大</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经济管理学院</a:t>
            </a:r>
            <a:r>
              <a:rPr lang="en-US" altLang="zh-CN" b="1">
                <a:latin typeface="仿宋" panose="02010609060101010101" pitchFamily="49" charset="-122"/>
                <a:ea typeface="仿宋" panose="02010609060101010101" pitchFamily="49" charset="-122"/>
              </a:rPr>
              <a:t>).</a:t>
            </a:r>
          </a:p>
        </p:txBody>
      </p:sp>
      <p:sp>
        <p:nvSpPr>
          <p:cNvPr id="26644" name="标题 16404"/>
          <p:cNvSpPr>
            <a:spLocks noGrp="1"/>
          </p:cNvSpPr>
          <p:nvPr>
            <p:ph type="title"/>
          </p:nvPr>
        </p:nvSpPr>
        <p:spPr>
          <a:xfrm>
            <a:off x="683568" y="261937"/>
            <a:ext cx="6480175" cy="1211263"/>
          </a:xfrm>
        </p:spPr>
        <p:txBody>
          <a:bodyPr wrap="square" lIns="91440" tIns="45720" rIns="91440" bIns="45720" anchor="ctr" anchorCtr="0"/>
          <a:lstStyle/>
          <a:p>
            <a:pPr eaLnBrk="1" hangingPunct="1"/>
            <a:r>
              <a:rPr lang="zh-CN" altLang="en-US" sz="4000" b="1" dirty="0"/>
              <a:t>统计学的产生与发展</a:t>
            </a:r>
          </a:p>
        </p:txBody>
      </p:sp>
      <p:sp>
        <p:nvSpPr>
          <p:cNvPr id="26645" name="矩形 16405"/>
          <p:cNvSpPr/>
          <p:nvPr/>
        </p:nvSpPr>
        <p:spPr>
          <a:xfrm>
            <a:off x="1042988" y="1176338"/>
            <a:ext cx="7073900" cy="336550"/>
          </a:xfrm>
          <a:prstGeom prst="rect">
            <a:avLst/>
          </a:prstGeom>
          <a:noFill/>
          <a:ln w="9525">
            <a:noFill/>
          </a:ln>
        </p:spPr>
        <p:txBody>
          <a:bodyPr wrap="none" anchor="t" anchorCtr="0">
            <a:spAutoFit/>
          </a:bodyPr>
          <a:lstStyle/>
          <a:p>
            <a:pPr>
              <a:lnSpc>
                <a:spcPct val="80000"/>
              </a:lnSpc>
              <a:spcBef>
                <a:spcPct val="20000"/>
              </a:spcBef>
            </a:pPr>
            <a:r>
              <a:rPr lang="zh-CN" altLang="en-US" sz="2000" b="1">
                <a:solidFill>
                  <a:srgbClr val="000000"/>
                </a:solidFill>
                <a:latin typeface="Arial" panose="020B0604020202020204" pitchFamily="34" charset="0"/>
                <a:ea typeface="宋体" panose="02010600030101010101" pitchFamily="2" charset="-122"/>
              </a:rPr>
              <a:t>统计学的产生</a:t>
            </a:r>
            <a:r>
              <a:rPr lang="en-US" altLang="zh-CN" sz="2000" b="1">
                <a:solidFill>
                  <a:srgbClr val="000000"/>
                </a:solidFill>
                <a:latin typeface="Arial" panose="020B0604020202020204" pitchFamily="34" charset="0"/>
                <a:ea typeface="宋体" panose="02010600030101010101" pitchFamily="2" charset="-122"/>
              </a:rPr>
              <a:t>:</a:t>
            </a:r>
            <a:r>
              <a:rPr lang="en-US" altLang="zh-CN" sz="2000" b="1">
                <a:latin typeface="Arial" panose="020B0604020202020204" pitchFamily="34" charset="0"/>
                <a:ea typeface="宋体" panose="02010600030101010101" pitchFamily="2" charset="-122"/>
              </a:rPr>
              <a:t>17</a:t>
            </a:r>
            <a:r>
              <a:rPr lang="zh-CN" altLang="en-US" sz="2000" b="1">
                <a:latin typeface="Arial" panose="020B0604020202020204" pitchFamily="34" charset="0"/>
                <a:ea typeface="宋体" panose="02010600030101010101" pitchFamily="2" charset="-122"/>
              </a:rPr>
              <a:t>世纪中叶，英国威廉配第</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政治算术</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问世</a:t>
            </a:r>
            <a:r>
              <a:rPr lang="en-US" altLang="zh-CN" sz="2000" b="1">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 </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1740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27</a:t>
            </a:fld>
            <a:endParaRPr lang="zh-CN" altLang="x-none" sz="1200" dirty="0">
              <a:latin typeface="Arial Black" panose="020B0A04020102020204" pitchFamily="34" charset="0"/>
            </a:endParaRPr>
          </a:p>
        </p:txBody>
      </p:sp>
      <p:sp>
        <p:nvSpPr>
          <p:cNvPr id="27650" name="日期占位符 1741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27651" name="标题 17411"/>
          <p:cNvSpPr>
            <a:spLocks noGrp="1"/>
          </p:cNvSpPr>
          <p:nvPr>
            <p:ph type="title"/>
          </p:nvPr>
        </p:nvSpPr>
        <p:spPr>
          <a:xfrm>
            <a:off x="5832475" y="163968"/>
            <a:ext cx="3311525" cy="360363"/>
          </a:xfrm>
        </p:spPr>
        <p:txBody>
          <a:bodyPr wrap="square" lIns="91440" tIns="45720" rIns="91440" bIns="45720" anchor="ctr" anchorCtr="0"/>
          <a:lstStyle/>
          <a:p>
            <a:pPr eaLnBrk="1" hangingPunct="1"/>
            <a:r>
              <a:rPr lang="zh-CN" altLang="en-US" sz="2000" b="1" dirty="0"/>
              <a:t>统计学的产生与发展</a:t>
            </a:r>
            <a:endParaRPr lang="zh-CN" altLang="en-US" sz="2000" dirty="0"/>
          </a:p>
        </p:txBody>
      </p:sp>
      <p:sp>
        <p:nvSpPr>
          <p:cNvPr id="17413" name="矩形 17412"/>
          <p:cNvSpPr/>
          <p:nvPr/>
        </p:nvSpPr>
        <p:spPr>
          <a:xfrm>
            <a:off x="468313" y="620713"/>
            <a:ext cx="5256213" cy="5322888"/>
          </a:xfrm>
          <a:prstGeom prst="rect">
            <a:avLst/>
          </a:prstGeom>
          <a:noFill/>
          <a:ln w="12700">
            <a:noFill/>
          </a:ln>
        </p:spPr>
        <p:txBody>
          <a:bodyPr>
            <a:spAutoFit/>
          </a:bodyPr>
          <a:lstStyle/>
          <a:p>
            <a:pPr eaLnBrk="0" fontAlgn="base" hangingPunct="0">
              <a:lnSpc>
                <a:spcPct val="90000"/>
              </a:lnSpc>
              <a:buClr>
                <a:schemeClr val="hlink"/>
              </a:buClr>
              <a:buSzPct val="100000"/>
              <a:buFont typeface="Arial" panose="020B0604020202020204" pitchFamily="34" charset="0"/>
              <a:buChar char="•"/>
            </a:pPr>
            <a:r>
              <a:rPr lang="zh-CN" altLang="en-US" sz="2400" b="1" strike="noStrike" noProof="1">
                <a:solidFill>
                  <a:srgbClr val="000000"/>
                </a:solidFill>
                <a:latin typeface="Arial" panose="020B0604020202020204" pitchFamily="34" charset="0"/>
                <a:ea typeface="隶书" panose="02010509060101010101" pitchFamily="49" charset="-122"/>
                <a:cs typeface="+mn-cs"/>
              </a:rPr>
              <a:t>历史上著名的统计学家</a:t>
            </a:r>
            <a:endParaRPr lang="zh-CN" altLang="en-US" sz="2400" b="1" strike="noStrike" noProof="1">
              <a:solidFill>
                <a:srgbClr val="000000"/>
              </a:solidFill>
              <a:effectLst>
                <a:outerShdw blurRad="38100" dist="38100" dir="2700000">
                  <a:srgbClr val="C0C0C0"/>
                </a:outerShdw>
              </a:effectLst>
              <a:ea typeface="隶书" panose="02010509060101010101" pitchFamily="49" charset="-122"/>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Jacob Bernoulli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伯努利</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)(1654-1705) </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Edmond Halley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哈雷</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(1656-1742) </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De Moivre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棣莫弗</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(1667-1754) </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Thomas Bayes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贝叶斯</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(1702-1761)</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Leonhard Euler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欧拉</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(1707-1783)</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Pierre Simon Laplace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拉普拉斯</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(1749-1827)</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Adrien Marie Legendre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勒让德</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(1752-1833) </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Thomas Robert Malthus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马尔萨斯</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(1766-1834)</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Friedrich Gauss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高斯</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(1777-1855)</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Johann Gregor Mendel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孟德尔</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(1822-1884)</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Karl Pearson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皮尔逊</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(1857-1936)</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Ronald Aylmer Fisher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费希尔</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(1890-1962)</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Jerzy Neyman</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（奈曼） </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(1894-1981)</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Egon Sharpe Pearson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皮尔逊</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(1895-1980)</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William Feller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费勒</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)(1906-1970).</a:t>
            </a:r>
            <a:endParaRPr lang="en-US" altLang="zh-CN" strike="noStrike" noProof="1">
              <a:effectLst>
                <a:outerShdw blurRad="38100" dist="38100" dir="2700000">
                  <a:srgbClr val="C0C0C0"/>
                </a:outerShdw>
              </a:effectLst>
            </a:endParaRPr>
          </a:p>
        </p:txBody>
      </p:sp>
      <p:sp>
        <p:nvSpPr>
          <p:cNvPr id="17414" name="矩形 17413"/>
          <p:cNvSpPr/>
          <p:nvPr/>
        </p:nvSpPr>
        <p:spPr>
          <a:xfrm>
            <a:off x="7308850" y="3068638"/>
            <a:ext cx="1720850" cy="825500"/>
          </a:xfrm>
          <a:prstGeom prst="rect">
            <a:avLst/>
          </a:prstGeom>
          <a:noFill/>
          <a:ln w="9525">
            <a:noFill/>
          </a:ln>
        </p:spPr>
        <p:txBody>
          <a:bodyPr>
            <a:spAutoFit/>
          </a:bodyPr>
          <a:lstStyle/>
          <a:p>
            <a:pPr algn="ctr" eaLnBrk="0" fontAlgn="base" hangingPunct="0">
              <a:buNone/>
            </a:pP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Thomas Robert Malthus </a:t>
            </a:r>
            <a:endParaRPr lang="en-US" altLang="zh-CN" sz="1600" strike="noStrike" noProof="1">
              <a:effectLst>
                <a:outerShdw blurRad="38100" dist="38100" dir="2700000">
                  <a:srgbClr val="C0C0C0"/>
                </a:outerShdw>
              </a:effectLst>
            </a:endParaRPr>
          </a:p>
          <a:p>
            <a:pPr algn="ctr" eaLnBrk="0" fontAlgn="base" hangingPunct="0">
              <a:buNone/>
            </a:pP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r>
              <a:rPr lang="zh-CN" altLang="en-US"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马尔萨斯</a:t>
            </a: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lang="en-US" altLang="zh-CN" sz="1600" strike="noStrike" noProof="1">
              <a:effectLst>
                <a:outerShdw blurRad="38100" dist="38100" dir="2700000">
                  <a:srgbClr val="C0C0C0"/>
                </a:outerShdw>
              </a:effectLst>
            </a:endParaRPr>
          </a:p>
        </p:txBody>
      </p:sp>
      <p:pic>
        <p:nvPicPr>
          <p:cNvPr id="27654" name="图片 17414" descr="7220058611599701461392.png"/>
          <p:cNvPicPr>
            <a:picLocks noChangeAspect="1"/>
          </p:cNvPicPr>
          <p:nvPr/>
        </p:nvPicPr>
        <p:blipFill>
          <a:blip r:embed="rId2"/>
          <a:stretch>
            <a:fillRect/>
          </a:stretch>
        </p:blipFill>
        <p:spPr>
          <a:xfrm>
            <a:off x="5724525" y="2492375"/>
            <a:ext cx="1377950" cy="1584325"/>
          </a:xfrm>
          <a:prstGeom prst="rect">
            <a:avLst/>
          </a:prstGeom>
          <a:noFill/>
          <a:ln w="9525">
            <a:noFill/>
          </a:ln>
        </p:spPr>
      </p:pic>
      <p:pic>
        <p:nvPicPr>
          <p:cNvPr id="27655" name="图片 17415" descr="1985907071599701461402.png"/>
          <p:cNvPicPr>
            <a:picLocks noChangeAspect="1"/>
          </p:cNvPicPr>
          <p:nvPr/>
        </p:nvPicPr>
        <p:blipFill>
          <a:blip r:embed="rId3"/>
          <a:stretch>
            <a:fillRect/>
          </a:stretch>
        </p:blipFill>
        <p:spPr>
          <a:xfrm>
            <a:off x="7308850" y="549275"/>
            <a:ext cx="1387475" cy="1511300"/>
          </a:xfrm>
          <a:prstGeom prst="rect">
            <a:avLst/>
          </a:prstGeom>
          <a:noFill/>
          <a:ln w="9525">
            <a:noFill/>
          </a:ln>
        </p:spPr>
      </p:pic>
      <p:pic>
        <p:nvPicPr>
          <p:cNvPr id="27656" name="图片 17416" descr="8158336691599701461402.png"/>
          <p:cNvPicPr>
            <a:picLocks noChangeAspect="1"/>
          </p:cNvPicPr>
          <p:nvPr/>
        </p:nvPicPr>
        <p:blipFill>
          <a:blip r:embed="rId4"/>
          <a:stretch>
            <a:fillRect/>
          </a:stretch>
        </p:blipFill>
        <p:spPr>
          <a:xfrm>
            <a:off x="5795963" y="549275"/>
            <a:ext cx="1273175" cy="1511300"/>
          </a:xfrm>
          <a:prstGeom prst="rect">
            <a:avLst/>
          </a:prstGeom>
          <a:noFill/>
          <a:ln w="9525">
            <a:noFill/>
          </a:ln>
        </p:spPr>
      </p:pic>
      <p:sp>
        <p:nvSpPr>
          <p:cNvPr id="17418" name="矩形 17417"/>
          <p:cNvSpPr/>
          <p:nvPr/>
        </p:nvSpPr>
        <p:spPr>
          <a:xfrm>
            <a:off x="5580063" y="2060575"/>
            <a:ext cx="1712913" cy="457200"/>
          </a:xfrm>
          <a:prstGeom prst="rect">
            <a:avLst/>
          </a:prstGeom>
          <a:noFill/>
          <a:ln w="9525">
            <a:noFill/>
          </a:ln>
        </p:spPr>
        <p:txBody>
          <a:bodyPr>
            <a:spAutoFit/>
          </a:bodyPr>
          <a:lstStyle/>
          <a:p>
            <a:pPr algn="ctr" eaLnBrk="0" fontAlgn="base" hangingPunct="0">
              <a:buNone/>
            </a:pPr>
            <a:r>
              <a:rPr lang="en-US" altLang="zh-CN" sz="12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Pierre Simon Laplace </a:t>
            </a:r>
            <a:endParaRPr lang="en-US" altLang="zh-CN" sz="1200" strike="noStrike" noProof="1">
              <a:effectLst>
                <a:outerShdw blurRad="38100" dist="38100" dir="2700000">
                  <a:srgbClr val="C0C0C0"/>
                </a:outerShdw>
              </a:effectLst>
            </a:endParaRPr>
          </a:p>
          <a:p>
            <a:pPr algn="ctr" eaLnBrk="0" fontAlgn="base" hangingPunct="0">
              <a:buNone/>
            </a:pPr>
            <a:r>
              <a:rPr lang="en-US" altLang="zh-CN" sz="12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r>
              <a:rPr lang="zh-CN" altLang="en-US" sz="12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拉普拉斯</a:t>
            </a:r>
            <a:r>
              <a:rPr lang="en-US" altLang="zh-CN" sz="12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lang="en-US" altLang="zh-CN" sz="1200" strike="noStrike" noProof="1">
              <a:effectLst>
                <a:outerShdw blurRad="38100" dist="38100" dir="2700000">
                  <a:srgbClr val="C0C0C0"/>
                </a:outerShdw>
              </a:effectLst>
            </a:endParaRPr>
          </a:p>
        </p:txBody>
      </p:sp>
      <p:sp>
        <p:nvSpPr>
          <p:cNvPr id="17419" name="矩形 17418"/>
          <p:cNvSpPr/>
          <p:nvPr/>
        </p:nvSpPr>
        <p:spPr>
          <a:xfrm>
            <a:off x="7308850" y="2060575"/>
            <a:ext cx="1444625" cy="517525"/>
          </a:xfrm>
          <a:prstGeom prst="rect">
            <a:avLst/>
          </a:prstGeom>
          <a:noFill/>
          <a:ln w="9525">
            <a:noFill/>
          </a:ln>
        </p:spPr>
        <p:txBody>
          <a:bodyPr wrap="none">
            <a:spAutoFit/>
          </a:bodyPr>
          <a:lstStyle/>
          <a:p>
            <a:pPr algn="ctr" eaLnBrk="0" fontAlgn="base" hangingPunct="0">
              <a:buNone/>
            </a:pP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Leonhard Euler </a:t>
            </a:r>
            <a:endParaRPr lang="en-US" altLang="zh-CN" sz="1400" strike="noStrike" noProof="1">
              <a:effectLst>
                <a:outerShdw blurRad="38100" dist="38100" dir="2700000">
                  <a:srgbClr val="C0C0C0"/>
                </a:outerShdw>
              </a:effectLst>
            </a:endParaRPr>
          </a:p>
          <a:p>
            <a:pPr algn="ctr" eaLnBrk="0" fontAlgn="base" hangingPunct="0">
              <a:buNone/>
            </a:pP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r>
              <a:rPr lang="zh-CN" altLang="en-US"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欧拉</a:t>
            </a: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lang="en-US" altLang="zh-CN" sz="1400" strike="noStrike" noProof="1">
              <a:effectLst>
                <a:outerShdw blurRad="38100" dist="38100" dir="2700000">
                  <a:srgbClr val="C0C0C0"/>
                </a:outerShdw>
              </a:effectLst>
            </a:endParaRPr>
          </a:p>
        </p:txBody>
      </p:sp>
      <p:pic>
        <p:nvPicPr>
          <p:cNvPr id="27659" name="图片 17419" descr="834007371599701461402.png"/>
          <p:cNvPicPr>
            <a:picLocks noChangeAspect="1"/>
          </p:cNvPicPr>
          <p:nvPr/>
        </p:nvPicPr>
        <p:blipFill>
          <a:blip r:embed="rId5"/>
          <a:stretch>
            <a:fillRect/>
          </a:stretch>
        </p:blipFill>
        <p:spPr>
          <a:xfrm>
            <a:off x="5795963" y="4365625"/>
            <a:ext cx="1449387" cy="1608138"/>
          </a:xfrm>
          <a:prstGeom prst="rect">
            <a:avLst/>
          </a:prstGeom>
          <a:noFill/>
          <a:ln w="9525">
            <a:noFill/>
          </a:ln>
        </p:spPr>
      </p:pic>
      <p:sp>
        <p:nvSpPr>
          <p:cNvPr id="17421" name="矩形 17420"/>
          <p:cNvSpPr/>
          <p:nvPr/>
        </p:nvSpPr>
        <p:spPr>
          <a:xfrm>
            <a:off x="5514975" y="5949950"/>
            <a:ext cx="1511300" cy="517525"/>
          </a:xfrm>
          <a:prstGeom prst="rect">
            <a:avLst/>
          </a:prstGeom>
          <a:noFill/>
          <a:ln w="9525">
            <a:noFill/>
          </a:ln>
        </p:spPr>
        <p:txBody>
          <a:bodyPr>
            <a:spAutoFit/>
          </a:bodyPr>
          <a:lstStyle/>
          <a:p>
            <a:pPr algn="ctr" eaLnBrk="0" fontAlgn="base" hangingPunct="0">
              <a:buNone/>
            </a:pP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Friedrich Gauss </a:t>
            </a:r>
            <a:endParaRPr lang="en-US" altLang="zh-CN" sz="1400" strike="noStrike" noProof="1">
              <a:effectLst>
                <a:outerShdw blurRad="38100" dist="38100" dir="2700000">
                  <a:srgbClr val="C0C0C0"/>
                </a:outerShdw>
              </a:effectLst>
            </a:endParaRPr>
          </a:p>
          <a:p>
            <a:pPr algn="ctr" eaLnBrk="0" fontAlgn="base" hangingPunct="0">
              <a:buNone/>
            </a:pP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r>
              <a:rPr lang="zh-CN" altLang="en-US"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高斯</a:t>
            </a: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lang="en-US" altLang="zh-CN" sz="1400" strike="noStrike" noProof="1">
              <a:effectLst>
                <a:outerShdw blurRad="38100" dist="38100" dir="2700000">
                  <a:srgbClr val="C0C0C0"/>
                </a:outerShdw>
              </a:effectLst>
            </a:endParaRPr>
          </a:p>
        </p:txBody>
      </p:sp>
      <p:sp>
        <p:nvSpPr>
          <p:cNvPr id="17422" name="矩形 17421"/>
          <p:cNvSpPr/>
          <p:nvPr/>
        </p:nvSpPr>
        <p:spPr>
          <a:xfrm>
            <a:off x="6881813" y="6021388"/>
            <a:ext cx="2262188" cy="581025"/>
          </a:xfrm>
          <a:prstGeom prst="rect">
            <a:avLst/>
          </a:prstGeom>
          <a:noFill/>
          <a:ln w="9525">
            <a:noFill/>
          </a:ln>
        </p:spPr>
        <p:txBody>
          <a:bodyPr wrap="none">
            <a:spAutoFit/>
          </a:bodyPr>
          <a:lstStyle/>
          <a:p>
            <a:pPr algn="ctr" eaLnBrk="0" fontAlgn="base" hangingPunct="0">
              <a:buNone/>
            </a:pP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Johann Gregor Mendel</a:t>
            </a:r>
            <a:endParaRPr lang="en-US" altLang="zh-CN" sz="1600" strike="noStrike" noProof="1">
              <a:effectLst>
                <a:outerShdw blurRad="38100" dist="38100" dir="2700000">
                  <a:srgbClr val="C0C0C0"/>
                </a:outerShdw>
              </a:effectLst>
            </a:endParaRPr>
          </a:p>
          <a:p>
            <a:pPr algn="ctr" eaLnBrk="0" fontAlgn="base" hangingPunct="0">
              <a:buNone/>
            </a:pP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a:t>
            </a:r>
            <a:r>
              <a:rPr lang="zh-CN" altLang="en-US"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孟德尔</a:t>
            </a: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lang="en-US" altLang="zh-CN" sz="1600" strike="noStrike" noProof="1">
              <a:effectLst>
                <a:outerShdw blurRad="38100" dist="38100" dir="2700000">
                  <a:srgbClr val="C0C0C0"/>
                </a:outerShdw>
              </a:effectLst>
            </a:endParaRPr>
          </a:p>
        </p:txBody>
      </p:sp>
      <p:pic>
        <p:nvPicPr>
          <p:cNvPr id="27662" name="图片 17422" descr="2514672931599701461402.png"/>
          <p:cNvPicPr>
            <a:picLocks noChangeAspect="1"/>
          </p:cNvPicPr>
          <p:nvPr/>
        </p:nvPicPr>
        <p:blipFill>
          <a:blip r:embed="rId6"/>
          <a:stretch>
            <a:fillRect/>
          </a:stretch>
        </p:blipFill>
        <p:spPr>
          <a:xfrm>
            <a:off x="7451725" y="4292600"/>
            <a:ext cx="1433513" cy="1636713"/>
          </a:xfrm>
          <a:prstGeom prst="rect">
            <a:avLst/>
          </a:prstGeom>
          <a:noFill/>
          <a:ln w="9525">
            <a:noFill/>
          </a:ln>
        </p:spPr>
      </p:pic>
      <p:pic>
        <p:nvPicPr>
          <p:cNvPr id="27663" name="图片 17423" descr="834007371599701461402.png"/>
          <p:cNvPicPr>
            <a:picLocks noChangeAspect="1"/>
          </p:cNvPicPr>
          <p:nvPr/>
        </p:nvPicPr>
        <p:blipFill>
          <a:blip r:embed="rId5"/>
          <a:stretch>
            <a:fillRect/>
          </a:stretch>
        </p:blipFill>
        <p:spPr>
          <a:xfrm>
            <a:off x="5724525" y="4365625"/>
            <a:ext cx="1449388" cy="1608138"/>
          </a:xfrm>
          <a:prstGeom prst="rect">
            <a:avLst/>
          </a:prstGeom>
          <a:noFill/>
          <a:ln w="9525">
            <a:noFill/>
          </a:ln>
        </p:spPr>
      </p:pic>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1843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28</a:t>
            </a:fld>
            <a:endParaRPr lang="zh-CN" altLang="x-none" sz="1200" dirty="0">
              <a:latin typeface="Arial Black" panose="020B0A04020102020204" pitchFamily="34" charset="0"/>
            </a:endParaRPr>
          </a:p>
        </p:txBody>
      </p:sp>
      <p:sp>
        <p:nvSpPr>
          <p:cNvPr id="28674" name="日期占位符 1843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28675" name="直接连接符 18435"/>
          <p:cNvSpPr/>
          <p:nvPr/>
        </p:nvSpPr>
        <p:spPr>
          <a:xfrm>
            <a:off x="2484438" y="3500438"/>
            <a:ext cx="6138862" cy="0"/>
          </a:xfrm>
          <a:prstGeom prst="line">
            <a:avLst/>
          </a:prstGeom>
          <a:ln w="3175" cap="rnd" cmpd="sng">
            <a:solidFill>
              <a:schemeClr val="tx1"/>
            </a:solidFill>
            <a:prstDash val="sysDot"/>
            <a:round/>
            <a:headEnd type="none" w="med" len="med"/>
            <a:tailEnd type="none" w="med" len="med"/>
          </a:ln>
        </p:spPr>
      </p:sp>
      <p:sp>
        <p:nvSpPr>
          <p:cNvPr id="28676" name="直接连接符 18436"/>
          <p:cNvSpPr/>
          <p:nvPr/>
        </p:nvSpPr>
        <p:spPr>
          <a:xfrm>
            <a:off x="2471738" y="4238625"/>
            <a:ext cx="6138862" cy="0"/>
          </a:xfrm>
          <a:prstGeom prst="line">
            <a:avLst/>
          </a:prstGeom>
          <a:ln w="3175" cap="rnd" cmpd="sng">
            <a:solidFill>
              <a:schemeClr val="tx1"/>
            </a:solidFill>
            <a:prstDash val="sysDot"/>
            <a:round/>
            <a:headEnd type="none" w="med" len="med"/>
            <a:tailEnd type="none" w="med" len="med"/>
          </a:ln>
        </p:spPr>
      </p:sp>
      <p:sp>
        <p:nvSpPr>
          <p:cNvPr id="28677" name="直接连接符 18437"/>
          <p:cNvSpPr/>
          <p:nvPr/>
        </p:nvSpPr>
        <p:spPr>
          <a:xfrm>
            <a:off x="2471738" y="4962525"/>
            <a:ext cx="6138862" cy="0"/>
          </a:xfrm>
          <a:prstGeom prst="line">
            <a:avLst/>
          </a:prstGeom>
          <a:ln w="3175" cap="rnd" cmpd="sng">
            <a:solidFill>
              <a:schemeClr val="tx1"/>
            </a:solidFill>
            <a:prstDash val="sysDot"/>
            <a:round/>
            <a:headEnd type="none" w="med" len="med"/>
            <a:tailEnd type="none" w="med" len="med"/>
          </a:ln>
        </p:spPr>
      </p:sp>
      <p:sp>
        <p:nvSpPr>
          <p:cNvPr id="28678" name="直接连接符 18438"/>
          <p:cNvSpPr/>
          <p:nvPr/>
        </p:nvSpPr>
        <p:spPr>
          <a:xfrm>
            <a:off x="2484438" y="5734050"/>
            <a:ext cx="6138862" cy="0"/>
          </a:xfrm>
          <a:prstGeom prst="line">
            <a:avLst/>
          </a:prstGeom>
          <a:ln w="3175" cap="rnd" cmpd="sng">
            <a:solidFill>
              <a:schemeClr val="tx1"/>
            </a:solidFill>
            <a:prstDash val="sysDot"/>
            <a:round/>
            <a:headEnd type="none" w="med" len="med"/>
            <a:tailEnd type="none" w="med" len="med"/>
          </a:ln>
        </p:spPr>
      </p:sp>
      <p:sp>
        <p:nvSpPr>
          <p:cNvPr id="28679" name="直接连接符 18439"/>
          <p:cNvSpPr/>
          <p:nvPr/>
        </p:nvSpPr>
        <p:spPr>
          <a:xfrm>
            <a:off x="2471738" y="2760663"/>
            <a:ext cx="6138862" cy="0"/>
          </a:xfrm>
          <a:prstGeom prst="line">
            <a:avLst/>
          </a:prstGeom>
          <a:ln w="3175" cap="rnd" cmpd="sng">
            <a:solidFill>
              <a:schemeClr val="tx1"/>
            </a:solidFill>
            <a:prstDash val="sysDot"/>
            <a:round/>
            <a:headEnd type="none" w="med" len="med"/>
            <a:tailEnd type="none" w="med" len="med"/>
          </a:ln>
        </p:spPr>
      </p:sp>
      <p:sp>
        <p:nvSpPr>
          <p:cNvPr id="28680" name="菱形 18440"/>
          <p:cNvSpPr/>
          <p:nvPr/>
        </p:nvSpPr>
        <p:spPr>
          <a:xfrm>
            <a:off x="1565275" y="4567238"/>
            <a:ext cx="1498600" cy="1303337"/>
          </a:xfrm>
          <a:prstGeom prst="diamond">
            <a:avLst/>
          </a:prstGeom>
          <a:gradFill rotWithShape="1">
            <a:gsLst>
              <a:gs pos="0">
                <a:srgbClr val="474776"/>
              </a:gs>
              <a:gs pos="100000">
                <a:schemeClr val="accent1"/>
              </a:gs>
            </a:gsLst>
            <a:lin ang="2700000" scaled="1"/>
            <a:tileRect/>
          </a:gradFill>
          <a:ln w="9525"/>
          <a:scene3d>
            <a:camera prst="legacyPerspectiveBottom">
              <a:rot lat="195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8681" name="菱形 18441"/>
          <p:cNvSpPr/>
          <p:nvPr/>
        </p:nvSpPr>
        <p:spPr>
          <a:xfrm>
            <a:off x="1543050" y="3819525"/>
            <a:ext cx="1566863" cy="1479550"/>
          </a:xfrm>
          <a:prstGeom prst="diamond">
            <a:avLst/>
          </a:prstGeom>
          <a:gradFill rotWithShape="1">
            <a:gsLst>
              <a:gs pos="0">
                <a:srgbClr val="47475E"/>
              </a:gs>
              <a:gs pos="100000">
                <a:schemeClr val="accent2"/>
              </a:gs>
            </a:gsLst>
            <a:lin ang="2700000" scaled="1"/>
            <a:tileRect/>
          </a:gradFill>
          <a:ln w="9525"/>
          <a:scene3d>
            <a:camera prst="legacyPerspectiveBottom">
              <a:rot lat="192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8682" name="菱形 18442"/>
          <p:cNvSpPr/>
          <p:nvPr/>
        </p:nvSpPr>
        <p:spPr>
          <a:xfrm>
            <a:off x="1485900" y="3051175"/>
            <a:ext cx="1681163" cy="1517650"/>
          </a:xfrm>
          <a:prstGeom prst="diamond">
            <a:avLst/>
          </a:prstGeom>
          <a:gradFill rotWithShape="1">
            <a:gsLst>
              <a:gs pos="0">
                <a:srgbClr val="474776"/>
              </a:gs>
              <a:gs pos="100000">
                <a:schemeClr val="accent1"/>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8683" name="菱形 18443"/>
          <p:cNvSpPr/>
          <p:nvPr/>
        </p:nvSpPr>
        <p:spPr>
          <a:xfrm>
            <a:off x="1443038" y="2244725"/>
            <a:ext cx="1771650" cy="1598613"/>
          </a:xfrm>
          <a:prstGeom prst="diamond">
            <a:avLst/>
          </a:prstGeom>
          <a:gradFill rotWithShape="1">
            <a:gsLst>
              <a:gs pos="0">
                <a:srgbClr val="47475E"/>
              </a:gs>
              <a:gs pos="100000">
                <a:schemeClr val="accent2"/>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8684" name="菱形 18444"/>
          <p:cNvSpPr/>
          <p:nvPr/>
        </p:nvSpPr>
        <p:spPr>
          <a:xfrm>
            <a:off x="1384300" y="1524000"/>
            <a:ext cx="1895475" cy="1643063"/>
          </a:xfrm>
          <a:prstGeom prst="diamond">
            <a:avLst/>
          </a:prstGeom>
          <a:gradFill rotWithShape="1">
            <a:gsLst>
              <a:gs pos="0">
                <a:schemeClr val="accent1"/>
              </a:gs>
              <a:gs pos="100000">
                <a:srgbClr val="474776"/>
              </a:gs>
            </a:gsLst>
            <a:lin ang="2700000" scaled="1"/>
            <a:tileRect/>
          </a:gradFill>
          <a:ln w="9525"/>
          <a:scene3d>
            <a:camera prst="legacyPerspectiveBottom">
              <a:rot lat="186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8685" name="任意多边形 18445"/>
          <p:cNvSpPr/>
          <p:nvPr/>
        </p:nvSpPr>
        <p:spPr>
          <a:xfrm>
            <a:off x="1376363" y="1981200"/>
            <a:ext cx="1909762" cy="779463"/>
          </a:xfrm>
          <a:custGeom>
            <a:avLst/>
            <a:gdLst/>
            <a:ahLst/>
            <a:cxnLst>
              <a:cxn ang="0">
                <a:pos x="952500" y="0"/>
              </a:cxn>
              <a:cxn ang="0">
                <a:pos x="0" y="371475"/>
              </a:cxn>
              <a:cxn ang="0">
                <a:pos x="950912" y="779463"/>
              </a:cxn>
              <a:cxn ang="0">
                <a:pos x="1909762" y="366713"/>
              </a:cxn>
              <a:cxn ang="0">
                <a:pos x="952500" y="0"/>
              </a:cxn>
            </a:cxnLst>
            <a:rect l="0" t="0" r="0" b="0"/>
            <a:pathLst>
              <a:path w="1203" h="491">
                <a:moveTo>
                  <a:pt x="600" y="0"/>
                </a:moveTo>
                <a:lnTo>
                  <a:pt x="0" y="234"/>
                </a:lnTo>
                <a:lnTo>
                  <a:pt x="599" y="491"/>
                </a:lnTo>
                <a:lnTo>
                  <a:pt x="1203" y="231"/>
                </a:lnTo>
                <a:lnTo>
                  <a:pt x="600" y="0"/>
                </a:lnTo>
                <a:close/>
              </a:path>
            </a:pathLst>
          </a:custGeom>
          <a:noFill/>
          <a:ln w="9525" cap="flat" cmpd="sng">
            <a:solidFill>
              <a:srgbClr val="F8F8F8"/>
            </a:solidFill>
            <a:prstDash val="solid"/>
            <a:miter/>
            <a:headEnd type="none" w="med" len="med"/>
            <a:tailEnd type="none" w="med" len="med"/>
          </a:ln>
        </p:spPr>
        <p:txBody>
          <a:bodyPr/>
          <a:lstStyle/>
          <a:p>
            <a:endParaRPr lang="zh-CN" altLang="en-US"/>
          </a:p>
        </p:txBody>
      </p:sp>
      <p:sp>
        <p:nvSpPr>
          <p:cNvPr id="28686" name="矩形 18446"/>
          <p:cNvSpPr/>
          <p:nvPr/>
        </p:nvSpPr>
        <p:spPr>
          <a:xfrm>
            <a:off x="1908175" y="5084763"/>
            <a:ext cx="766763" cy="366712"/>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Excel</a:t>
            </a:r>
          </a:p>
        </p:txBody>
      </p:sp>
      <p:sp>
        <p:nvSpPr>
          <p:cNvPr id="28687" name="矩形 18447"/>
          <p:cNvSpPr/>
          <p:nvPr/>
        </p:nvSpPr>
        <p:spPr>
          <a:xfrm>
            <a:off x="1928813" y="4386263"/>
            <a:ext cx="749300" cy="366712"/>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SPSS</a:t>
            </a:r>
          </a:p>
        </p:txBody>
      </p:sp>
      <p:sp>
        <p:nvSpPr>
          <p:cNvPr id="28688" name="矩形 18448"/>
          <p:cNvSpPr/>
          <p:nvPr/>
        </p:nvSpPr>
        <p:spPr>
          <a:xfrm>
            <a:off x="2128838" y="3695700"/>
            <a:ext cx="344487" cy="366713"/>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R</a:t>
            </a:r>
          </a:p>
        </p:txBody>
      </p:sp>
      <p:sp>
        <p:nvSpPr>
          <p:cNvPr id="28689" name="矩形 18449"/>
          <p:cNvSpPr/>
          <p:nvPr/>
        </p:nvSpPr>
        <p:spPr>
          <a:xfrm>
            <a:off x="1711325" y="2889250"/>
            <a:ext cx="1185863" cy="366713"/>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MATLAB</a:t>
            </a:r>
          </a:p>
        </p:txBody>
      </p:sp>
      <p:sp>
        <p:nvSpPr>
          <p:cNvPr id="28690" name="矩形 18450"/>
          <p:cNvSpPr/>
          <p:nvPr/>
        </p:nvSpPr>
        <p:spPr>
          <a:xfrm>
            <a:off x="1989138" y="2159000"/>
            <a:ext cx="631825" cy="366713"/>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SAS</a:t>
            </a:r>
          </a:p>
        </p:txBody>
      </p:sp>
      <p:sp>
        <p:nvSpPr>
          <p:cNvPr id="28691" name="直接连接符 18451"/>
          <p:cNvSpPr/>
          <p:nvPr/>
        </p:nvSpPr>
        <p:spPr>
          <a:xfrm flipH="1" flipV="1">
            <a:off x="1204913" y="2360613"/>
            <a:ext cx="238125" cy="2938462"/>
          </a:xfrm>
          <a:prstGeom prst="line">
            <a:avLst/>
          </a:prstGeom>
          <a:ln w="9525" cap="flat" cmpd="sng">
            <a:solidFill>
              <a:schemeClr val="tx1"/>
            </a:solidFill>
            <a:prstDash val="solid"/>
            <a:round/>
            <a:headEnd type="oval" w="sm" len="sm"/>
            <a:tailEnd type="stealth" w="lg" len="med"/>
          </a:ln>
        </p:spPr>
      </p:sp>
      <p:sp>
        <p:nvSpPr>
          <p:cNvPr id="28692" name="矩形 18452"/>
          <p:cNvSpPr/>
          <p:nvPr/>
        </p:nvSpPr>
        <p:spPr>
          <a:xfrm>
            <a:off x="3419475" y="2060575"/>
            <a:ext cx="5413375" cy="701675"/>
          </a:xfrm>
          <a:prstGeom prst="rect">
            <a:avLst/>
          </a:prstGeom>
          <a:noFill/>
          <a:ln w="9525">
            <a:noFill/>
          </a:ln>
        </p:spPr>
        <p:txBody>
          <a:bodyPr anchor="t" anchorCtr="0">
            <a:spAutoFit/>
          </a:bodyPr>
          <a:lstStyle/>
          <a:p>
            <a:r>
              <a:rPr lang="zh-CN" altLang="en-US" sz="2000" b="1">
                <a:latin typeface="Arial" panose="020B0604020202020204" pitchFamily="34" charset="0"/>
                <a:ea typeface="宋体" panose="02010600030101010101" pitchFamily="2" charset="-122"/>
              </a:rPr>
              <a:t>数据分析功能强大，统计分析领域巨无霸。全球</a:t>
            </a:r>
            <a:r>
              <a:rPr lang="en-US" altLang="zh-CN" sz="2000" b="1">
                <a:latin typeface="Arial" panose="020B0604020202020204" pitchFamily="34" charset="0"/>
                <a:ea typeface="宋体" panose="02010600030101010101" pitchFamily="2" charset="-122"/>
              </a:rPr>
              <a:t>100</a:t>
            </a:r>
            <a:r>
              <a:rPr lang="zh-CN" altLang="en-US" sz="2000" b="1">
                <a:latin typeface="Arial" panose="020B0604020202020204" pitchFamily="34" charset="0"/>
                <a:ea typeface="宋体" panose="02010600030101010101" pitchFamily="2" charset="-122"/>
              </a:rPr>
              <a:t>强</a:t>
            </a:r>
            <a:r>
              <a:rPr lang="en-US" altLang="zh-CN" sz="2000" b="1">
                <a:latin typeface="Arial" panose="020B0604020202020204" pitchFamily="34" charset="0"/>
                <a:ea typeface="宋体" panose="02010600030101010101" pitchFamily="2" charset="-122"/>
              </a:rPr>
              <a:t>91</a:t>
            </a:r>
            <a:r>
              <a:rPr lang="zh-CN" altLang="en-US" sz="2000" b="1">
                <a:latin typeface="Arial" panose="020B0604020202020204" pitchFamily="34" charset="0"/>
                <a:ea typeface="宋体" panose="02010600030101010101" pitchFamily="2" charset="-122"/>
              </a:rPr>
              <a:t>家用</a:t>
            </a:r>
            <a:r>
              <a:rPr lang="en-US" altLang="zh-CN" sz="2000" b="1">
                <a:latin typeface="Arial" panose="020B0604020202020204" pitchFamily="34" charset="0"/>
                <a:ea typeface="宋体" panose="02010600030101010101" pitchFamily="2" charset="-122"/>
              </a:rPr>
              <a:t>SAS</a:t>
            </a:r>
            <a:r>
              <a:rPr lang="zh-CN" altLang="en-US" sz="2000" b="1">
                <a:latin typeface="Arial" panose="020B0604020202020204" pitchFamily="34" charset="0"/>
                <a:ea typeface="宋体" panose="02010600030101010101" pitchFamily="2" charset="-122"/>
              </a:rPr>
              <a:t>。需一定编程技术，价高</a:t>
            </a:r>
          </a:p>
        </p:txBody>
      </p:sp>
      <p:sp>
        <p:nvSpPr>
          <p:cNvPr id="28693" name="矩形 18453"/>
          <p:cNvSpPr/>
          <p:nvPr/>
        </p:nvSpPr>
        <p:spPr>
          <a:xfrm>
            <a:off x="3419475" y="2898775"/>
            <a:ext cx="5040313" cy="396875"/>
          </a:xfrm>
          <a:prstGeom prst="rect">
            <a:avLst/>
          </a:prstGeom>
          <a:noFill/>
          <a:ln w="9525">
            <a:noFill/>
          </a:ln>
        </p:spPr>
        <p:txBody>
          <a:bodyPr wrap="none" anchor="t" anchorCtr="0">
            <a:spAutoFit/>
          </a:bodyPr>
          <a:lstStyle/>
          <a:p>
            <a:r>
              <a:rPr lang="zh-CN" altLang="en-US" sz="2000" b="1">
                <a:latin typeface="Arial" panose="020B0604020202020204" pitchFamily="34" charset="0"/>
                <a:ea typeface="宋体" panose="02010600030101010101" pitchFamily="2" charset="-122"/>
              </a:rPr>
              <a:t>以编程为主的软件，应用广泛，有统计包。</a:t>
            </a:r>
          </a:p>
        </p:txBody>
      </p:sp>
      <p:sp>
        <p:nvSpPr>
          <p:cNvPr id="28694" name="矩形 18454"/>
          <p:cNvSpPr/>
          <p:nvPr/>
        </p:nvSpPr>
        <p:spPr>
          <a:xfrm>
            <a:off x="3419475" y="3573463"/>
            <a:ext cx="5256213" cy="701675"/>
          </a:xfrm>
          <a:prstGeom prst="rect">
            <a:avLst/>
          </a:prstGeom>
          <a:noFill/>
          <a:ln w="9525">
            <a:noFill/>
          </a:ln>
        </p:spPr>
        <p:txBody>
          <a:bodyPr anchor="t" anchorCtr="0">
            <a:spAutoFit/>
          </a:bodyPr>
          <a:lstStyle/>
          <a:p>
            <a:r>
              <a:rPr lang="zh-CN" altLang="en-US" sz="2000" b="1">
                <a:latin typeface="Arial" panose="020B0604020202020204" pitchFamily="34" charset="0"/>
                <a:ea typeface="宋体" panose="02010600030101010101" pitchFamily="2" charset="-122"/>
              </a:rPr>
              <a:t>免费开源</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编程方便</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可从网上下载软件包和程序。学统计用的多，主要问题没有“傻瓜化”</a:t>
            </a:r>
          </a:p>
        </p:txBody>
      </p:sp>
      <p:sp>
        <p:nvSpPr>
          <p:cNvPr id="28695" name="矩形 18455"/>
          <p:cNvSpPr/>
          <p:nvPr/>
        </p:nvSpPr>
        <p:spPr>
          <a:xfrm>
            <a:off x="3419475" y="4470400"/>
            <a:ext cx="5180013" cy="396875"/>
          </a:xfrm>
          <a:prstGeom prst="rect">
            <a:avLst/>
          </a:prstGeom>
          <a:noFill/>
          <a:ln w="9525">
            <a:noFill/>
          </a:ln>
        </p:spPr>
        <p:txBody>
          <a:bodyPr wrap="none" anchor="t" anchorCtr="0">
            <a:spAutoFit/>
          </a:bodyPr>
          <a:lstStyle/>
          <a:p>
            <a:r>
              <a:rPr lang="zh-CN" altLang="en-US" sz="2000" b="1">
                <a:latin typeface="Arial" panose="020B0604020202020204" pitchFamily="34" charset="0"/>
                <a:ea typeface="宋体" panose="02010600030101010101" pitchFamily="2" charset="-122"/>
              </a:rPr>
              <a:t>易操作</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功能全</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价格低。非统计工作者的选择</a:t>
            </a:r>
          </a:p>
        </p:txBody>
      </p:sp>
      <p:sp>
        <p:nvSpPr>
          <p:cNvPr id="28696" name="矩形 18456"/>
          <p:cNvSpPr/>
          <p:nvPr/>
        </p:nvSpPr>
        <p:spPr>
          <a:xfrm>
            <a:off x="3419475" y="5013325"/>
            <a:ext cx="5187950" cy="701675"/>
          </a:xfrm>
          <a:prstGeom prst="rect">
            <a:avLst/>
          </a:prstGeom>
          <a:noFill/>
          <a:ln w="9525">
            <a:noFill/>
          </a:ln>
        </p:spPr>
        <p:txBody>
          <a:bodyPr anchor="t" anchorCtr="0">
            <a:spAutoFit/>
          </a:bodyPr>
          <a:lstStyle/>
          <a:p>
            <a:r>
              <a:rPr lang="zh-CN" altLang="en-US" sz="2000" b="1">
                <a:latin typeface="Arial" panose="020B0604020202020204" pitchFamily="34" charset="0"/>
                <a:ea typeface="宋体" panose="02010600030101010101" pitchFamily="2" charset="-122"/>
              </a:rPr>
              <a:t>数据表格软件</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画图和简单统计分析功能（需装数据分析功能）</a:t>
            </a:r>
          </a:p>
        </p:txBody>
      </p:sp>
      <p:sp>
        <p:nvSpPr>
          <p:cNvPr id="28697" name="标题 18457"/>
          <p:cNvSpPr>
            <a:spLocks noGrp="1"/>
          </p:cNvSpPr>
          <p:nvPr>
            <p:ph type="title"/>
          </p:nvPr>
        </p:nvSpPr>
        <p:spPr>
          <a:xfrm>
            <a:off x="468313" y="188913"/>
            <a:ext cx="8229600" cy="1371600"/>
          </a:xfrm>
        </p:spPr>
        <p:txBody>
          <a:bodyPr wrap="square" lIns="91440" tIns="45720" rIns="91440" bIns="45720" anchor="ctr" anchorCtr="0"/>
          <a:lstStyle/>
          <a:p>
            <a:pPr eaLnBrk="1" hangingPunct="1"/>
            <a:r>
              <a:rPr lang="zh-CN" altLang="en-US"/>
              <a:t>常用统计软件介绍</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1945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29</a:t>
            </a:fld>
            <a:endParaRPr lang="zh-CN" altLang="x-none" sz="1200" dirty="0">
              <a:latin typeface="Arial Black" panose="020B0A04020102020204" pitchFamily="34" charset="0"/>
            </a:endParaRPr>
          </a:p>
        </p:txBody>
      </p:sp>
      <p:sp>
        <p:nvSpPr>
          <p:cNvPr id="29698" name="日期占位符 1945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29699" name="直接连接符 19459"/>
          <p:cNvSpPr/>
          <p:nvPr/>
        </p:nvSpPr>
        <p:spPr>
          <a:xfrm>
            <a:off x="2484438" y="3500438"/>
            <a:ext cx="6138862" cy="0"/>
          </a:xfrm>
          <a:prstGeom prst="line">
            <a:avLst/>
          </a:prstGeom>
          <a:ln w="3175" cap="rnd" cmpd="sng">
            <a:solidFill>
              <a:schemeClr val="tx1"/>
            </a:solidFill>
            <a:prstDash val="sysDot"/>
            <a:round/>
            <a:headEnd type="none" w="med" len="med"/>
            <a:tailEnd type="none" w="med" len="med"/>
          </a:ln>
        </p:spPr>
      </p:sp>
      <p:sp>
        <p:nvSpPr>
          <p:cNvPr id="29700" name="直接连接符 19460"/>
          <p:cNvSpPr/>
          <p:nvPr/>
        </p:nvSpPr>
        <p:spPr>
          <a:xfrm>
            <a:off x="2471738" y="4238625"/>
            <a:ext cx="6138862" cy="0"/>
          </a:xfrm>
          <a:prstGeom prst="line">
            <a:avLst/>
          </a:prstGeom>
          <a:ln w="3175" cap="rnd" cmpd="sng">
            <a:solidFill>
              <a:schemeClr val="tx1"/>
            </a:solidFill>
            <a:prstDash val="sysDot"/>
            <a:round/>
            <a:headEnd type="none" w="med" len="med"/>
            <a:tailEnd type="none" w="med" len="med"/>
          </a:ln>
        </p:spPr>
      </p:sp>
      <p:sp>
        <p:nvSpPr>
          <p:cNvPr id="29701" name="直接连接符 19461"/>
          <p:cNvSpPr/>
          <p:nvPr/>
        </p:nvSpPr>
        <p:spPr>
          <a:xfrm>
            <a:off x="2471738" y="4962525"/>
            <a:ext cx="6138862" cy="0"/>
          </a:xfrm>
          <a:prstGeom prst="line">
            <a:avLst/>
          </a:prstGeom>
          <a:ln w="3175" cap="rnd" cmpd="sng">
            <a:solidFill>
              <a:schemeClr val="tx1"/>
            </a:solidFill>
            <a:prstDash val="sysDot"/>
            <a:round/>
            <a:headEnd type="none" w="med" len="med"/>
            <a:tailEnd type="none" w="med" len="med"/>
          </a:ln>
        </p:spPr>
      </p:sp>
      <p:sp>
        <p:nvSpPr>
          <p:cNvPr id="29702" name="直接连接符 19462"/>
          <p:cNvSpPr/>
          <p:nvPr/>
        </p:nvSpPr>
        <p:spPr>
          <a:xfrm>
            <a:off x="2484438" y="5734050"/>
            <a:ext cx="6138862" cy="0"/>
          </a:xfrm>
          <a:prstGeom prst="line">
            <a:avLst/>
          </a:prstGeom>
          <a:ln w="3175" cap="rnd" cmpd="sng">
            <a:solidFill>
              <a:schemeClr val="tx1"/>
            </a:solidFill>
            <a:prstDash val="sysDot"/>
            <a:round/>
            <a:headEnd type="none" w="med" len="med"/>
            <a:tailEnd type="none" w="med" len="med"/>
          </a:ln>
        </p:spPr>
      </p:sp>
      <p:sp>
        <p:nvSpPr>
          <p:cNvPr id="29703" name="直接连接符 19463"/>
          <p:cNvSpPr/>
          <p:nvPr/>
        </p:nvSpPr>
        <p:spPr>
          <a:xfrm>
            <a:off x="2471738" y="2760663"/>
            <a:ext cx="6138862" cy="0"/>
          </a:xfrm>
          <a:prstGeom prst="line">
            <a:avLst/>
          </a:prstGeom>
          <a:ln w="3175" cap="rnd" cmpd="sng">
            <a:solidFill>
              <a:schemeClr val="tx1"/>
            </a:solidFill>
            <a:prstDash val="sysDot"/>
            <a:round/>
            <a:headEnd type="none" w="med" len="med"/>
            <a:tailEnd type="none" w="med" len="med"/>
          </a:ln>
        </p:spPr>
      </p:sp>
      <p:sp>
        <p:nvSpPr>
          <p:cNvPr id="29704" name="菱形 19464"/>
          <p:cNvSpPr/>
          <p:nvPr/>
        </p:nvSpPr>
        <p:spPr>
          <a:xfrm>
            <a:off x="1565275" y="4567238"/>
            <a:ext cx="1498600" cy="1303337"/>
          </a:xfrm>
          <a:prstGeom prst="diamond">
            <a:avLst/>
          </a:prstGeom>
          <a:gradFill rotWithShape="1">
            <a:gsLst>
              <a:gs pos="0">
                <a:srgbClr val="474776"/>
              </a:gs>
              <a:gs pos="100000">
                <a:schemeClr val="accent1"/>
              </a:gs>
            </a:gsLst>
            <a:lin ang="2700000" scaled="1"/>
            <a:tileRect/>
          </a:gradFill>
          <a:ln w="9525"/>
          <a:scene3d>
            <a:camera prst="legacyPerspectiveBottom">
              <a:rot lat="195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9705" name="菱形 19465"/>
          <p:cNvSpPr/>
          <p:nvPr/>
        </p:nvSpPr>
        <p:spPr>
          <a:xfrm>
            <a:off x="1543050" y="3819525"/>
            <a:ext cx="1566863" cy="1479550"/>
          </a:xfrm>
          <a:prstGeom prst="diamond">
            <a:avLst/>
          </a:prstGeom>
          <a:gradFill rotWithShape="1">
            <a:gsLst>
              <a:gs pos="0">
                <a:srgbClr val="47475E"/>
              </a:gs>
              <a:gs pos="100000">
                <a:schemeClr val="accent2"/>
              </a:gs>
            </a:gsLst>
            <a:lin ang="2700000" scaled="1"/>
            <a:tileRect/>
          </a:gradFill>
          <a:ln w="9525"/>
          <a:scene3d>
            <a:camera prst="legacyPerspectiveBottom">
              <a:rot lat="192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9706" name="菱形 19466"/>
          <p:cNvSpPr/>
          <p:nvPr/>
        </p:nvSpPr>
        <p:spPr>
          <a:xfrm>
            <a:off x="1485900" y="3051175"/>
            <a:ext cx="1681163" cy="1517650"/>
          </a:xfrm>
          <a:prstGeom prst="diamond">
            <a:avLst/>
          </a:prstGeom>
          <a:gradFill rotWithShape="1">
            <a:gsLst>
              <a:gs pos="0">
                <a:srgbClr val="474776"/>
              </a:gs>
              <a:gs pos="100000">
                <a:schemeClr val="accent1"/>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9707" name="菱形 19467"/>
          <p:cNvSpPr/>
          <p:nvPr/>
        </p:nvSpPr>
        <p:spPr>
          <a:xfrm>
            <a:off x="1443038" y="2244725"/>
            <a:ext cx="1771650" cy="1598613"/>
          </a:xfrm>
          <a:prstGeom prst="diamond">
            <a:avLst/>
          </a:prstGeom>
          <a:gradFill rotWithShape="1">
            <a:gsLst>
              <a:gs pos="0">
                <a:srgbClr val="47475E"/>
              </a:gs>
              <a:gs pos="100000">
                <a:schemeClr val="accent2"/>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9708" name="菱形 19468"/>
          <p:cNvSpPr/>
          <p:nvPr/>
        </p:nvSpPr>
        <p:spPr>
          <a:xfrm>
            <a:off x="1384300" y="1524000"/>
            <a:ext cx="1895475" cy="1643063"/>
          </a:xfrm>
          <a:prstGeom prst="diamond">
            <a:avLst/>
          </a:prstGeom>
          <a:gradFill rotWithShape="1">
            <a:gsLst>
              <a:gs pos="0">
                <a:schemeClr val="accent1"/>
              </a:gs>
              <a:gs pos="100000">
                <a:srgbClr val="474776"/>
              </a:gs>
            </a:gsLst>
            <a:lin ang="2700000" scaled="1"/>
            <a:tileRect/>
          </a:gradFill>
          <a:ln w="9525"/>
          <a:scene3d>
            <a:camera prst="legacyPerspectiveBottom">
              <a:rot lat="186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9709" name="任意多边形 19469"/>
          <p:cNvSpPr/>
          <p:nvPr/>
        </p:nvSpPr>
        <p:spPr>
          <a:xfrm>
            <a:off x="1376363" y="1981200"/>
            <a:ext cx="1909762" cy="779463"/>
          </a:xfrm>
          <a:custGeom>
            <a:avLst/>
            <a:gdLst/>
            <a:ahLst/>
            <a:cxnLst>
              <a:cxn ang="0">
                <a:pos x="952500" y="0"/>
              </a:cxn>
              <a:cxn ang="0">
                <a:pos x="0" y="371475"/>
              </a:cxn>
              <a:cxn ang="0">
                <a:pos x="950912" y="779463"/>
              </a:cxn>
              <a:cxn ang="0">
                <a:pos x="1909762" y="366713"/>
              </a:cxn>
              <a:cxn ang="0">
                <a:pos x="952500" y="0"/>
              </a:cxn>
            </a:cxnLst>
            <a:rect l="0" t="0" r="0" b="0"/>
            <a:pathLst>
              <a:path w="1203" h="491">
                <a:moveTo>
                  <a:pt x="600" y="0"/>
                </a:moveTo>
                <a:lnTo>
                  <a:pt x="0" y="234"/>
                </a:lnTo>
                <a:lnTo>
                  <a:pt x="599" y="491"/>
                </a:lnTo>
                <a:lnTo>
                  <a:pt x="1203" y="231"/>
                </a:lnTo>
                <a:lnTo>
                  <a:pt x="600" y="0"/>
                </a:lnTo>
                <a:close/>
              </a:path>
            </a:pathLst>
          </a:custGeom>
          <a:noFill/>
          <a:ln w="9525" cap="flat" cmpd="sng">
            <a:solidFill>
              <a:srgbClr val="F8F8F8"/>
            </a:solidFill>
            <a:prstDash val="solid"/>
            <a:miter/>
            <a:headEnd type="none" w="med" len="med"/>
            <a:tailEnd type="none" w="med" len="med"/>
          </a:ln>
        </p:spPr>
        <p:txBody>
          <a:bodyPr/>
          <a:lstStyle/>
          <a:p>
            <a:endParaRPr lang="zh-CN" altLang="en-US"/>
          </a:p>
        </p:txBody>
      </p:sp>
      <p:sp>
        <p:nvSpPr>
          <p:cNvPr id="29710" name="矩形 19470"/>
          <p:cNvSpPr/>
          <p:nvPr/>
        </p:nvSpPr>
        <p:spPr>
          <a:xfrm>
            <a:off x="1627188" y="5084763"/>
            <a:ext cx="1327150" cy="366712"/>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FORTRAN</a:t>
            </a:r>
          </a:p>
        </p:txBody>
      </p:sp>
      <p:sp>
        <p:nvSpPr>
          <p:cNvPr id="29711" name="矩形 19471"/>
          <p:cNvSpPr/>
          <p:nvPr/>
        </p:nvSpPr>
        <p:spPr>
          <a:xfrm>
            <a:off x="1811338" y="4386263"/>
            <a:ext cx="984250" cy="366712"/>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GAUSS</a:t>
            </a:r>
          </a:p>
        </p:txBody>
      </p:sp>
      <p:sp>
        <p:nvSpPr>
          <p:cNvPr id="29712" name="矩形 19472"/>
          <p:cNvSpPr/>
          <p:nvPr/>
        </p:nvSpPr>
        <p:spPr>
          <a:xfrm>
            <a:off x="1820863" y="3695700"/>
            <a:ext cx="955675" cy="366713"/>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Eviews</a:t>
            </a:r>
          </a:p>
        </p:txBody>
      </p:sp>
      <p:sp>
        <p:nvSpPr>
          <p:cNvPr id="29713" name="矩形 19473"/>
          <p:cNvSpPr/>
          <p:nvPr/>
        </p:nvSpPr>
        <p:spPr>
          <a:xfrm>
            <a:off x="1798638" y="2889250"/>
            <a:ext cx="1014412" cy="366713"/>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S-PLUS</a:t>
            </a:r>
          </a:p>
        </p:txBody>
      </p:sp>
      <p:sp>
        <p:nvSpPr>
          <p:cNvPr id="29714" name="矩形 19474"/>
          <p:cNvSpPr/>
          <p:nvPr/>
        </p:nvSpPr>
        <p:spPr>
          <a:xfrm>
            <a:off x="1754188" y="2082800"/>
            <a:ext cx="1098550" cy="457200"/>
          </a:xfrm>
          <a:prstGeom prst="rect">
            <a:avLst/>
          </a:prstGeom>
          <a:noFill/>
          <a:ln w="9525">
            <a:noFill/>
          </a:ln>
        </p:spPr>
        <p:txBody>
          <a:bodyPr wrap="none" anchor="t" anchorCtr="0">
            <a:spAutoFit/>
          </a:bodyPr>
          <a:lstStyle/>
          <a:p>
            <a:pPr algn="ctr"/>
            <a:r>
              <a:rPr lang="en-US" altLang="zh-CN" sz="2400">
                <a:solidFill>
                  <a:schemeClr val="bg1"/>
                </a:solidFill>
                <a:latin typeface="Arial" panose="020B0604020202020204" pitchFamily="34" charset="0"/>
                <a:ea typeface="宋体" panose="02010600030101010101" pitchFamily="2" charset="-122"/>
              </a:rPr>
              <a:t>ArcGis</a:t>
            </a:r>
          </a:p>
        </p:txBody>
      </p:sp>
      <p:sp>
        <p:nvSpPr>
          <p:cNvPr id="29715" name="直接连接符 19475"/>
          <p:cNvSpPr/>
          <p:nvPr/>
        </p:nvSpPr>
        <p:spPr>
          <a:xfrm flipH="1" flipV="1">
            <a:off x="1204913" y="2360613"/>
            <a:ext cx="238125" cy="2938462"/>
          </a:xfrm>
          <a:prstGeom prst="line">
            <a:avLst/>
          </a:prstGeom>
          <a:ln w="9525" cap="flat" cmpd="sng">
            <a:solidFill>
              <a:schemeClr val="tx1"/>
            </a:solidFill>
            <a:prstDash val="solid"/>
            <a:round/>
            <a:headEnd type="oval" w="sm" len="sm"/>
            <a:tailEnd type="stealth" w="lg" len="med"/>
          </a:ln>
        </p:spPr>
      </p:sp>
      <p:sp>
        <p:nvSpPr>
          <p:cNvPr id="29716" name="矩形 19476"/>
          <p:cNvSpPr/>
          <p:nvPr/>
        </p:nvSpPr>
        <p:spPr>
          <a:xfrm>
            <a:off x="3419475" y="2060575"/>
            <a:ext cx="5413375" cy="366713"/>
          </a:xfrm>
          <a:prstGeom prst="rect">
            <a:avLst/>
          </a:prstGeom>
          <a:noFill/>
          <a:ln w="9525">
            <a:noFill/>
          </a:ln>
        </p:spPr>
        <p:txBody>
          <a:bodyPr anchor="t" anchorCtr="0">
            <a:spAutoFit/>
          </a:bodyPr>
          <a:lstStyle/>
          <a:p>
            <a:pPr>
              <a:buClrTx/>
              <a:buFont typeface="Wingdings" panose="05000000000000000000" pitchFamily="2" charset="2"/>
              <a:buChar char="n"/>
            </a:pPr>
            <a:r>
              <a:rPr lang="zh-CN" altLang="en-US">
                <a:latin typeface="Arial" panose="020B0604020202020204" pitchFamily="34" charset="0"/>
                <a:ea typeface="宋体" panose="02010600030101010101" pitchFamily="2" charset="-122"/>
              </a:rPr>
              <a:t>地理信息处理软件，空间统计分析</a:t>
            </a:r>
            <a:endParaRPr lang="zh-CN" altLang="en-US" sz="2000" b="1">
              <a:latin typeface="Arial" panose="020B0604020202020204" pitchFamily="34" charset="0"/>
              <a:ea typeface="宋体" panose="02010600030101010101" pitchFamily="2" charset="-122"/>
            </a:endParaRPr>
          </a:p>
        </p:txBody>
      </p:sp>
      <p:sp>
        <p:nvSpPr>
          <p:cNvPr id="29717" name="矩形 19477"/>
          <p:cNvSpPr/>
          <p:nvPr/>
        </p:nvSpPr>
        <p:spPr>
          <a:xfrm>
            <a:off x="3419475" y="2871788"/>
            <a:ext cx="5588000" cy="449262"/>
          </a:xfrm>
          <a:prstGeom prst="rect">
            <a:avLst/>
          </a:prstGeom>
          <a:noFill/>
          <a:ln w="9525">
            <a:noFill/>
          </a:ln>
        </p:spPr>
        <p:txBody>
          <a:bodyPr wrap="none" anchor="t" anchorCtr="0">
            <a:spAutoFit/>
          </a:bodyPr>
          <a:lstStyle/>
          <a:p>
            <a:pPr>
              <a:lnSpc>
                <a:spcPct val="130000"/>
              </a:lnSpc>
              <a:spcBef>
                <a:spcPct val="50000"/>
              </a:spcBef>
              <a:spcAft>
                <a:spcPct val="20000"/>
              </a:spcAft>
              <a:buClr>
                <a:schemeClr val="bg2"/>
              </a:buClr>
              <a:buSzPct val="75000"/>
              <a:buFont typeface="Wingdings" panose="05000000000000000000" pitchFamily="2" charset="2"/>
              <a:buChar char="n"/>
            </a:pPr>
            <a:r>
              <a:rPr lang="en-US" altLang="zh-CN">
                <a:latin typeface="Arial" panose="020B0604020202020204" pitchFamily="34" charset="0"/>
                <a:ea typeface="宋体" panose="02010600030101010101" pitchFamily="2" charset="-122"/>
              </a:rPr>
              <a:t>Minitab</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Statistica:</a:t>
            </a:r>
            <a:r>
              <a:rPr lang="zh-CN" altLang="en-US">
                <a:latin typeface="Arial" panose="020B0604020202020204" pitchFamily="34" charset="0"/>
                <a:ea typeface="宋体" panose="02010600030101010101" pitchFamily="2" charset="-122"/>
              </a:rPr>
              <a:t>功能强大齐全</a:t>
            </a:r>
            <a:r>
              <a:rPr lang="en-US" altLang="zh-CN">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傻瓜化”</a:t>
            </a:r>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不普遍。</a:t>
            </a:r>
          </a:p>
        </p:txBody>
      </p:sp>
      <p:sp>
        <p:nvSpPr>
          <p:cNvPr id="29718" name="矩形 19478"/>
          <p:cNvSpPr/>
          <p:nvPr/>
        </p:nvSpPr>
        <p:spPr>
          <a:xfrm>
            <a:off x="3419475" y="3644900"/>
            <a:ext cx="5256213" cy="366713"/>
          </a:xfrm>
          <a:prstGeom prst="rect">
            <a:avLst/>
          </a:prstGeom>
          <a:noFill/>
          <a:ln w="9525">
            <a:noFill/>
          </a:ln>
        </p:spPr>
        <p:txBody>
          <a:bodyPr anchor="t" anchorCtr="0">
            <a:spAutoFit/>
          </a:bodyPr>
          <a:lstStyle/>
          <a:p>
            <a:pPr>
              <a:buClrTx/>
              <a:buFont typeface="Wingdings" panose="05000000000000000000" pitchFamily="2" charset="2"/>
              <a:buChar char="n"/>
            </a:pPr>
            <a:r>
              <a:rPr lang="zh-CN" altLang="en-US">
                <a:latin typeface="Arial" panose="020B0604020202020204" pitchFamily="34" charset="0"/>
                <a:ea typeface="宋体" panose="02010600030101010101" pitchFamily="2" charset="-122"/>
              </a:rPr>
              <a:t>处理回归和时间序列的软件</a:t>
            </a:r>
          </a:p>
        </p:txBody>
      </p:sp>
      <p:sp>
        <p:nvSpPr>
          <p:cNvPr id="29719" name="矩形 19479"/>
          <p:cNvSpPr/>
          <p:nvPr/>
        </p:nvSpPr>
        <p:spPr>
          <a:xfrm>
            <a:off x="3419475" y="5013325"/>
            <a:ext cx="5187950" cy="806450"/>
          </a:xfrm>
          <a:prstGeom prst="rect">
            <a:avLst/>
          </a:prstGeom>
          <a:noFill/>
          <a:ln w="9525">
            <a:noFill/>
          </a:ln>
        </p:spPr>
        <p:txBody>
          <a:bodyPr anchor="t" anchorCtr="0">
            <a:spAutoFit/>
          </a:bodyPr>
          <a:lstStyle/>
          <a:p>
            <a:pPr algn="just">
              <a:lnSpc>
                <a:spcPct val="130000"/>
              </a:lnSpc>
              <a:spcBef>
                <a:spcPct val="50000"/>
              </a:spcBef>
              <a:spcAft>
                <a:spcPct val="20000"/>
              </a:spcAft>
              <a:buClr>
                <a:schemeClr val="bg2"/>
              </a:buClr>
              <a:buSzPct val="75000"/>
              <a:buFont typeface="Wingdings" panose="05000000000000000000" pitchFamily="2" charset="2"/>
              <a:buChar char="n"/>
            </a:pPr>
            <a:r>
              <a:rPr lang="zh-CN" altLang="en-US">
                <a:latin typeface="Arial" panose="020B0604020202020204" pitchFamily="34" charset="0"/>
                <a:ea typeface="宋体" panose="02010600030101010101" pitchFamily="2" charset="-122"/>
              </a:rPr>
              <a:t>应用广、历史长、速度快、功能强、有统计包。需编程，操作不易。</a:t>
            </a:r>
          </a:p>
        </p:txBody>
      </p:sp>
      <p:sp>
        <p:nvSpPr>
          <p:cNvPr id="29720" name="标题 19480"/>
          <p:cNvSpPr>
            <a:spLocks noGrp="1"/>
          </p:cNvSpPr>
          <p:nvPr>
            <p:ph type="title"/>
          </p:nvPr>
        </p:nvSpPr>
        <p:spPr>
          <a:xfrm>
            <a:off x="468313" y="188913"/>
            <a:ext cx="8229600" cy="1371600"/>
          </a:xfrm>
        </p:spPr>
        <p:txBody>
          <a:bodyPr wrap="square" lIns="91440" tIns="45720" rIns="91440" bIns="45720" anchor="ctr" anchorCtr="0"/>
          <a:lstStyle/>
          <a:p>
            <a:pPr eaLnBrk="1" hangingPunct="1"/>
            <a:r>
              <a:rPr lang="zh-CN" altLang="en-US"/>
              <a:t>常用统计软件介绍</a:t>
            </a:r>
          </a:p>
        </p:txBody>
      </p:sp>
      <p:sp>
        <p:nvSpPr>
          <p:cNvPr id="29721" name="矩形 19481"/>
          <p:cNvSpPr/>
          <p:nvPr/>
        </p:nvSpPr>
        <p:spPr>
          <a:xfrm>
            <a:off x="3419475" y="4365625"/>
            <a:ext cx="4070350" cy="366713"/>
          </a:xfrm>
          <a:prstGeom prst="rect">
            <a:avLst/>
          </a:prstGeom>
          <a:noFill/>
          <a:ln w="9525">
            <a:noFill/>
          </a:ln>
        </p:spPr>
        <p:txBody>
          <a:bodyPr wrap="none" anchor="t" anchorCtr="0">
            <a:spAutoFit/>
          </a:bodyPr>
          <a:lstStyle/>
          <a:p>
            <a:r>
              <a:rPr lang="zh-CN" altLang="en-US">
                <a:latin typeface="Arial" panose="020B0604020202020204" pitchFamily="34" charset="0"/>
                <a:ea typeface="宋体" panose="02010600030101010101" pitchFamily="2" charset="-122"/>
              </a:rPr>
              <a:t>搞经济的喜欢，编程强。中国用的不多</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34E3595-1375-4655-AB50-92DD9F7478B4}"/>
              </a:ext>
            </a:extLst>
          </p:cNvPr>
          <p:cNvSpPr>
            <a:spLocks noGrp="1" noChangeArrowheads="1"/>
          </p:cNvSpPr>
          <p:nvPr>
            <p:ph type="title"/>
          </p:nvPr>
        </p:nvSpPr>
        <p:spPr>
          <a:xfrm>
            <a:off x="971550" y="406400"/>
            <a:ext cx="8172450" cy="1222400"/>
          </a:xfrm>
        </p:spPr>
        <p:txBody>
          <a:bodyPr/>
          <a:lstStyle/>
          <a:p>
            <a:pPr eaLnBrk="1" hangingPunct="1">
              <a:defRPr/>
            </a:pPr>
            <a:r>
              <a:rPr lang="zh-CN" altLang="en-US" b="1" dirty="0">
                <a:latin typeface="+mn-lt"/>
              </a:rPr>
              <a:t>人工智能主要流派</a:t>
            </a:r>
          </a:p>
        </p:txBody>
      </p:sp>
      <p:sp>
        <p:nvSpPr>
          <p:cNvPr id="5123" name="Rectangle 3">
            <a:extLst>
              <a:ext uri="{FF2B5EF4-FFF2-40B4-BE49-F238E27FC236}">
                <a16:creationId xmlns:a16="http://schemas.microsoft.com/office/drawing/2014/main" id="{7D2214F1-AC0D-42B2-9AF8-52B61333EB59}"/>
              </a:ext>
            </a:extLst>
          </p:cNvPr>
          <p:cNvSpPr>
            <a:spLocks noGrp="1" noChangeArrowheads="1"/>
          </p:cNvSpPr>
          <p:nvPr>
            <p:ph type="body" idx="1"/>
          </p:nvPr>
        </p:nvSpPr>
        <p:spPr>
          <a:xfrm>
            <a:off x="723900" y="1844823"/>
            <a:ext cx="7696200" cy="4497239"/>
          </a:xfrm>
        </p:spPr>
        <p:txBody>
          <a:bodyPr/>
          <a:lstStyle/>
          <a:p>
            <a:pPr eaLnBrk="1" hangingPunct="1">
              <a:buClr>
                <a:srgbClr val="FF0000"/>
              </a:buClr>
              <a:buSzPct val="55000"/>
              <a:buFont typeface="Wingdings" panose="05000000000000000000" pitchFamily="2" charset="2"/>
              <a:buChar char="n"/>
            </a:pPr>
            <a:r>
              <a:rPr lang="en-US" altLang="zh-CN" sz="2800" b="1" dirty="0">
                <a:ea typeface="微软雅黑" panose="020B0503020204020204" pitchFamily="34" charset="-122"/>
              </a:rPr>
              <a:t>1 </a:t>
            </a:r>
            <a:r>
              <a:rPr lang="zh-CN" altLang="en-US" sz="2800" b="1" dirty="0">
                <a:latin typeface="微软雅黑" panose="020B0503020204020204" pitchFamily="34" charset="-122"/>
                <a:ea typeface="微软雅黑" panose="020B0503020204020204" pitchFamily="34" charset="-122"/>
              </a:rPr>
              <a:t>绪论</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500" b="1" dirty="0">
              <a:solidFill>
                <a:schemeClr val="bg2"/>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人工智能</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500" b="1" dirty="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2048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30</a:t>
            </a:fld>
            <a:endParaRPr lang="zh-CN" altLang="x-none" sz="1200" dirty="0">
              <a:latin typeface="Arial Black" panose="020B0A04020102020204" pitchFamily="34" charset="0"/>
            </a:endParaRPr>
          </a:p>
        </p:txBody>
      </p:sp>
      <p:sp>
        <p:nvSpPr>
          <p:cNvPr id="30722" name="日期占位符 2048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30723" name="标题 20483"/>
          <p:cNvSpPr>
            <a:spLocks noGrp="1"/>
          </p:cNvSpPr>
          <p:nvPr>
            <p:ph type="title"/>
          </p:nvPr>
        </p:nvSpPr>
        <p:spPr/>
        <p:txBody>
          <a:bodyPr wrap="square" lIns="91440" tIns="45720" rIns="91440" bIns="45720" anchor="ctr" anchorCtr="0"/>
          <a:lstStyle/>
          <a:p>
            <a:pPr eaLnBrk="1" hangingPunct="1"/>
            <a:r>
              <a:rPr lang="zh-CN" altLang="en-US" sz="4000" b="1">
                <a:solidFill>
                  <a:srgbClr val="000000"/>
                </a:solidFill>
                <a:latin typeface="宋体" panose="02010600030101010101" pitchFamily="2" charset="-122"/>
              </a:rPr>
              <a:t>应用案例及选题参考</a:t>
            </a:r>
          </a:p>
        </p:txBody>
      </p:sp>
      <p:sp>
        <p:nvSpPr>
          <p:cNvPr id="30724" name="内容占位符 20484"/>
          <p:cNvSpPr>
            <a:spLocks noGrp="1"/>
          </p:cNvSpPr>
          <p:nvPr>
            <p:ph idx="4294967295"/>
          </p:nvPr>
        </p:nvSpPr>
        <p:spPr>
          <a:xfrm>
            <a:off x="457200" y="1981200"/>
            <a:ext cx="8229600" cy="4471988"/>
          </a:xfrm>
        </p:spPr>
        <p:txBody>
          <a:bodyPr anchor="t" anchorCtr="0"/>
          <a:lstStyle/>
          <a:p>
            <a:pPr eaLnBrk="1" hangingPunct="1">
              <a:lnSpc>
                <a:spcPct val="90000"/>
              </a:lnSpc>
            </a:pPr>
            <a:r>
              <a:rPr lang="zh-CN" altLang="en-US" sz="4000" b="1">
                <a:solidFill>
                  <a:srgbClr val="0000FF"/>
                </a:solidFill>
                <a:latin typeface="仿宋" panose="02010609060101010101" pitchFamily="49" charset="-122"/>
                <a:ea typeface="仿宋" panose="02010609060101010101" pitchFamily="49" charset="-122"/>
              </a:rPr>
              <a:t>美国选举例子：</a:t>
            </a:r>
          </a:p>
          <a:p>
            <a:pPr eaLnBrk="1" hangingPunct="1"/>
            <a:r>
              <a:rPr lang="zh-CN" altLang="en-US" sz="2800" b="1">
                <a:solidFill>
                  <a:srgbClr val="000000"/>
                </a:solidFill>
                <a:latin typeface="仿宋" panose="02010609060101010101" pitchFamily="49" charset="-122"/>
                <a:ea typeface="仿宋" panose="02010609060101010101" pitchFamily="49" charset="-122"/>
              </a:rPr>
              <a:t>谁会在</a:t>
            </a:r>
            <a:r>
              <a:rPr lang="en-US" altLang="zh-CN" sz="2800" b="1">
                <a:solidFill>
                  <a:srgbClr val="000000"/>
                </a:solidFill>
                <a:latin typeface="仿宋" panose="02010609060101010101" pitchFamily="49" charset="-122"/>
                <a:ea typeface="仿宋" panose="02010609060101010101" pitchFamily="49" charset="-122"/>
              </a:rPr>
              <a:t>1936</a:t>
            </a:r>
            <a:r>
              <a:rPr lang="zh-CN" altLang="en-US" sz="2800" b="1">
                <a:solidFill>
                  <a:srgbClr val="000000"/>
                </a:solidFill>
                <a:latin typeface="仿宋" panose="02010609060101010101" pitchFamily="49" charset="-122"/>
                <a:ea typeface="仿宋" panose="02010609060101010101" pitchFamily="49" charset="-122"/>
              </a:rPr>
              <a:t>选举中获胜 </a:t>
            </a:r>
            <a:r>
              <a:rPr lang="en-US" altLang="zh-CN" sz="2800" b="1">
                <a:solidFill>
                  <a:srgbClr val="000000"/>
                </a:solidFill>
                <a:latin typeface="仿宋" panose="02010609060101010101" pitchFamily="49" charset="-122"/>
                <a:ea typeface="仿宋" panose="02010609060101010101" pitchFamily="49" charset="-122"/>
              </a:rPr>
              <a:t>?Alf London</a:t>
            </a:r>
            <a:r>
              <a:rPr lang="zh-CN" altLang="en-US" sz="2800" b="1">
                <a:solidFill>
                  <a:srgbClr val="000000"/>
                </a:solidFill>
                <a:latin typeface="仿宋" panose="02010609060101010101" pitchFamily="49" charset="-122"/>
                <a:ea typeface="仿宋" panose="02010609060101010101" pitchFamily="49" charset="-122"/>
              </a:rPr>
              <a:t>还是 </a:t>
            </a:r>
            <a:r>
              <a:rPr lang="en-US" altLang="zh-CN" sz="2800" b="1">
                <a:solidFill>
                  <a:srgbClr val="000000"/>
                </a:solidFill>
                <a:latin typeface="仿宋" panose="02010609060101010101" pitchFamily="49" charset="-122"/>
                <a:ea typeface="仿宋" panose="02010609060101010101" pitchFamily="49" charset="-122"/>
              </a:rPr>
              <a:t>F.D.R.(</a:t>
            </a:r>
            <a:r>
              <a:rPr lang="zh-CN" altLang="en-US" sz="2800" b="1">
                <a:solidFill>
                  <a:srgbClr val="000000"/>
                </a:solidFill>
                <a:latin typeface="仿宋" panose="02010609060101010101" pitchFamily="49" charset="-122"/>
                <a:ea typeface="仿宋" panose="02010609060101010101" pitchFamily="49" charset="-122"/>
              </a:rPr>
              <a:t>罗斯福</a:t>
            </a:r>
            <a:r>
              <a:rPr lang="en-US" altLang="zh-CN" sz="2800" b="1">
                <a:solidFill>
                  <a:srgbClr val="000000"/>
                </a:solidFill>
                <a:latin typeface="仿宋" panose="02010609060101010101" pitchFamily="49" charset="-122"/>
                <a:ea typeface="仿宋" panose="02010609060101010101" pitchFamily="49" charset="-122"/>
              </a:rPr>
              <a:t>)?</a:t>
            </a:r>
            <a:r>
              <a:rPr lang="en-US" altLang="zh-CN" sz="2800" b="1">
                <a:solidFill>
                  <a:srgbClr val="FF0000"/>
                </a:solidFill>
                <a:latin typeface="仿宋" panose="02010609060101010101" pitchFamily="49" charset="-122"/>
                <a:ea typeface="仿宋" panose="02010609060101010101" pitchFamily="49" charset="-122"/>
              </a:rPr>
              <a:t> </a:t>
            </a:r>
          </a:p>
          <a:p>
            <a:pPr eaLnBrk="1" hangingPunct="1"/>
            <a:r>
              <a:rPr lang="en-US" altLang="zh-CN" sz="2800" b="1" i="1">
                <a:solidFill>
                  <a:srgbClr val="FF0000"/>
                </a:solidFill>
                <a:latin typeface="仿宋" panose="02010609060101010101" pitchFamily="49" charset="-122"/>
                <a:ea typeface="仿宋" panose="02010609060101010101" pitchFamily="49" charset="-122"/>
              </a:rPr>
              <a:t>Literary Digest</a:t>
            </a:r>
            <a:r>
              <a:rPr lang="en-US" altLang="zh-CN" sz="2800" b="1">
                <a:solidFill>
                  <a:srgbClr val="FF0000"/>
                </a:solidFill>
                <a:latin typeface="仿宋" panose="02010609060101010101" pitchFamily="49" charset="-122"/>
                <a:ea typeface="仿宋" panose="02010609060101010101" pitchFamily="49" charset="-122"/>
              </a:rPr>
              <a:t> (</a:t>
            </a:r>
            <a:r>
              <a:rPr lang="zh-CN" altLang="en-US" sz="2800" b="1">
                <a:solidFill>
                  <a:srgbClr val="FF0000"/>
                </a:solidFill>
                <a:latin typeface="仿宋" panose="02010609060101010101" pitchFamily="49" charset="-122"/>
                <a:ea typeface="仿宋" panose="02010609060101010101" pitchFamily="49" charset="-122"/>
              </a:rPr>
              <a:t>文摘</a:t>
            </a:r>
            <a:r>
              <a:rPr lang="en-US" altLang="zh-CN" sz="2800" b="1">
                <a:solidFill>
                  <a:srgbClr val="FF0000"/>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送出一千万份问卷</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返回二百四十万份</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后</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预测</a:t>
            </a:r>
            <a:r>
              <a:rPr lang="en-US" altLang="zh-CN" sz="2800" b="1">
                <a:solidFill>
                  <a:srgbClr val="0000FF"/>
                </a:solidFill>
                <a:latin typeface="仿宋" panose="02010609060101010101" pitchFamily="49" charset="-122"/>
                <a:ea typeface="仿宋" panose="02010609060101010101" pitchFamily="49" charset="-122"/>
              </a:rPr>
              <a:t>London</a:t>
            </a:r>
            <a:r>
              <a:rPr lang="zh-CN" altLang="en-US" sz="2800" b="1">
                <a:solidFill>
                  <a:srgbClr val="0000FF"/>
                </a:solidFill>
                <a:latin typeface="仿宋" panose="02010609060101010101" pitchFamily="49" charset="-122"/>
                <a:ea typeface="仿宋" panose="02010609060101010101" pitchFamily="49" charset="-122"/>
              </a:rPr>
              <a:t>会赢</a:t>
            </a:r>
            <a:r>
              <a:rPr lang="en-US" altLang="zh-CN" sz="2800" b="1">
                <a:solidFill>
                  <a:srgbClr val="0000FF"/>
                </a:solidFill>
                <a:latin typeface="仿宋" panose="02010609060101010101" pitchFamily="49" charset="-122"/>
                <a:ea typeface="仿宋" panose="02010609060101010101" pitchFamily="49" charset="-122"/>
              </a:rPr>
              <a:t>. </a:t>
            </a:r>
          </a:p>
          <a:p>
            <a:pPr eaLnBrk="1" hangingPunct="1"/>
            <a:r>
              <a:rPr lang="zh-CN" altLang="en-US" sz="2800" b="1">
                <a:solidFill>
                  <a:srgbClr val="0000FF"/>
                </a:solidFill>
                <a:latin typeface="仿宋" panose="02010609060101010101" pitchFamily="49" charset="-122"/>
                <a:ea typeface="仿宋" panose="02010609060101010101" pitchFamily="49" charset="-122"/>
              </a:rPr>
              <a:t>而</a:t>
            </a:r>
            <a:r>
              <a:rPr lang="en-US" altLang="zh-CN" sz="2800" b="1">
                <a:solidFill>
                  <a:srgbClr val="FF0000"/>
                </a:solidFill>
                <a:latin typeface="仿宋" panose="02010609060101010101" pitchFamily="49" charset="-122"/>
                <a:ea typeface="仿宋" panose="02010609060101010101" pitchFamily="49" charset="-122"/>
              </a:rPr>
              <a:t>Gallop(</a:t>
            </a:r>
            <a:r>
              <a:rPr lang="zh-CN" altLang="en-US" sz="2800" b="1">
                <a:solidFill>
                  <a:srgbClr val="FF0000"/>
                </a:solidFill>
                <a:latin typeface="仿宋" panose="02010609060101010101" pitchFamily="49" charset="-122"/>
                <a:ea typeface="仿宋" panose="02010609060101010101" pitchFamily="49" charset="-122"/>
              </a:rPr>
              <a:t>盖洛普</a:t>
            </a:r>
            <a:r>
              <a:rPr lang="en-US" altLang="zh-CN" sz="2800" b="1">
                <a:solidFill>
                  <a:srgbClr val="FF0000"/>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只问了</a:t>
            </a:r>
            <a:r>
              <a:rPr lang="en-US" altLang="zh-CN" sz="2800" b="1">
                <a:solidFill>
                  <a:srgbClr val="0000FF"/>
                </a:solidFill>
                <a:latin typeface="仿宋" panose="02010609060101010101" pitchFamily="49" charset="-122"/>
                <a:ea typeface="仿宋" panose="02010609060101010101" pitchFamily="49" charset="-122"/>
              </a:rPr>
              <a:t>5000</a:t>
            </a:r>
            <a:r>
              <a:rPr lang="zh-CN" altLang="en-US" sz="2800" b="1">
                <a:solidFill>
                  <a:srgbClr val="0000FF"/>
                </a:solidFill>
                <a:latin typeface="仿宋" panose="02010609060101010101" pitchFamily="49" charset="-122"/>
                <a:ea typeface="仿宋" panose="02010609060101010101" pitchFamily="49" charset="-122"/>
              </a:rPr>
              <a:t>人说 </a:t>
            </a:r>
            <a:r>
              <a:rPr lang="en-US" altLang="zh-CN" sz="2800" b="1">
                <a:solidFill>
                  <a:srgbClr val="0000FF"/>
                </a:solidFill>
                <a:latin typeface="仿宋" panose="02010609060101010101" pitchFamily="49" charset="-122"/>
                <a:ea typeface="仿宋" panose="02010609060101010101" pitchFamily="49" charset="-122"/>
              </a:rPr>
              <a:t>Roosevelt (</a:t>
            </a:r>
            <a:r>
              <a:rPr lang="zh-CN" altLang="en-US" sz="2800" b="1">
                <a:solidFill>
                  <a:srgbClr val="0000FF"/>
                </a:solidFill>
                <a:latin typeface="仿宋" panose="02010609060101010101" pitchFamily="49" charset="-122"/>
                <a:ea typeface="仿宋" panose="02010609060101010101" pitchFamily="49" charset="-122"/>
              </a:rPr>
              <a:t>罗斯福</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会赢</a:t>
            </a:r>
            <a:r>
              <a:rPr lang="en-US" altLang="zh-CN" sz="2800" b="1">
                <a:solidFill>
                  <a:srgbClr val="0000FF"/>
                </a:solidFill>
                <a:latin typeface="仿宋" panose="02010609060101010101" pitchFamily="49" charset="-122"/>
                <a:ea typeface="仿宋" panose="02010609060101010101" pitchFamily="49" charset="-122"/>
              </a:rPr>
              <a:t>. </a:t>
            </a:r>
          </a:p>
          <a:p>
            <a:pPr eaLnBrk="1" hangingPunct="1"/>
            <a:r>
              <a:rPr lang="zh-CN" altLang="en-US" sz="2800" b="1">
                <a:solidFill>
                  <a:srgbClr val="0000FF"/>
                </a:solidFill>
                <a:latin typeface="仿宋" panose="02010609060101010101" pitchFamily="49" charset="-122"/>
                <a:ea typeface="仿宋" panose="02010609060101010101" pitchFamily="49" charset="-122"/>
              </a:rPr>
              <a:t>最后罗斯福和盖洛普都赢了</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6600"/>
                </a:solidFill>
                <a:latin typeface="仿宋" panose="02010609060101010101" pitchFamily="49" charset="-122"/>
                <a:ea typeface="仿宋" panose="02010609060101010101" pitchFamily="49" charset="-122"/>
              </a:rPr>
              <a:t>文摘</a:t>
            </a:r>
            <a:r>
              <a:rPr lang="zh-CN" altLang="en-US" sz="2800" b="1">
                <a:solidFill>
                  <a:srgbClr val="0000FF"/>
                </a:solidFill>
                <a:latin typeface="仿宋" panose="02010609060101010101" pitchFamily="49" charset="-122"/>
                <a:ea typeface="仿宋" panose="02010609060101010101" pitchFamily="49" charset="-122"/>
              </a:rPr>
              <a:t>倒闭了</a:t>
            </a:r>
            <a:r>
              <a:rPr lang="en-US" altLang="zh-CN" sz="2800" b="1">
                <a:solidFill>
                  <a:srgbClr val="0000FF"/>
                </a:solidFill>
                <a:latin typeface="仿宋" panose="02010609060101010101" pitchFamily="49" charset="-122"/>
                <a:ea typeface="仿宋" panose="02010609060101010101" pitchFamily="49" charset="-122"/>
              </a:rPr>
              <a:t>.</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2150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31</a:t>
            </a:fld>
            <a:endParaRPr lang="zh-CN" altLang="x-none" sz="1200" dirty="0">
              <a:latin typeface="Arial Black" panose="020B0A04020102020204" pitchFamily="34" charset="0"/>
            </a:endParaRPr>
          </a:p>
        </p:txBody>
      </p:sp>
      <p:sp>
        <p:nvSpPr>
          <p:cNvPr id="32770" name="日期占位符 2150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32771" name="内容占位符 21507"/>
          <p:cNvSpPr>
            <a:spLocks noGrp="1"/>
          </p:cNvSpPr>
          <p:nvPr>
            <p:ph idx="4294967295"/>
          </p:nvPr>
        </p:nvSpPr>
        <p:spPr>
          <a:xfrm>
            <a:off x="323850" y="836613"/>
            <a:ext cx="8540750" cy="4608512"/>
          </a:xfrm>
        </p:spPr>
        <p:txBody>
          <a:bodyPr anchor="t" anchorCtr="0"/>
          <a:lstStyle/>
          <a:p>
            <a:pPr algn="just" eaLnBrk="1" hangingPunct="1">
              <a:lnSpc>
                <a:spcPct val="90000"/>
              </a:lnSpc>
              <a:spcBef>
                <a:spcPct val="30000"/>
              </a:spcBef>
            </a:pPr>
            <a:r>
              <a:rPr lang="zh-CN" altLang="en-US" sz="2800" b="1">
                <a:latin typeface="仿宋" panose="02010609060101010101" pitchFamily="49" charset="-122"/>
                <a:ea typeface="仿宋" panose="02010609060101010101" pitchFamily="49" charset="-122"/>
              </a:rPr>
              <a:t>大学排名</a:t>
            </a:r>
            <a:r>
              <a:rPr lang="zh-CN" altLang="en-US" sz="2800" b="1">
                <a:solidFill>
                  <a:srgbClr val="0000FF"/>
                </a:solidFill>
                <a:latin typeface="仿宋" panose="02010609060101010101" pitchFamily="49" charset="-122"/>
                <a:ea typeface="仿宋" panose="02010609060101010101" pitchFamily="49" charset="-122"/>
              </a:rPr>
              <a:t>：非常敏感的</a:t>
            </a:r>
            <a:r>
              <a:rPr lang="zh-CN" altLang="en-US" sz="2400" b="1">
                <a:solidFill>
                  <a:srgbClr val="0000FF"/>
                </a:solidFill>
                <a:latin typeface="仿宋" panose="02010609060101010101" pitchFamily="49" charset="-122"/>
                <a:ea typeface="仿宋" panose="02010609060101010101" pitchFamily="49" charset="-122"/>
              </a:rPr>
              <a:t>问题。不同机构得出不同结果；如何理解这些结果呢？</a:t>
            </a:r>
          </a:p>
          <a:p>
            <a:pPr algn="just" eaLnBrk="1" hangingPunct="1">
              <a:lnSpc>
                <a:spcPct val="90000"/>
              </a:lnSpc>
              <a:spcBef>
                <a:spcPct val="30000"/>
              </a:spcBef>
            </a:pPr>
            <a:r>
              <a:rPr lang="zh-CN" altLang="en-US" sz="2800" b="1">
                <a:solidFill>
                  <a:srgbClr val="0000FF"/>
                </a:solidFill>
                <a:latin typeface="仿宋" panose="02010609060101010101" pitchFamily="49" charset="-122"/>
                <a:ea typeface="仿宋" panose="02010609060101010101" pitchFamily="49" charset="-122"/>
              </a:rPr>
              <a:t>如何对学生成绩进行</a:t>
            </a:r>
            <a:r>
              <a:rPr lang="zh-CN" altLang="en-US" sz="2800" b="1">
                <a:latin typeface="仿宋" panose="02010609060101010101" pitchFamily="49" charset="-122"/>
                <a:ea typeface="仿宋" panose="02010609060101010101" pitchFamily="49" charset="-122"/>
              </a:rPr>
              <a:t>综合评价</a:t>
            </a:r>
            <a:r>
              <a:rPr lang="zh-CN" altLang="en-US" sz="2800" b="1">
                <a:solidFill>
                  <a:srgbClr val="0000FF"/>
                </a:solidFill>
                <a:latin typeface="仿宋" panose="02010609060101010101" pitchFamily="49" charset="-122"/>
                <a:ea typeface="仿宋" panose="02010609060101010101" pitchFamily="49" charset="-122"/>
              </a:rPr>
              <a:t>？</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主成分</a:t>
            </a:r>
          </a:p>
          <a:p>
            <a:pPr algn="just" eaLnBrk="1" hangingPunct="1">
              <a:lnSpc>
                <a:spcPct val="90000"/>
              </a:lnSpc>
              <a:spcBef>
                <a:spcPct val="30000"/>
              </a:spcBef>
            </a:pPr>
            <a:r>
              <a:rPr lang="zh-CN" altLang="en-US" sz="2800" b="1">
                <a:solidFill>
                  <a:srgbClr val="0000FF"/>
                </a:solidFill>
                <a:latin typeface="仿宋" panose="02010609060101010101" pitchFamily="49" charset="-122"/>
                <a:ea typeface="仿宋" panose="02010609060101010101" pitchFamily="49" charset="-122"/>
              </a:rPr>
              <a:t>公司</a:t>
            </a:r>
            <a:r>
              <a:rPr lang="zh-CN" altLang="en-US" sz="2800" b="1">
                <a:latin typeface="仿宋" panose="02010609060101010101" pitchFamily="49" charset="-122"/>
                <a:ea typeface="仿宋" panose="02010609060101010101" pitchFamily="49" charset="-122"/>
              </a:rPr>
              <a:t>信用评价</a:t>
            </a:r>
            <a:r>
              <a:rPr lang="zh-CN" altLang="en-US" sz="2800" b="1">
                <a:solidFill>
                  <a:srgbClr val="0000FF"/>
                </a:solidFill>
                <a:latin typeface="仿宋" panose="02010609060101010101" pitchFamily="49" charset="-122"/>
                <a:ea typeface="仿宋" panose="02010609060101010101" pitchFamily="49" charset="-122"/>
              </a:rPr>
              <a:t>：一些公司试图得到贷款时无不良记录。如何根据它们的财务和商业资料来判断一个公司的信用等级呢？</a:t>
            </a:r>
          </a:p>
          <a:p>
            <a:pPr algn="just" eaLnBrk="1" hangingPunct="1">
              <a:lnSpc>
                <a:spcPct val="90000"/>
              </a:lnSpc>
              <a:spcBef>
                <a:spcPct val="30000"/>
              </a:spcBef>
            </a:pPr>
            <a:r>
              <a:rPr lang="zh-CN" altLang="en-US" sz="2800" b="1">
                <a:solidFill>
                  <a:srgbClr val="0000FF"/>
                </a:solidFill>
                <a:latin typeface="仿宋" panose="02010609060101010101" pitchFamily="49" charset="-122"/>
                <a:ea typeface="仿宋" panose="02010609060101010101" pitchFamily="49" charset="-122"/>
              </a:rPr>
              <a:t>我国东部和西部概念比较笼统。如何选择一些指标来把各省</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或各市县甚至村</a:t>
            </a:r>
            <a:r>
              <a:rPr lang="zh-CN" altLang="en-US" sz="2800" b="1">
                <a:latin typeface="仿宋" panose="02010609060101010101" pitchFamily="49" charset="-122"/>
                <a:ea typeface="仿宋" panose="02010609060101010101" pitchFamily="49" charset="-122"/>
              </a:rPr>
              <a:t>进行分类</a:t>
            </a:r>
            <a:r>
              <a:rPr lang="zh-CN" altLang="en-US" sz="2800" b="1">
                <a:solidFill>
                  <a:srgbClr val="0000FF"/>
                </a:solidFill>
                <a:latin typeface="仿宋" panose="02010609060101010101" pitchFamily="49" charset="-122"/>
                <a:ea typeface="仿宋" panose="02010609060101010101" pitchFamily="49" charset="-122"/>
              </a:rPr>
              <a:t>呢？</a:t>
            </a:r>
          </a:p>
          <a:p>
            <a:pPr eaLnBrk="1" hangingPunct="1">
              <a:lnSpc>
                <a:spcPct val="90000"/>
              </a:lnSpc>
              <a:spcBef>
                <a:spcPct val="30000"/>
              </a:spcBef>
            </a:pPr>
            <a:r>
              <a:rPr lang="en-US" altLang="zh-CN" sz="2800" b="1">
                <a:solidFill>
                  <a:srgbClr val="0000FF"/>
                </a:solidFill>
                <a:latin typeface="仿宋" panose="02010609060101010101" pitchFamily="49" charset="-122"/>
                <a:ea typeface="仿宋" panose="02010609060101010101" pitchFamily="49" charset="-122"/>
              </a:rPr>
              <a:t>DNA</a:t>
            </a:r>
            <a:r>
              <a:rPr lang="zh-CN" altLang="en-US" sz="2800" b="1">
                <a:solidFill>
                  <a:srgbClr val="0000FF"/>
                </a:solidFill>
                <a:latin typeface="仿宋" panose="02010609060101010101" pitchFamily="49" charset="-122"/>
                <a:ea typeface="仿宋" panose="02010609060101010101" pitchFamily="49" charset="-122"/>
              </a:rPr>
              <a:t>鉴定、蝴蝶的</a:t>
            </a:r>
            <a:r>
              <a:rPr lang="zh-CN" altLang="en-US" sz="2800" b="1">
                <a:latin typeface="仿宋" panose="02010609060101010101" pitchFamily="49" charset="-122"/>
                <a:ea typeface="仿宋" panose="02010609060101010101" pitchFamily="49" charset="-122"/>
              </a:rPr>
              <a:t>分类</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聚类分析</a:t>
            </a:r>
          </a:p>
          <a:p>
            <a:pPr algn="just" eaLnBrk="1" hangingPunct="1">
              <a:lnSpc>
                <a:spcPct val="90000"/>
              </a:lnSpc>
              <a:spcBef>
                <a:spcPct val="30000"/>
              </a:spcBef>
            </a:pPr>
            <a:r>
              <a:rPr lang="zh-CN" altLang="en-US" sz="2800" b="1">
                <a:solidFill>
                  <a:srgbClr val="0000FF"/>
                </a:solidFill>
                <a:latin typeface="仿宋" panose="02010609060101010101" pitchFamily="49" charset="-122"/>
                <a:ea typeface="仿宋" panose="02010609060101010101" pitchFamily="49" charset="-122"/>
              </a:rPr>
              <a:t>如何才能够客观得到电视节目收视率，以确定广告价格是否合理呢？</a:t>
            </a:r>
          </a:p>
          <a:p>
            <a:pPr eaLnBrk="1" hangingPunct="1">
              <a:lnSpc>
                <a:spcPct val="90000"/>
              </a:lnSpc>
              <a:spcBef>
                <a:spcPct val="30000"/>
              </a:spcBef>
            </a:pPr>
            <a:r>
              <a:rPr lang="zh-CN" altLang="en-US" sz="2800" b="1">
                <a:solidFill>
                  <a:srgbClr val="0000FF"/>
                </a:solidFill>
                <a:latin typeface="仿宋" panose="02010609060101010101" pitchFamily="49" charset="-122"/>
                <a:ea typeface="仿宋" panose="02010609060101010101" pitchFamily="49" charset="-122"/>
              </a:rPr>
              <a:t>确定红楼梦前四十和后四十回是否曹雪芹一人写？</a:t>
            </a:r>
          </a:p>
        </p:txBody>
      </p:sp>
      <p:sp>
        <p:nvSpPr>
          <p:cNvPr id="32772" name="矩形 21508"/>
          <p:cNvSpPr/>
          <p:nvPr/>
        </p:nvSpPr>
        <p:spPr>
          <a:xfrm>
            <a:off x="6249269" y="0"/>
            <a:ext cx="2577949" cy="400110"/>
          </a:xfrm>
          <a:prstGeom prst="rect">
            <a:avLst/>
          </a:prstGeom>
          <a:noFill/>
          <a:ln w="9525">
            <a:noFill/>
          </a:ln>
        </p:spPr>
        <p:txBody>
          <a:bodyPr wrap="none" anchor="t" anchorCtr="0">
            <a:spAutoFit/>
          </a:bodyPr>
          <a:lstStyle/>
          <a:p>
            <a:pPr algn="ctr"/>
            <a:r>
              <a:rPr lang="en-US" altLang="zh-CN" sz="2000" b="1" u="sng" dirty="0">
                <a:solidFill>
                  <a:srgbClr val="000000"/>
                </a:solidFill>
                <a:latin typeface="Arial" panose="020B0604020202020204" pitchFamily="34" charset="0"/>
                <a:ea typeface="宋体" panose="02010600030101010101" pitchFamily="2" charset="-122"/>
              </a:rPr>
              <a:t> </a:t>
            </a:r>
            <a:r>
              <a:rPr lang="zh-CN" altLang="en-US" sz="2000" b="1" u="sng" dirty="0">
                <a:solidFill>
                  <a:srgbClr val="000000"/>
                </a:solidFill>
                <a:latin typeface="Arial" panose="020B0604020202020204" pitchFamily="34" charset="0"/>
                <a:ea typeface="宋体" panose="02010600030101010101" pitchFamily="2" charset="-122"/>
              </a:rPr>
              <a:t>应用案例及选题参考</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2252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32</a:t>
            </a:fld>
            <a:endParaRPr lang="zh-CN" altLang="x-none" sz="1200" dirty="0">
              <a:latin typeface="Arial Black" panose="020B0A04020102020204" pitchFamily="34" charset="0"/>
            </a:endParaRPr>
          </a:p>
        </p:txBody>
      </p:sp>
      <p:sp>
        <p:nvSpPr>
          <p:cNvPr id="34818" name="日期占位符 2253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34819" name="内容占位符 22531"/>
          <p:cNvSpPr>
            <a:spLocks noGrp="1"/>
          </p:cNvSpPr>
          <p:nvPr>
            <p:ph idx="4294967295"/>
          </p:nvPr>
        </p:nvSpPr>
        <p:spPr>
          <a:xfrm>
            <a:off x="395288" y="836613"/>
            <a:ext cx="8540750" cy="4679950"/>
          </a:xfrm>
        </p:spPr>
        <p:txBody>
          <a:bodyPr anchor="t" anchorCtr="0"/>
          <a:lstStyle/>
          <a:p>
            <a:pPr eaLnBrk="1" hangingPunct="1">
              <a:spcBef>
                <a:spcPct val="30000"/>
              </a:spcBef>
            </a:pPr>
            <a:r>
              <a:rPr lang="zh-CN" altLang="en-US" b="1" dirty="0">
                <a:solidFill>
                  <a:srgbClr val="0000FF"/>
                </a:solidFill>
                <a:latin typeface="仿宋" panose="02010609060101010101" pitchFamily="49" charset="-122"/>
                <a:ea typeface="仿宋" panose="02010609060101010101" pitchFamily="49" charset="-122"/>
              </a:rPr>
              <a:t>高中成绩和大学成绩是否密切相关？地震与油价上涨有关吗？</a:t>
            </a:r>
            <a:r>
              <a:rPr lang="en-US" altLang="zh-CN" b="1" dirty="0">
                <a:solidFill>
                  <a:srgbClr val="0000FF"/>
                </a:solidFill>
                <a:latin typeface="仿宋" panose="02010609060101010101" pitchFamily="49" charset="-122"/>
                <a:ea typeface="仿宋" panose="02010609060101010101" pitchFamily="49" charset="-122"/>
              </a:rPr>
              <a:t>--</a:t>
            </a:r>
            <a:r>
              <a:rPr lang="zh-CN" altLang="en-US" b="1" dirty="0">
                <a:solidFill>
                  <a:srgbClr val="0000FF"/>
                </a:solidFill>
                <a:latin typeface="仿宋" panose="02010609060101010101" pitchFamily="49" charset="-122"/>
                <a:ea typeface="仿宋" panose="02010609060101010101" pitchFamily="49" charset="-122"/>
              </a:rPr>
              <a:t>相关分析</a:t>
            </a:r>
          </a:p>
          <a:p>
            <a:pPr eaLnBrk="1" hangingPunct="1">
              <a:spcBef>
                <a:spcPct val="30000"/>
              </a:spcBef>
            </a:pPr>
            <a:r>
              <a:rPr lang="zh-CN" altLang="en-US" b="1" dirty="0">
                <a:solidFill>
                  <a:srgbClr val="0000FF"/>
                </a:solidFill>
                <a:latin typeface="仿宋" panose="02010609060101010101" pitchFamily="49" charset="-122"/>
                <a:ea typeface="仿宋" panose="02010609060101010101" pitchFamily="49" charset="-122"/>
              </a:rPr>
              <a:t>水质污染和那些因素有关？如何确定重金属污染源？</a:t>
            </a:r>
            <a:r>
              <a:rPr lang="en-US" altLang="zh-CN" b="1" dirty="0">
                <a:solidFill>
                  <a:srgbClr val="0000FF"/>
                </a:solidFill>
                <a:latin typeface="仿宋" panose="02010609060101010101" pitchFamily="49" charset="-122"/>
                <a:ea typeface="仿宋" panose="02010609060101010101" pitchFamily="49" charset="-122"/>
              </a:rPr>
              <a:t>--</a:t>
            </a:r>
            <a:r>
              <a:rPr lang="zh-CN" altLang="en-US" b="1" dirty="0">
                <a:solidFill>
                  <a:srgbClr val="0000FF"/>
                </a:solidFill>
                <a:latin typeface="仿宋" panose="02010609060101010101" pitchFamily="49" charset="-122"/>
                <a:ea typeface="仿宋" panose="02010609060101010101" pitchFamily="49" charset="-122"/>
              </a:rPr>
              <a:t>回归</a:t>
            </a:r>
          </a:p>
          <a:p>
            <a:pPr eaLnBrk="1" hangingPunct="1">
              <a:spcBef>
                <a:spcPct val="30000"/>
              </a:spcBef>
            </a:pPr>
            <a:r>
              <a:rPr lang="zh-CN" altLang="en-US" b="1" dirty="0">
                <a:solidFill>
                  <a:srgbClr val="0000FF"/>
                </a:solidFill>
                <a:latin typeface="仿宋" panose="02010609060101010101" pitchFamily="49" charset="-122"/>
                <a:ea typeface="仿宋" panose="02010609060101010101" pitchFamily="49" charset="-122"/>
              </a:rPr>
              <a:t>如何设计调查问卷，收集数据，调查大学生喜欢的手机品牌</a:t>
            </a:r>
            <a:r>
              <a:rPr lang="en-US" altLang="zh-CN" b="1" dirty="0">
                <a:solidFill>
                  <a:srgbClr val="0000FF"/>
                </a:solidFill>
                <a:latin typeface="仿宋" panose="02010609060101010101" pitchFamily="49" charset="-122"/>
                <a:ea typeface="仿宋" panose="02010609060101010101" pitchFamily="49" charset="-122"/>
              </a:rPr>
              <a:t>?</a:t>
            </a:r>
          </a:p>
          <a:p>
            <a:pPr eaLnBrk="1" hangingPunct="1">
              <a:spcBef>
                <a:spcPct val="30000"/>
              </a:spcBef>
            </a:pPr>
            <a:r>
              <a:rPr lang="zh-CN" altLang="en-US" b="1" dirty="0">
                <a:solidFill>
                  <a:srgbClr val="0000FF"/>
                </a:solidFill>
                <a:latin typeface="仿宋" panose="02010609060101010101" pitchFamily="49" charset="-122"/>
                <a:ea typeface="仿宋" panose="02010609060101010101" pitchFamily="49" charset="-122"/>
              </a:rPr>
              <a:t>两种小麦品种产量是否有显著差异？</a:t>
            </a:r>
          </a:p>
        </p:txBody>
      </p:sp>
      <p:sp>
        <p:nvSpPr>
          <p:cNvPr id="34820" name="矩形 22532"/>
          <p:cNvSpPr/>
          <p:nvPr/>
        </p:nvSpPr>
        <p:spPr>
          <a:xfrm>
            <a:off x="6211509" y="0"/>
            <a:ext cx="2507418" cy="400110"/>
          </a:xfrm>
          <a:prstGeom prst="rect">
            <a:avLst/>
          </a:prstGeom>
          <a:noFill/>
          <a:ln w="9525">
            <a:noFill/>
          </a:ln>
        </p:spPr>
        <p:txBody>
          <a:bodyPr wrap="none" anchor="t" anchorCtr="0">
            <a:spAutoFit/>
          </a:bodyPr>
          <a:lstStyle/>
          <a:p>
            <a:pPr algn="ctr"/>
            <a:r>
              <a:rPr lang="zh-CN" altLang="en-US" sz="2000" b="1" u="sng" dirty="0">
                <a:solidFill>
                  <a:srgbClr val="000000"/>
                </a:solidFill>
                <a:latin typeface="Arial" panose="020B0604020202020204" pitchFamily="34" charset="0"/>
                <a:ea typeface="宋体" panose="02010600030101010101" pitchFamily="2" charset="-122"/>
              </a:rPr>
              <a:t>应用案例及选题参考</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2355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33</a:t>
            </a:fld>
            <a:endParaRPr lang="zh-CN" altLang="x-none" sz="1200" dirty="0">
              <a:latin typeface="Arial Black" panose="020B0A04020102020204" pitchFamily="34" charset="0"/>
            </a:endParaRPr>
          </a:p>
        </p:txBody>
      </p:sp>
      <p:sp>
        <p:nvSpPr>
          <p:cNvPr id="35842" name="日期占位符 2355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23556" name="矩形 23555"/>
          <p:cNvSpPr/>
          <p:nvPr/>
        </p:nvSpPr>
        <p:spPr>
          <a:xfrm>
            <a:off x="1836557" y="2428140"/>
            <a:ext cx="5545137" cy="579438"/>
          </a:xfrm>
          <a:prstGeom prst="rect">
            <a:avLst/>
          </a:prstGeom>
          <a:noFill/>
          <a:ln w="9525">
            <a:noFill/>
          </a:ln>
        </p:spPr>
        <p:txBody>
          <a:bodyPr anchor="t" anchorCtr="0">
            <a:spAutoFit/>
          </a:bodyPr>
          <a:lstStyle/>
          <a:p>
            <a:r>
              <a:rPr lang="en-US" altLang="zh-CN" sz="3200" dirty="0">
                <a:latin typeface="隶书" panose="02010509060101010101" pitchFamily="49" charset="-122"/>
                <a:ea typeface="隶书" panose="02010509060101010101" pitchFamily="49" charset="-122"/>
              </a:rPr>
              <a:t>1 </a:t>
            </a:r>
            <a:r>
              <a:rPr lang="zh-CN" altLang="en-US" sz="3200" dirty="0">
                <a:latin typeface="隶书" panose="02010509060101010101" pitchFamily="49" charset="-122"/>
                <a:ea typeface="隶书" panose="02010509060101010101" pitchFamily="49" charset="-122"/>
              </a:rPr>
              <a:t>一维数据的数字特征</a:t>
            </a:r>
          </a:p>
        </p:txBody>
      </p:sp>
      <p:sp>
        <p:nvSpPr>
          <p:cNvPr id="23557" name="矩形 23556"/>
          <p:cNvSpPr/>
          <p:nvPr/>
        </p:nvSpPr>
        <p:spPr>
          <a:xfrm>
            <a:off x="1836557" y="3213953"/>
            <a:ext cx="5545137" cy="579437"/>
          </a:xfrm>
          <a:prstGeom prst="rect">
            <a:avLst/>
          </a:prstGeom>
          <a:noFill/>
          <a:ln w="9525">
            <a:noFill/>
          </a:ln>
        </p:spPr>
        <p:txBody>
          <a:bodyPr anchor="t" anchorCtr="0">
            <a:spAutoFit/>
          </a:bodyPr>
          <a:lstStyle/>
          <a:p>
            <a:r>
              <a:rPr lang="en-US" altLang="zh-CN" sz="3200" dirty="0">
                <a:latin typeface="隶书" panose="02010509060101010101" pitchFamily="49" charset="-122"/>
                <a:ea typeface="隶书" panose="02010509060101010101" pitchFamily="49" charset="-122"/>
              </a:rPr>
              <a:t>2 </a:t>
            </a:r>
            <a:r>
              <a:rPr lang="zh-CN" altLang="en-US" sz="3200" dirty="0">
                <a:latin typeface="隶书" panose="02010509060101010101" pitchFamily="49" charset="-122"/>
                <a:ea typeface="隶书" panose="02010509060101010101" pitchFamily="49" charset="-122"/>
              </a:rPr>
              <a:t>数据的分布</a:t>
            </a:r>
          </a:p>
        </p:txBody>
      </p:sp>
      <p:sp>
        <p:nvSpPr>
          <p:cNvPr id="23558" name="文本框 23557"/>
          <p:cNvSpPr txBox="1"/>
          <p:nvPr/>
        </p:nvSpPr>
        <p:spPr>
          <a:xfrm>
            <a:off x="1115616" y="753472"/>
            <a:ext cx="5329238" cy="519113"/>
          </a:xfrm>
          <a:prstGeom prst="rect">
            <a:avLst/>
          </a:prstGeom>
          <a:noFill/>
          <a:ln w="9525">
            <a:noFill/>
          </a:ln>
        </p:spPr>
        <p:txBody>
          <a:bodyPr anchor="t" anchorCtr="0">
            <a:spAutoFit/>
          </a:bodyPr>
          <a:lstStyle/>
          <a:p>
            <a:r>
              <a:rPr lang="en-US" altLang="zh-CN" sz="2800" b="1">
                <a:latin typeface="Times New Roman" panose="02020603050405020304" pitchFamily="18" charset="0"/>
                <a:ea typeface="宋体" panose="02010600030101010101" pitchFamily="2" charset="-122"/>
              </a:rPr>
              <a:t>  </a:t>
            </a:r>
            <a:endParaRPr lang="en-US" altLang="zh-CN" sz="3200" b="1">
              <a:latin typeface="Times New Roman" panose="02020603050405020304" pitchFamily="18" charset="0"/>
              <a:ea typeface="宋体" panose="02010600030101010101" pitchFamily="2" charset="-122"/>
            </a:endParaRPr>
          </a:p>
        </p:txBody>
      </p:sp>
      <p:sp>
        <p:nvSpPr>
          <p:cNvPr id="23559" name="矩形 23558"/>
          <p:cNvSpPr/>
          <p:nvPr/>
        </p:nvSpPr>
        <p:spPr>
          <a:xfrm>
            <a:off x="1836557" y="3928328"/>
            <a:ext cx="5761037" cy="1077912"/>
          </a:xfrm>
          <a:prstGeom prst="rect">
            <a:avLst/>
          </a:prstGeom>
          <a:noFill/>
          <a:ln w="9525">
            <a:noFill/>
          </a:ln>
        </p:spPr>
        <p:txBody>
          <a:bodyPr anchor="t" anchorCtr="0">
            <a:spAutoFit/>
          </a:bodyPr>
          <a:lstStyle/>
          <a:p>
            <a:r>
              <a:rPr lang="en-US" altLang="zh-CN" sz="3200" dirty="0">
                <a:latin typeface="隶书" panose="02010509060101010101" pitchFamily="49" charset="-122"/>
                <a:ea typeface="隶书" panose="02010509060101010101" pitchFamily="49" charset="-122"/>
              </a:rPr>
              <a:t>3 </a:t>
            </a:r>
            <a:r>
              <a:rPr lang="zh-CN" altLang="en-US" sz="3200" dirty="0">
                <a:latin typeface="隶书" panose="02010509060101010101" pitchFamily="49" charset="-122"/>
                <a:ea typeface="隶书" panose="02010509060101010101" pitchFamily="49" charset="-122"/>
              </a:rPr>
              <a:t>多维数据的数字特征及相关分布</a:t>
            </a:r>
          </a:p>
        </p:txBody>
      </p:sp>
      <p:sp>
        <p:nvSpPr>
          <p:cNvPr id="35847" name="标题 23559"/>
          <p:cNvSpPr>
            <a:spLocks noGrp="1"/>
          </p:cNvSpPr>
          <p:nvPr>
            <p:ph type="title" idx="4294967295"/>
          </p:nvPr>
        </p:nvSpPr>
        <p:spPr>
          <a:xfrm>
            <a:off x="1038886" y="428625"/>
            <a:ext cx="6481763" cy="692150"/>
          </a:xfrm>
        </p:spPr>
        <p:txBody>
          <a:bodyPr anchor="ctr" anchorCtr="0"/>
          <a:lstStyle/>
          <a:p>
            <a:pPr eaLnBrk="1" hangingPunct="1"/>
            <a:r>
              <a:rPr lang="zh-CN" altLang="en-US" sz="4000" b="1" dirty="0"/>
              <a:t>医学数据描述性分析</a:t>
            </a:r>
          </a:p>
        </p:txBody>
      </p:sp>
      <p:sp>
        <p:nvSpPr>
          <p:cNvPr id="35848" name="文本框 23560"/>
          <p:cNvSpPr txBox="1"/>
          <p:nvPr/>
        </p:nvSpPr>
        <p:spPr>
          <a:xfrm>
            <a:off x="1475656" y="1495509"/>
            <a:ext cx="6481762" cy="692150"/>
          </a:xfrm>
          <a:prstGeom prst="rect">
            <a:avLst/>
          </a:prstGeom>
          <a:noFill/>
          <a:ln w="9525">
            <a:noFill/>
          </a:ln>
        </p:spPr>
        <p:txBody>
          <a:bodyPr anchor="ctr" anchorCtr="0"/>
          <a:lstStyle/>
          <a:p>
            <a:r>
              <a:rPr lang="zh-CN" altLang="en-US" sz="3600" dirty="0">
                <a:latin typeface="Arial" panose="020B0604020202020204" pitchFamily="34" charset="0"/>
                <a:ea typeface="宋体" panose="02010600030101010101" pitchFamily="2" charset="-122"/>
              </a:rPr>
              <a:t>一维数据的数字特征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blinds(horizontal)">
                                      <p:cBhvr>
                                        <p:cTn id="7" dur="500"/>
                                        <p:tgtEl>
                                          <p:spTgt spid="235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56">
                                            <p:txEl>
                                              <p:pRg st="0" end="0"/>
                                            </p:txEl>
                                          </p:spTgt>
                                        </p:tgtEl>
                                        <p:attrNameLst>
                                          <p:attrName>style.visibility</p:attrName>
                                        </p:attrNameLst>
                                      </p:cBhvr>
                                      <p:to>
                                        <p:strVal val="visible"/>
                                      </p:to>
                                    </p:set>
                                    <p:animEffect transition="in" filter="fade">
                                      <p:cBhvr>
                                        <p:cTn id="12" dur="2000"/>
                                        <p:tgtEl>
                                          <p:spTgt spid="2355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557">
                                            <p:txEl>
                                              <p:pRg st="0" end="0"/>
                                            </p:txEl>
                                          </p:spTgt>
                                        </p:tgtEl>
                                        <p:attrNameLst>
                                          <p:attrName>style.visibility</p:attrName>
                                        </p:attrNameLst>
                                      </p:cBhvr>
                                      <p:to>
                                        <p:strVal val="visible"/>
                                      </p:to>
                                    </p:set>
                                    <p:animEffect transition="in" filter="fade">
                                      <p:cBhvr>
                                        <p:cTn id="17" dur="2000"/>
                                        <p:tgtEl>
                                          <p:spTgt spid="2355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559"/>
                                        </p:tgtEl>
                                        <p:attrNameLst>
                                          <p:attrName>style.visibility</p:attrName>
                                        </p:attrNameLst>
                                      </p:cBhvr>
                                      <p:to>
                                        <p:strVal val="visible"/>
                                      </p:to>
                                    </p:set>
                                    <p:animEffect transition="in" filter="fade">
                                      <p:cBhvr>
                                        <p:cTn id="22" dur="20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nimBg="1"/>
      <p:bldP spid="2355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2457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34</a:t>
            </a:fld>
            <a:endParaRPr lang="zh-CN" altLang="x-none" sz="1200" dirty="0">
              <a:latin typeface="Arial Black" panose="020B0A04020102020204" pitchFamily="34" charset="0"/>
            </a:endParaRPr>
          </a:p>
        </p:txBody>
      </p:sp>
      <p:sp>
        <p:nvSpPr>
          <p:cNvPr id="36866" name="日期占位符 2457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24580" name="矩形 24579"/>
          <p:cNvSpPr/>
          <p:nvPr/>
        </p:nvSpPr>
        <p:spPr>
          <a:xfrm>
            <a:off x="1214438" y="1143000"/>
            <a:ext cx="1714500" cy="523875"/>
          </a:xfrm>
          <a:prstGeom prst="rect">
            <a:avLst/>
          </a:prstGeom>
          <a:noFill/>
          <a:ln w="9525">
            <a:noFill/>
          </a:ln>
        </p:spPr>
        <p:txBody>
          <a:bodyPr anchor="ctr" anchorCtr="0">
            <a:spAutoFit/>
          </a:bodyPr>
          <a:lstStyle/>
          <a:p>
            <a:r>
              <a:rPr lang="zh-CN" altLang="en-US" sz="2800" b="1">
                <a:solidFill>
                  <a:srgbClr val="0000FF"/>
                </a:solidFill>
                <a:latin typeface="宋体" panose="02010600030101010101" pitchFamily="2" charset="-122"/>
                <a:ea typeface="宋体" panose="02010600030101010101" pitchFamily="2" charset="-122"/>
              </a:rPr>
              <a:t>数字特征</a:t>
            </a:r>
            <a:r>
              <a:rPr lang="zh-CN" altLang="en-US" sz="2800">
                <a:solidFill>
                  <a:srgbClr val="0000FF"/>
                </a:solidFill>
                <a:latin typeface="Arial" panose="020B0604020202020204" pitchFamily="34" charset="0"/>
                <a:ea typeface="隶书" panose="02010509060101010101" pitchFamily="49" charset="-122"/>
              </a:rPr>
              <a:t> </a:t>
            </a:r>
          </a:p>
        </p:txBody>
      </p:sp>
      <p:pic>
        <p:nvPicPr>
          <p:cNvPr id="36868" name="图片 24580" descr="2128673961599701461402.png"/>
          <p:cNvPicPr>
            <a:picLocks noChangeAspect="1"/>
          </p:cNvPicPr>
          <p:nvPr/>
        </p:nvPicPr>
        <p:blipFill>
          <a:blip r:embed="rId2"/>
          <a:stretch>
            <a:fillRect/>
          </a:stretch>
        </p:blipFill>
        <p:spPr>
          <a:xfrm>
            <a:off x="285750" y="1714500"/>
            <a:ext cx="8072438" cy="1871663"/>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linds(horizontal)">
                                      <p:cBhvr>
                                        <p:cTn id="7"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2560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35</a:t>
            </a:fld>
            <a:endParaRPr lang="zh-CN" altLang="x-none" sz="1200" dirty="0">
              <a:latin typeface="Arial Black" panose="020B0A04020102020204" pitchFamily="34" charset="0"/>
            </a:endParaRPr>
          </a:p>
        </p:txBody>
      </p:sp>
      <p:sp>
        <p:nvSpPr>
          <p:cNvPr id="37890" name="日期占位符 2560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37891" name="矩形 25603"/>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37892" name="矩形 25604"/>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25606" name="矩形 25605"/>
          <p:cNvSpPr/>
          <p:nvPr/>
        </p:nvSpPr>
        <p:spPr>
          <a:xfrm>
            <a:off x="827088" y="4221163"/>
            <a:ext cx="3276600" cy="369887"/>
          </a:xfrm>
          <a:prstGeom prst="rect">
            <a:avLst/>
          </a:prstGeom>
          <a:noFill/>
          <a:ln w="9525">
            <a:noFill/>
          </a:ln>
        </p:spPr>
        <p:txBody>
          <a:bodyPr anchor="t" anchorCtr="0">
            <a:spAutoFit/>
          </a:bodyPr>
          <a:lstStyle/>
          <a:p>
            <a:r>
              <a:rPr lang="en-US" altLang="zh-CN" b="1">
                <a:latin typeface="Arial" panose="020B0604020202020204" pitchFamily="34" charset="0"/>
                <a:ea typeface="宋体" panose="02010600030101010101" pitchFamily="2" charset="-122"/>
              </a:rPr>
              <a:t>1. </a:t>
            </a:r>
            <a:r>
              <a:rPr lang="zh-CN" altLang="en-US" b="1">
                <a:latin typeface="Times New Roman" panose="02020603050405020304" pitchFamily="18" charset="0"/>
                <a:ea typeface="宋体" panose="02010600030101010101" pitchFamily="2" charset="-122"/>
              </a:rPr>
              <a:t>均值</a:t>
            </a:r>
            <a:r>
              <a:rPr lang="zh-CN" altLang="en-US" b="1">
                <a:latin typeface="Arial" panose="020B0604020202020204" pitchFamily="34" charset="0"/>
                <a:ea typeface="宋体" panose="02010600030101010101" pitchFamily="2" charset="-122"/>
              </a:rPr>
              <a:t>（</a:t>
            </a:r>
            <a:r>
              <a:rPr lang="en-US" altLang="zh-CN" b="1">
                <a:latin typeface="Arial" panose="020B0604020202020204" pitchFamily="34" charset="0"/>
                <a:ea typeface="宋体" panose="02010600030101010101" pitchFamily="2" charset="-122"/>
              </a:rPr>
              <a:t>mean</a:t>
            </a:r>
            <a:r>
              <a:rPr lang="zh-CN" altLang="en-US" b="1">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 </a:t>
            </a:r>
          </a:p>
        </p:txBody>
      </p:sp>
      <p:pic>
        <p:nvPicPr>
          <p:cNvPr id="25607" name="图片 25606" descr="7878239361599701461412.wmf"/>
          <p:cNvPicPr>
            <a:picLocks noChangeAspect="1"/>
          </p:cNvPicPr>
          <p:nvPr/>
        </p:nvPicPr>
        <p:blipFill>
          <a:blip r:embed="rId3"/>
          <a:stretch>
            <a:fillRect/>
          </a:stretch>
        </p:blipFill>
        <p:spPr>
          <a:xfrm>
            <a:off x="1357313" y="4857750"/>
            <a:ext cx="1857375" cy="909638"/>
          </a:xfrm>
          <a:prstGeom prst="rect">
            <a:avLst/>
          </a:prstGeom>
          <a:noFill/>
          <a:ln w="9525">
            <a:noFill/>
          </a:ln>
        </p:spPr>
      </p:pic>
      <p:sp>
        <p:nvSpPr>
          <p:cNvPr id="37895" name="矩形 25607"/>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37896" name="矩形 25608"/>
          <p:cNvSpPr/>
          <p:nvPr/>
        </p:nvSpPr>
        <p:spPr>
          <a:xfrm>
            <a:off x="900113" y="1412875"/>
            <a:ext cx="3240087" cy="396875"/>
          </a:xfrm>
          <a:prstGeom prst="rect">
            <a:avLst/>
          </a:prstGeom>
          <a:noFill/>
          <a:ln w="9525">
            <a:noFill/>
          </a:ln>
        </p:spPr>
        <p:txBody>
          <a:bodyPr anchor="ctr" anchorCtr="0">
            <a:spAutoFit/>
          </a:bodyPr>
          <a:lstStyle/>
          <a:p>
            <a:r>
              <a:rPr lang="en-US" altLang="zh-CN" sz="2000">
                <a:latin typeface="Arial" panose="020B0604020202020204" pitchFamily="34" charset="0"/>
                <a:ea typeface="宋体" panose="02010600030101010101" pitchFamily="2" charset="-122"/>
              </a:rPr>
              <a:t>    </a:t>
            </a:r>
            <a:r>
              <a:rPr lang="zh-CN" altLang="en-US" sz="2000" b="1">
                <a:solidFill>
                  <a:srgbClr val="000000"/>
                </a:solidFill>
                <a:latin typeface="Arial" panose="020B0604020202020204" pitchFamily="34" charset="0"/>
                <a:ea typeface="宋体" panose="02010600030101010101" pitchFamily="2" charset="-122"/>
              </a:rPr>
              <a:t>来自总体</a:t>
            </a:r>
            <a:r>
              <a:rPr lang="en-US" altLang="zh-CN" sz="2000" b="1">
                <a:solidFill>
                  <a:srgbClr val="000000"/>
                </a:solidFill>
                <a:latin typeface="Arial" panose="020B0604020202020204" pitchFamily="34" charset="0"/>
                <a:ea typeface="宋体" panose="02010600030101010101" pitchFamily="2" charset="-122"/>
              </a:rPr>
              <a:t>X</a:t>
            </a:r>
            <a:r>
              <a:rPr lang="zh-CN" altLang="en-US" sz="2000" b="1">
                <a:solidFill>
                  <a:srgbClr val="000000"/>
                </a:solidFill>
                <a:latin typeface="Arial" panose="020B0604020202020204" pitchFamily="34" charset="0"/>
                <a:ea typeface="宋体" panose="02010600030101010101" pitchFamily="2" charset="-122"/>
              </a:rPr>
              <a:t>的</a:t>
            </a:r>
            <a:r>
              <a:rPr lang="en-US" altLang="zh-CN" sz="2000" b="1">
                <a:solidFill>
                  <a:srgbClr val="000000"/>
                </a:solidFill>
                <a:latin typeface="Arial" panose="020B0604020202020204" pitchFamily="34" charset="0"/>
                <a:ea typeface="宋体" panose="02010600030101010101" pitchFamily="2" charset="-122"/>
              </a:rPr>
              <a:t>n</a:t>
            </a:r>
            <a:r>
              <a:rPr lang="zh-CN" altLang="en-US" sz="2000" b="1">
                <a:solidFill>
                  <a:srgbClr val="000000"/>
                </a:solidFill>
                <a:latin typeface="Arial" panose="020B0604020202020204" pitchFamily="34" charset="0"/>
                <a:ea typeface="宋体" panose="02010600030101010101" pitchFamily="2" charset="-122"/>
              </a:rPr>
              <a:t>个数据：</a:t>
            </a:r>
          </a:p>
        </p:txBody>
      </p:sp>
      <p:grpSp>
        <p:nvGrpSpPr>
          <p:cNvPr id="37897" name="组合 25609"/>
          <p:cNvGrpSpPr/>
          <p:nvPr/>
        </p:nvGrpSpPr>
        <p:grpSpPr>
          <a:xfrm>
            <a:off x="3851275" y="1412875"/>
            <a:ext cx="4464050" cy="396875"/>
            <a:chOff x="2426" y="890"/>
            <a:chExt cx="2812" cy="250"/>
          </a:xfrm>
        </p:grpSpPr>
        <p:pic>
          <p:nvPicPr>
            <p:cNvPr id="37898" name="图片 25610" descr="6159256711599701461412.wmf"/>
            <p:cNvPicPr>
              <a:picLocks noChangeAspect="1"/>
            </p:cNvPicPr>
            <p:nvPr/>
          </p:nvPicPr>
          <p:blipFill>
            <a:blip r:embed="rId4"/>
            <a:stretch>
              <a:fillRect/>
            </a:stretch>
          </p:blipFill>
          <p:spPr>
            <a:xfrm>
              <a:off x="2426" y="890"/>
              <a:ext cx="816" cy="245"/>
            </a:xfrm>
            <a:prstGeom prst="rect">
              <a:avLst/>
            </a:prstGeom>
            <a:noFill/>
            <a:ln w="9525">
              <a:noFill/>
            </a:ln>
          </p:spPr>
        </p:pic>
        <p:sp>
          <p:nvSpPr>
            <p:cNvPr id="37899" name="矩形 25611"/>
            <p:cNvSpPr/>
            <p:nvPr/>
          </p:nvSpPr>
          <p:spPr>
            <a:xfrm>
              <a:off x="3242" y="890"/>
              <a:ext cx="1996" cy="250"/>
            </a:xfrm>
            <a:prstGeom prst="rect">
              <a:avLst/>
            </a:prstGeom>
            <a:noFill/>
            <a:ln w="9525">
              <a:noFill/>
            </a:ln>
          </p:spPr>
          <p:txBody>
            <a:bodyPr anchor="ctr" anchorCtr="0">
              <a:spAutoFit/>
            </a:bodyPr>
            <a:lstStyle/>
            <a:p>
              <a:r>
                <a:rPr lang="en-US" altLang="zh-CN" sz="2000" b="1">
                  <a:solidFill>
                    <a:srgbClr val="000000"/>
                  </a:solidFill>
                  <a:latin typeface="Times New Roman" panose="02020603050405020304" pitchFamily="18" charset="0"/>
                  <a:ea typeface="宋体" panose="02010600030101010101" pitchFamily="2" charset="-122"/>
                </a:rPr>
                <a:t>—</a:t>
              </a:r>
              <a:r>
                <a:rPr lang="zh-CN" altLang="en-US" sz="2000" b="1">
                  <a:solidFill>
                    <a:srgbClr val="000000"/>
                  </a:solidFill>
                  <a:latin typeface="Times New Roman" panose="02020603050405020304" pitchFamily="18" charset="0"/>
                  <a:ea typeface="宋体" panose="02010600030101010101" pitchFamily="2" charset="-122"/>
                </a:rPr>
                <a:t>样本观测值</a:t>
              </a:r>
              <a:r>
                <a:rPr lang="zh-CN" altLang="en-US" sz="2000" b="1">
                  <a:solidFill>
                    <a:srgbClr val="000000"/>
                  </a:solidFill>
                  <a:latin typeface="宋体" panose="02010600030101010101" pitchFamily="2" charset="-122"/>
                  <a:ea typeface="宋体" panose="02010600030101010101" pitchFamily="2" charset="-122"/>
                </a:rPr>
                <a:t>，</a:t>
              </a:r>
              <a:r>
                <a:rPr lang="en-US" altLang="zh-CN" sz="2000" b="1">
                  <a:solidFill>
                    <a:srgbClr val="000000"/>
                  </a:solidFill>
                  <a:latin typeface="宋体" panose="02010600030101010101" pitchFamily="2" charset="-122"/>
                  <a:ea typeface="宋体" panose="02010600030101010101" pitchFamily="2" charset="-122"/>
                </a:rPr>
                <a:t>n</a:t>
              </a:r>
              <a:r>
                <a:rPr lang="en-US" altLang="zh-CN" sz="2000" b="1">
                  <a:solidFill>
                    <a:srgbClr val="000000"/>
                  </a:solidFill>
                  <a:latin typeface="Arial" panose="020B0604020202020204" pitchFamily="34" charset="0"/>
                  <a:ea typeface="宋体" panose="02010600030101010101" pitchFamily="2" charset="-122"/>
                </a:rPr>
                <a:t>—</a:t>
              </a:r>
              <a:r>
                <a:rPr lang="zh-CN" altLang="en-US" sz="2000" b="1">
                  <a:solidFill>
                    <a:srgbClr val="000000"/>
                  </a:solidFill>
                  <a:latin typeface="宋体" panose="02010600030101010101" pitchFamily="2" charset="-122"/>
                  <a:ea typeface="宋体" panose="02010600030101010101" pitchFamily="2" charset="-122"/>
                </a:rPr>
                <a:t>容量</a:t>
              </a:r>
              <a:endParaRPr lang="zh-CN" altLang="en-US" sz="2000" b="1">
                <a:solidFill>
                  <a:srgbClr val="000000"/>
                </a:solidFill>
                <a:latin typeface="Times New Roman" panose="02020603050405020304" pitchFamily="18" charset="0"/>
                <a:ea typeface="宋体" panose="02010600030101010101" pitchFamily="2" charset="-122"/>
              </a:endParaRPr>
            </a:p>
          </p:txBody>
        </p:sp>
      </p:grpSp>
      <p:grpSp>
        <p:nvGrpSpPr>
          <p:cNvPr id="37900" name="组合 25612"/>
          <p:cNvGrpSpPr/>
          <p:nvPr/>
        </p:nvGrpSpPr>
        <p:grpSpPr>
          <a:xfrm>
            <a:off x="1547813" y="2349500"/>
            <a:ext cx="1944687" cy="863600"/>
            <a:chOff x="975" y="1480"/>
            <a:chExt cx="1225" cy="544"/>
          </a:xfrm>
        </p:grpSpPr>
        <p:grpSp>
          <p:nvGrpSpPr>
            <p:cNvPr id="37901" name="组合 25613"/>
            <p:cNvGrpSpPr/>
            <p:nvPr/>
          </p:nvGrpSpPr>
          <p:grpSpPr>
            <a:xfrm>
              <a:off x="1051" y="1480"/>
              <a:ext cx="1002" cy="124"/>
              <a:chOff x="1051" y="1480"/>
              <a:chExt cx="1002" cy="124"/>
            </a:xfrm>
          </p:grpSpPr>
          <p:sp>
            <p:nvSpPr>
              <p:cNvPr id="37902" name="任意多边形 25614"/>
              <p:cNvSpPr/>
              <p:nvPr/>
            </p:nvSpPr>
            <p:spPr>
              <a:xfrm>
                <a:off x="1142" y="1506"/>
                <a:ext cx="19" cy="80"/>
              </a:xfrm>
              <a:custGeom>
                <a:avLst/>
                <a:gdLst/>
                <a:ahLst/>
                <a:cxnLst>
                  <a:cxn ang="0">
                    <a:pos x="24" y="2"/>
                  </a:cxn>
                  <a:cxn ang="0">
                    <a:pos x="16" y="0"/>
                  </a:cxn>
                  <a:cxn ang="0">
                    <a:pos x="8" y="0"/>
                  </a:cxn>
                  <a:cxn ang="0">
                    <a:pos x="2" y="1"/>
                  </a:cxn>
                  <a:cxn ang="0">
                    <a:pos x="1" y="9"/>
                  </a:cxn>
                  <a:cxn ang="0">
                    <a:pos x="1" y="14"/>
                  </a:cxn>
                  <a:cxn ang="0">
                    <a:pos x="4" y="22"/>
                  </a:cxn>
                  <a:cxn ang="0">
                    <a:pos x="7" y="22"/>
                  </a:cxn>
                  <a:cxn ang="0">
                    <a:pos x="2" y="31"/>
                  </a:cxn>
                  <a:cxn ang="0">
                    <a:pos x="0" y="44"/>
                  </a:cxn>
                  <a:cxn ang="0">
                    <a:pos x="0" y="57"/>
                  </a:cxn>
                  <a:cxn ang="0">
                    <a:pos x="1" y="72"/>
                  </a:cxn>
                  <a:cxn ang="0">
                    <a:pos x="2" y="87"/>
                  </a:cxn>
                  <a:cxn ang="0">
                    <a:pos x="7" y="88"/>
                  </a:cxn>
                  <a:cxn ang="0">
                    <a:pos x="7" y="92"/>
                  </a:cxn>
                  <a:cxn ang="0">
                    <a:pos x="10" y="94"/>
                  </a:cxn>
                  <a:cxn ang="0">
                    <a:pos x="10" y="110"/>
                  </a:cxn>
                  <a:cxn ang="0">
                    <a:pos x="12" y="112"/>
                  </a:cxn>
                  <a:cxn ang="0">
                    <a:pos x="12" y="141"/>
                  </a:cxn>
                  <a:cxn ang="0">
                    <a:pos x="12" y="158"/>
                  </a:cxn>
                  <a:cxn ang="0">
                    <a:pos x="8" y="178"/>
                  </a:cxn>
                  <a:cxn ang="0">
                    <a:pos x="7" y="204"/>
                  </a:cxn>
                  <a:cxn ang="0">
                    <a:pos x="11" y="206"/>
                  </a:cxn>
                  <a:cxn ang="0">
                    <a:pos x="11" y="209"/>
                  </a:cxn>
                  <a:cxn ang="0">
                    <a:pos x="17" y="209"/>
                  </a:cxn>
                  <a:cxn ang="0">
                    <a:pos x="18" y="208"/>
                  </a:cxn>
                  <a:cxn ang="0">
                    <a:pos x="21" y="208"/>
                  </a:cxn>
                  <a:cxn ang="0">
                    <a:pos x="21" y="209"/>
                  </a:cxn>
                  <a:cxn ang="0">
                    <a:pos x="25" y="209"/>
                  </a:cxn>
                  <a:cxn ang="0">
                    <a:pos x="35" y="208"/>
                  </a:cxn>
                  <a:cxn ang="0">
                    <a:pos x="35" y="206"/>
                  </a:cxn>
                  <a:cxn ang="0">
                    <a:pos x="26" y="202"/>
                  </a:cxn>
                  <a:cxn ang="0">
                    <a:pos x="26" y="198"/>
                  </a:cxn>
                  <a:cxn ang="0">
                    <a:pos x="35" y="196"/>
                  </a:cxn>
                  <a:cxn ang="0">
                    <a:pos x="35" y="194"/>
                  </a:cxn>
                  <a:cxn ang="0">
                    <a:pos x="29" y="190"/>
                  </a:cxn>
                  <a:cxn ang="0">
                    <a:pos x="29" y="161"/>
                  </a:cxn>
                  <a:cxn ang="0">
                    <a:pos x="30" y="135"/>
                  </a:cxn>
                  <a:cxn ang="0">
                    <a:pos x="30" y="109"/>
                  </a:cxn>
                  <a:cxn ang="0">
                    <a:pos x="30" y="94"/>
                  </a:cxn>
                  <a:cxn ang="0">
                    <a:pos x="30" y="90"/>
                  </a:cxn>
                  <a:cxn ang="0">
                    <a:pos x="30" y="69"/>
                  </a:cxn>
                  <a:cxn ang="0">
                    <a:pos x="37" y="64"/>
                  </a:cxn>
                  <a:cxn ang="0">
                    <a:pos x="37" y="62"/>
                  </a:cxn>
                  <a:cxn ang="0">
                    <a:pos x="23" y="33"/>
                  </a:cxn>
                  <a:cxn ang="0">
                    <a:pos x="16" y="30"/>
                  </a:cxn>
                  <a:cxn ang="0">
                    <a:pos x="17" y="28"/>
                  </a:cxn>
                  <a:cxn ang="0">
                    <a:pos x="21" y="26"/>
                  </a:cxn>
                  <a:cxn ang="0">
                    <a:pos x="21" y="25"/>
                  </a:cxn>
                  <a:cxn ang="0">
                    <a:pos x="23" y="24"/>
                  </a:cxn>
                  <a:cxn ang="0">
                    <a:pos x="23" y="22"/>
                  </a:cxn>
                  <a:cxn ang="0">
                    <a:pos x="24" y="21"/>
                  </a:cxn>
                  <a:cxn ang="0">
                    <a:pos x="23" y="20"/>
                  </a:cxn>
                  <a:cxn ang="0">
                    <a:pos x="24" y="19"/>
                  </a:cxn>
                  <a:cxn ang="0">
                    <a:pos x="21" y="14"/>
                  </a:cxn>
                  <a:cxn ang="0">
                    <a:pos x="23" y="12"/>
                  </a:cxn>
                  <a:cxn ang="0">
                    <a:pos x="21" y="9"/>
                  </a:cxn>
                  <a:cxn ang="0">
                    <a:pos x="24" y="7"/>
                  </a:cxn>
                  <a:cxn ang="0">
                    <a:pos x="24" y="2"/>
                  </a:cxn>
                </a:cxnLst>
                <a:rect l="0" t="0" r="0" b="0"/>
                <a:pathLst>
                  <a:path w="38" h="210">
                    <a:moveTo>
                      <a:pt x="24" y="2"/>
                    </a:moveTo>
                    <a:lnTo>
                      <a:pt x="16" y="0"/>
                    </a:lnTo>
                    <a:lnTo>
                      <a:pt x="8" y="0"/>
                    </a:lnTo>
                    <a:lnTo>
                      <a:pt x="2" y="1"/>
                    </a:lnTo>
                    <a:lnTo>
                      <a:pt x="1" y="9"/>
                    </a:lnTo>
                    <a:lnTo>
                      <a:pt x="1" y="14"/>
                    </a:lnTo>
                    <a:lnTo>
                      <a:pt x="4" y="22"/>
                    </a:lnTo>
                    <a:lnTo>
                      <a:pt x="7" y="22"/>
                    </a:lnTo>
                    <a:lnTo>
                      <a:pt x="2" y="31"/>
                    </a:lnTo>
                    <a:lnTo>
                      <a:pt x="0" y="44"/>
                    </a:lnTo>
                    <a:lnTo>
                      <a:pt x="0" y="57"/>
                    </a:lnTo>
                    <a:lnTo>
                      <a:pt x="1" y="72"/>
                    </a:lnTo>
                    <a:lnTo>
                      <a:pt x="2" y="87"/>
                    </a:lnTo>
                    <a:lnTo>
                      <a:pt x="7" y="88"/>
                    </a:lnTo>
                    <a:lnTo>
                      <a:pt x="7" y="92"/>
                    </a:lnTo>
                    <a:lnTo>
                      <a:pt x="10" y="94"/>
                    </a:lnTo>
                    <a:lnTo>
                      <a:pt x="10" y="110"/>
                    </a:lnTo>
                    <a:lnTo>
                      <a:pt x="12" y="112"/>
                    </a:lnTo>
                    <a:lnTo>
                      <a:pt x="12" y="141"/>
                    </a:lnTo>
                    <a:lnTo>
                      <a:pt x="12" y="158"/>
                    </a:lnTo>
                    <a:lnTo>
                      <a:pt x="8" y="178"/>
                    </a:lnTo>
                    <a:lnTo>
                      <a:pt x="7" y="204"/>
                    </a:lnTo>
                    <a:lnTo>
                      <a:pt x="11" y="206"/>
                    </a:lnTo>
                    <a:lnTo>
                      <a:pt x="11" y="209"/>
                    </a:lnTo>
                    <a:lnTo>
                      <a:pt x="17" y="209"/>
                    </a:lnTo>
                    <a:lnTo>
                      <a:pt x="18" y="208"/>
                    </a:lnTo>
                    <a:lnTo>
                      <a:pt x="21" y="208"/>
                    </a:lnTo>
                    <a:lnTo>
                      <a:pt x="21" y="209"/>
                    </a:lnTo>
                    <a:lnTo>
                      <a:pt x="25" y="209"/>
                    </a:lnTo>
                    <a:lnTo>
                      <a:pt x="35" y="208"/>
                    </a:lnTo>
                    <a:lnTo>
                      <a:pt x="35" y="206"/>
                    </a:lnTo>
                    <a:lnTo>
                      <a:pt x="26" y="202"/>
                    </a:lnTo>
                    <a:lnTo>
                      <a:pt x="26" y="198"/>
                    </a:lnTo>
                    <a:lnTo>
                      <a:pt x="35" y="196"/>
                    </a:lnTo>
                    <a:lnTo>
                      <a:pt x="35" y="194"/>
                    </a:lnTo>
                    <a:lnTo>
                      <a:pt x="29" y="190"/>
                    </a:lnTo>
                    <a:lnTo>
                      <a:pt x="29" y="161"/>
                    </a:lnTo>
                    <a:lnTo>
                      <a:pt x="30" y="135"/>
                    </a:lnTo>
                    <a:lnTo>
                      <a:pt x="30" y="109"/>
                    </a:lnTo>
                    <a:lnTo>
                      <a:pt x="30" y="94"/>
                    </a:lnTo>
                    <a:lnTo>
                      <a:pt x="30" y="90"/>
                    </a:lnTo>
                    <a:lnTo>
                      <a:pt x="30" y="69"/>
                    </a:lnTo>
                    <a:lnTo>
                      <a:pt x="37" y="64"/>
                    </a:lnTo>
                    <a:lnTo>
                      <a:pt x="37" y="62"/>
                    </a:lnTo>
                    <a:lnTo>
                      <a:pt x="23" y="33"/>
                    </a:lnTo>
                    <a:lnTo>
                      <a:pt x="16" y="30"/>
                    </a:lnTo>
                    <a:lnTo>
                      <a:pt x="17" y="28"/>
                    </a:lnTo>
                    <a:lnTo>
                      <a:pt x="21" y="26"/>
                    </a:lnTo>
                    <a:lnTo>
                      <a:pt x="21" y="25"/>
                    </a:lnTo>
                    <a:lnTo>
                      <a:pt x="23" y="24"/>
                    </a:lnTo>
                    <a:lnTo>
                      <a:pt x="23" y="22"/>
                    </a:lnTo>
                    <a:lnTo>
                      <a:pt x="24" y="21"/>
                    </a:lnTo>
                    <a:lnTo>
                      <a:pt x="23" y="20"/>
                    </a:lnTo>
                    <a:lnTo>
                      <a:pt x="24" y="19"/>
                    </a:lnTo>
                    <a:lnTo>
                      <a:pt x="21" y="14"/>
                    </a:lnTo>
                    <a:lnTo>
                      <a:pt x="23" y="12"/>
                    </a:lnTo>
                    <a:lnTo>
                      <a:pt x="21" y="9"/>
                    </a:lnTo>
                    <a:lnTo>
                      <a:pt x="24" y="7"/>
                    </a:lnTo>
                    <a:lnTo>
                      <a:pt x="24" y="2"/>
                    </a:lnTo>
                  </a:path>
                </a:pathLst>
              </a:custGeom>
              <a:solidFill>
                <a:schemeClr val="hlink"/>
              </a:solidFill>
              <a:ln w="12700">
                <a:noFill/>
              </a:ln>
            </p:spPr>
            <p:txBody>
              <a:bodyPr/>
              <a:lstStyle/>
              <a:p>
                <a:endParaRPr lang="zh-CN" altLang="en-US"/>
              </a:p>
            </p:txBody>
          </p:sp>
          <p:sp>
            <p:nvSpPr>
              <p:cNvPr id="37903" name="任意多边形 25615"/>
              <p:cNvSpPr/>
              <p:nvPr/>
            </p:nvSpPr>
            <p:spPr>
              <a:xfrm>
                <a:off x="1051" y="1508"/>
                <a:ext cx="35" cy="92"/>
              </a:xfrm>
              <a:custGeom>
                <a:avLst/>
                <a:gdLst/>
                <a:ahLst/>
                <a:cxnLst>
                  <a:cxn ang="0">
                    <a:pos x="40" y="3"/>
                  </a:cxn>
                  <a:cxn ang="0">
                    <a:pos x="54" y="0"/>
                  </a:cxn>
                  <a:cxn ang="0">
                    <a:pos x="59" y="5"/>
                  </a:cxn>
                  <a:cxn ang="0">
                    <a:pos x="61" y="3"/>
                  </a:cxn>
                  <a:cxn ang="0">
                    <a:pos x="64" y="14"/>
                  </a:cxn>
                  <a:cxn ang="0">
                    <a:pos x="57" y="20"/>
                  </a:cxn>
                  <a:cxn ang="0">
                    <a:pos x="56" y="26"/>
                  </a:cxn>
                  <a:cxn ang="0">
                    <a:pos x="55" y="27"/>
                  </a:cxn>
                  <a:cxn ang="0">
                    <a:pos x="54" y="32"/>
                  </a:cxn>
                  <a:cxn ang="0">
                    <a:pos x="48" y="34"/>
                  </a:cxn>
                  <a:cxn ang="0">
                    <a:pos x="48" y="36"/>
                  </a:cxn>
                  <a:cxn ang="0">
                    <a:pos x="57" y="43"/>
                  </a:cxn>
                  <a:cxn ang="0">
                    <a:pos x="64" y="77"/>
                  </a:cxn>
                  <a:cxn ang="0">
                    <a:pos x="59" y="86"/>
                  </a:cxn>
                  <a:cxn ang="0">
                    <a:pos x="59" y="149"/>
                  </a:cxn>
                  <a:cxn ang="0">
                    <a:pos x="52" y="151"/>
                  </a:cxn>
                  <a:cxn ang="0">
                    <a:pos x="50" y="162"/>
                  </a:cxn>
                  <a:cxn ang="0">
                    <a:pos x="48" y="189"/>
                  </a:cxn>
                  <a:cxn ang="0">
                    <a:pos x="48" y="202"/>
                  </a:cxn>
                  <a:cxn ang="0">
                    <a:pos x="59" y="211"/>
                  </a:cxn>
                  <a:cxn ang="0">
                    <a:pos x="67" y="216"/>
                  </a:cxn>
                  <a:cxn ang="0">
                    <a:pos x="67" y="219"/>
                  </a:cxn>
                  <a:cxn ang="0">
                    <a:pos x="50" y="215"/>
                  </a:cxn>
                  <a:cxn ang="0">
                    <a:pos x="48" y="212"/>
                  </a:cxn>
                  <a:cxn ang="0">
                    <a:pos x="46" y="215"/>
                  </a:cxn>
                  <a:cxn ang="0">
                    <a:pos x="44" y="215"/>
                  </a:cxn>
                  <a:cxn ang="0">
                    <a:pos x="42" y="204"/>
                  </a:cxn>
                  <a:cxn ang="0">
                    <a:pos x="40" y="159"/>
                  </a:cxn>
                  <a:cxn ang="0">
                    <a:pos x="37" y="159"/>
                  </a:cxn>
                  <a:cxn ang="0">
                    <a:pos x="28" y="199"/>
                  </a:cxn>
                  <a:cxn ang="0">
                    <a:pos x="28" y="225"/>
                  </a:cxn>
                  <a:cxn ang="0">
                    <a:pos x="24" y="237"/>
                  </a:cxn>
                  <a:cxn ang="0">
                    <a:pos x="20" y="240"/>
                  </a:cxn>
                  <a:cxn ang="0">
                    <a:pos x="18" y="233"/>
                  </a:cxn>
                  <a:cxn ang="0">
                    <a:pos x="21" y="226"/>
                  </a:cxn>
                  <a:cxn ang="0">
                    <a:pos x="24" y="210"/>
                  </a:cxn>
                  <a:cxn ang="0">
                    <a:pos x="24" y="152"/>
                  </a:cxn>
                  <a:cxn ang="0">
                    <a:pos x="28" y="96"/>
                  </a:cxn>
                  <a:cxn ang="0">
                    <a:pos x="21" y="91"/>
                  </a:cxn>
                  <a:cxn ang="0">
                    <a:pos x="21" y="83"/>
                  </a:cxn>
                  <a:cxn ang="0">
                    <a:pos x="21" y="68"/>
                  </a:cxn>
                  <a:cxn ang="0">
                    <a:pos x="14" y="72"/>
                  </a:cxn>
                  <a:cxn ang="0">
                    <a:pos x="21" y="81"/>
                  </a:cxn>
                  <a:cxn ang="0">
                    <a:pos x="21" y="90"/>
                  </a:cxn>
                  <a:cxn ang="0">
                    <a:pos x="14" y="85"/>
                  </a:cxn>
                  <a:cxn ang="0">
                    <a:pos x="11" y="79"/>
                  </a:cxn>
                  <a:cxn ang="0">
                    <a:pos x="7" y="80"/>
                  </a:cxn>
                  <a:cxn ang="0">
                    <a:pos x="0" y="72"/>
                  </a:cxn>
                  <a:cxn ang="0">
                    <a:pos x="0" y="68"/>
                  </a:cxn>
                  <a:cxn ang="0">
                    <a:pos x="4" y="67"/>
                  </a:cxn>
                  <a:cxn ang="0">
                    <a:pos x="12" y="56"/>
                  </a:cxn>
                  <a:cxn ang="0">
                    <a:pos x="21" y="47"/>
                  </a:cxn>
                  <a:cxn ang="0">
                    <a:pos x="32" y="36"/>
                  </a:cxn>
                  <a:cxn ang="0">
                    <a:pos x="40" y="32"/>
                  </a:cxn>
                  <a:cxn ang="0">
                    <a:pos x="40" y="25"/>
                  </a:cxn>
                  <a:cxn ang="0">
                    <a:pos x="37" y="21"/>
                  </a:cxn>
                  <a:cxn ang="0">
                    <a:pos x="37" y="12"/>
                  </a:cxn>
                  <a:cxn ang="0">
                    <a:pos x="35" y="10"/>
                  </a:cxn>
                  <a:cxn ang="0">
                    <a:pos x="40" y="3"/>
                  </a:cxn>
                </a:cxnLst>
                <a:rect l="0" t="0" r="0" b="0"/>
                <a:pathLst>
                  <a:path w="68" h="241">
                    <a:moveTo>
                      <a:pt x="40" y="3"/>
                    </a:moveTo>
                    <a:lnTo>
                      <a:pt x="54" y="0"/>
                    </a:lnTo>
                    <a:lnTo>
                      <a:pt x="59" y="5"/>
                    </a:lnTo>
                    <a:lnTo>
                      <a:pt x="61" y="3"/>
                    </a:lnTo>
                    <a:lnTo>
                      <a:pt x="64" y="14"/>
                    </a:lnTo>
                    <a:lnTo>
                      <a:pt x="57" y="20"/>
                    </a:lnTo>
                    <a:lnTo>
                      <a:pt x="56" y="26"/>
                    </a:lnTo>
                    <a:lnTo>
                      <a:pt x="55" y="27"/>
                    </a:lnTo>
                    <a:lnTo>
                      <a:pt x="54" y="32"/>
                    </a:lnTo>
                    <a:lnTo>
                      <a:pt x="48" y="34"/>
                    </a:lnTo>
                    <a:lnTo>
                      <a:pt x="48" y="36"/>
                    </a:lnTo>
                    <a:lnTo>
                      <a:pt x="57" y="43"/>
                    </a:lnTo>
                    <a:lnTo>
                      <a:pt x="64" y="77"/>
                    </a:lnTo>
                    <a:lnTo>
                      <a:pt x="59" y="86"/>
                    </a:lnTo>
                    <a:lnTo>
                      <a:pt x="59" y="149"/>
                    </a:lnTo>
                    <a:lnTo>
                      <a:pt x="52" y="151"/>
                    </a:lnTo>
                    <a:lnTo>
                      <a:pt x="50" y="162"/>
                    </a:lnTo>
                    <a:lnTo>
                      <a:pt x="48" y="189"/>
                    </a:lnTo>
                    <a:lnTo>
                      <a:pt x="48" y="202"/>
                    </a:lnTo>
                    <a:lnTo>
                      <a:pt x="59" y="211"/>
                    </a:lnTo>
                    <a:lnTo>
                      <a:pt x="67" y="216"/>
                    </a:lnTo>
                    <a:lnTo>
                      <a:pt x="67" y="219"/>
                    </a:lnTo>
                    <a:lnTo>
                      <a:pt x="50" y="215"/>
                    </a:lnTo>
                    <a:lnTo>
                      <a:pt x="48" y="212"/>
                    </a:lnTo>
                    <a:lnTo>
                      <a:pt x="46" y="215"/>
                    </a:lnTo>
                    <a:lnTo>
                      <a:pt x="44" y="215"/>
                    </a:lnTo>
                    <a:lnTo>
                      <a:pt x="42" y="204"/>
                    </a:lnTo>
                    <a:lnTo>
                      <a:pt x="40" y="159"/>
                    </a:lnTo>
                    <a:lnTo>
                      <a:pt x="37" y="159"/>
                    </a:lnTo>
                    <a:lnTo>
                      <a:pt x="28" y="199"/>
                    </a:lnTo>
                    <a:lnTo>
                      <a:pt x="28" y="225"/>
                    </a:lnTo>
                    <a:lnTo>
                      <a:pt x="24" y="237"/>
                    </a:lnTo>
                    <a:lnTo>
                      <a:pt x="20" y="240"/>
                    </a:lnTo>
                    <a:lnTo>
                      <a:pt x="18" y="233"/>
                    </a:lnTo>
                    <a:lnTo>
                      <a:pt x="21" y="226"/>
                    </a:lnTo>
                    <a:lnTo>
                      <a:pt x="24" y="210"/>
                    </a:lnTo>
                    <a:lnTo>
                      <a:pt x="24" y="152"/>
                    </a:lnTo>
                    <a:lnTo>
                      <a:pt x="28" y="96"/>
                    </a:lnTo>
                    <a:lnTo>
                      <a:pt x="21" y="91"/>
                    </a:lnTo>
                    <a:lnTo>
                      <a:pt x="21" y="83"/>
                    </a:lnTo>
                    <a:lnTo>
                      <a:pt x="21" y="68"/>
                    </a:lnTo>
                    <a:lnTo>
                      <a:pt x="14" y="72"/>
                    </a:lnTo>
                    <a:lnTo>
                      <a:pt x="21" y="81"/>
                    </a:lnTo>
                    <a:lnTo>
                      <a:pt x="21" y="90"/>
                    </a:lnTo>
                    <a:lnTo>
                      <a:pt x="14" y="85"/>
                    </a:lnTo>
                    <a:lnTo>
                      <a:pt x="11" y="79"/>
                    </a:lnTo>
                    <a:lnTo>
                      <a:pt x="7" y="80"/>
                    </a:lnTo>
                    <a:lnTo>
                      <a:pt x="0" y="72"/>
                    </a:lnTo>
                    <a:lnTo>
                      <a:pt x="0" y="68"/>
                    </a:lnTo>
                    <a:lnTo>
                      <a:pt x="4" y="67"/>
                    </a:lnTo>
                    <a:lnTo>
                      <a:pt x="12" y="56"/>
                    </a:lnTo>
                    <a:lnTo>
                      <a:pt x="21" y="47"/>
                    </a:lnTo>
                    <a:lnTo>
                      <a:pt x="32" y="36"/>
                    </a:lnTo>
                    <a:lnTo>
                      <a:pt x="40" y="32"/>
                    </a:lnTo>
                    <a:lnTo>
                      <a:pt x="40" y="25"/>
                    </a:lnTo>
                    <a:lnTo>
                      <a:pt x="37" y="21"/>
                    </a:lnTo>
                    <a:lnTo>
                      <a:pt x="37" y="12"/>
                    </a:lnTo>
                    <a:lnTo>
                      <a:pt x="35" y="10"/>
                    </a:lnTo>
                    <a:lnTo>
                      <a:pt x="40" y="3"/>
                    </a:lnTo>
                  </a:path>
                </a:pathLst>
              </a:custGeom>
              <a:solidFill>
                <a:schemeClr val="hlink"/>
              </a:solidFill>
              <a:ln w="12700">
                <a:noFill/>
              </a:ln>
            </p:spPr>
            <p:txBody>
              <a:bodyPr/>
              <a:lstStyle/>
              <a:p>
                <a:endParaRPr lang="zh-CN" altLang="en-US"/>
              </a:p>
            </p:txBody>
          </p:sp>
          <p:sp>
            <p:nvSpPr>
              <p:cNvPr id="37904" name="任意多边形 25616"/>
              <p:cNvSpPr/>
              <p:nvPr/>
            </p:nvSpPr>
            <p:spPr>
              <a:xfrm>
                <a:off x="1201" y="1511"/>
                <a:ext cx="24" cy="66"/>
              </a:xfrm>
              <a:custGeom>
                <a:avLst/>
                <a:gdLst/>
                <a:ahLst/>
                <a:cxnLst>
                  <a:cxn ang="0">
                    <a:pos x="27" y="2"/>
                  </a:cxn>
                  <a:cxn ang="0">
                    <a:pos x="37" y="0"/>
                  </a:cxn>
                  <a:cxn ang="0">
                    <a:pos x="41" y="4"/>
                  </a:cxn>
                  <a:cxn ang="0">
                    <a:pos x="42" y="2"/>
                  </a:cxn>
                  <a:cxn ang="0">
                    <a:pos x="44" y="11"/>
                  </a:cxn>
                  <a:cxn ang="0">
                    <a:pos x="39" y="14"/>
                  </a:cxn>
                  <a:cxn ang="0">
                    <a:pos x="39" y="19"/>
                  </a:cxn>
                  <a:cxn ang="0">
                    <a:pos x="38" y="19"/>
                  </a:cxn>
                  <a:cxn ang="0">
                    <a:pos x="37" y="24"/>
                  </a:cxn>
                  <a:cxn ang="0">
                    <a:pos x="33" y="24"/>
                  </a:cxn>
                  <a:cxn ang="0">
                    <a:pos x="33" y="26"/>
                  </a:cxn>
                  <a:cxn ang="0">
                    <a:pos x="39" y="31"/>
                  </a:cxn>
                  <a:cxn ang="0">
                    <a:pos x="44" y="55"/>
                  </a:cxn>
                  <a:cxn ang="0">
                    <a:pos x="41" y="62"/>
                  </a:cxn>
                  <a:cxn ang="0">
                    <a:pos x="41" y="107"/>
                  </a:cxn>
                  <a:cxn ang="0">
                    <a:pos x="36" y="109"/>
                  </a:cxn>
                  <a:cxn ang="0">
                    <a:pos x="35" y="117"/>
                  </a:cxn>
                  <a:cxn ang="0">
                    <a:pos x="33" y="136"/>
                  </a:cxn>
                  <a:cxn ang="0">
                    <a:pos x="33" y="146"/>
                  </a:cxn>
                  <a:cxn ang="0">
                    <a:pos x="41" y="153"/>
                  </a:cxn>
                  <a:cxn ang="0">
                    <a:pos x="45" y="156"/>
                  </a:cxn>
                  <a:cxn ang="0">
                    <a:pos x="45" y="158"/>
                  </a:cxn>
                  <a:cxn ang="0">
                    <a:pos x="34" y="155"/>
                  </a:cxn>
                  <a:cxn ang="0">
                    <a:pos x="33" y="153"/>
                  </a:cxn>
                  <a:cxn ang="0">
                    <a:pos x="31" y="155"/>
                  </a:cxn>
                  <a:cxn ang="0">
                    <a:pos x="31" y="155"/>
                  </a:cxn>
                  <a:cxn ang="0">
                    <a:pos x="29" y="147"/>
                  </a:cxn>
                  <a:cxn ang="0">
                    <a:pos x="27" y="115"/>
                  </a:cxn>
                  <a:cxn ang="0">
                    <a:pos x="25" y="115"/>
                  </a:cxn>
                  <a:cxn ang="0">
                    <a:pos x="19" y="143"/>
                  </a:cxn>
                  <a:cxn ang="0">
                    <a:pos x="19" y="161"/>
                  </a:cxn>
                  <a:cxn ang="0">
                    <a:pos x="16" y="171"/>
                  </a:cxn>
                  <a:cxn ang="0">
                    <a:pos x="14" y="172"/>
                  </a:cxn>
                  <a:cxn ang="0">
                    <a:pos x="12" y="168"/>
                  </a:cxn>
                  <a:cxn ang="0">
                    <a:pos x="14" y="163"/>
                  </a:cxn>
                  <a:cxn ang="0">
                    <a:pos x="16" y="151"/>
                  </a:cxn>
                  <a:cxn ang="0">
                    <a:pos x="17" y="110"/>
                  </a:cxn>
                  <a:cxn ang="0">
                    <a:pos x="19" y="70"/>
                  </a:cxn>
                  <a:cxn ang="0">
                    <a:pos x="15" y="66"/>
                  </a:cxn>
                  <a:cxn ang="0">
                    <a:pos x="15" y="60"/>
                  </a:cxn>
                  <a:cxn ang="0">
                    <a:pos x="15" y="49"/>
                  </a:cxn>
                  <a:cxn ang="0">
                    <a:pos x="10" y="52"/>
                  </a:cxn>
                  <a:cxn ang="0">
                    <a:pos x="14" y="58"/>
                  </a:cxn>
                  <a:cxn ang="0">
                    <a:pos x="14" y="65"/>
                  </a:cxn>
                  <a:cxn ang="0">
                    <a:pos x="10" y="61"/>
                  </a:cxn>
                  <a:cxn ang="0">
                    <a:pos x="8" y="57"/>
                  </a:cxn>
                  <a:cxn ang="0">
                    <a:pos x="4" y="58"/>
                  </a:cxn>
                  <a:cxn ang="0">
                    <a:pos x="0" y="52"/>
                  </a:cxn>
                  <a:cxn ang="0">
                    <a:pos x="0" y="49"/>
                  </a:cxn>
                  <a:cxn ang="0">
                    <a:pos x="3" y="48"/>
                  </a:cxn>
                  <a:cxn ang="0">
                    <a:pos x="8" y="40"/>
                  </a:cxn>
                  <a:cxn ang="0">
                    <a:pos x="14" y="34"/>
                  </a:cxn>
                  <a:cxn ang="0">
                    <a:pos x="22" y="26"/>
                  </a:cxn>
                  <a:cxn ang="0">
                    <a:pos x="27" y="24"/>
                  </a:cxn>
                  <a:cxn ang="0">
                    <a:pos x="27" y="18"/>
                  </a:cxn>
                  <a:cxn ang="0">
                    <a:pos x="25" y="15"/>
                  </a:cxn>
                  <a:cxn ang="0">
                    <a:pos x="25" y="9"/>
                  </a:cxn>
                  <a:cxn ang="0">
                    <a:pos x="24" y="7"/>
                  </a:cxn>
                  <a:cxn ang="0">
                    <a:pos x="27" y="2"/>
                  </a:cxn>
                </a:cxnLst>
                <a:rect l="0" t="0" r="0" b="0"/>
                <a:pathLst>
                  <a:path w="46" h="173">
                    <a:moveTo>
                      <a:pt x="27" y="2"/>
                    </a:moveTo>
                    <a:lnTo>
                      <a:pt x="37" y="0"/>
                    </a:lnTo>
                    <a:lnTo>
                      <a:pt x="41" y="4"/>
                    </a:lnTo>
                    <a:lnTo>
                      <a:pt x="42" y="2"/>
                    </a:lnTo>
                    <a:lnTo>
                      <a:pt x="44" y="11"/>
                    </a:lnTo>
                    <a:lnTo>
                      <a:pt x="39" y="14"/>
                    </a:lnTo>
                    <a:lnTo>
                      <a:pt x="39" y="19"/>
                    </a:lnTo>
                    <a:lnTo>
                      <a:pt x="38" y="19"/>
                    </a:lnTo>
                    <a:lnTo>
                      <a:pt x="37" y="24"/>
                    </a:lnTo>
                    <a:lnTo>
                      <a:pt x="33" y="24"/>
                    </a:lnTo>
                    <a:lnTo>
                      <a:pt x="33" y="26"/>
                    </a:lnTo>
                    <a:lnTo>
                      <a:pt x="39" y="31"/>
                    </a:lnTo>
                    <a:lnTo>
                      <a:pt x="44" y="55"/>
                    </a:lnTo>
                    <a:lnTo>
                      <a:pt x="41" y="62"/>
                    </a:lnTo>
                    <a:lnTo>
                      <a:pt x="41" y="107"/>
                    </a:lnTo>
                    <a:lnTo>
                      <a:pt x="36" y="109"/>
                    </a:lnTo>
                    <a:lnTo>
                      <a:pt x="35" y="117"/>
                    </a:lnTo>
                    <a:lnTo>
                      <a:pt x="33" y="136"/>
                    </a:lnTo>
                    <a:lnTo>
                      <a:pt x="33" y="146"/>
                    </a:lnTo>
                    <a:lnTo>
                      <a:pt x="41" y="153"/>
                    </a:lnTo>
                    <a:lnTo>
                      <a:pt x="45" y="156"/>
                    </a:lnTo>
                    <a:lnTo>
                      <a:pt x="45" y="158"/>
                    </a:lnTo>
                    <a:lnTo>
                      <a:pt x="34" y="155"/>
                    </a:lnTo>
                    <a:lnTo>
                      <a:pt x="33" y="153"/>
                    </a:lnTo>
                    <a:lnTo>
                      <a:pt x="31" y="155"/>
                    </a:lnTo>
                    <a:lnTo>
                      <a:pt x="29" y="147"/>
                    </a:lnTo>
                    <a:lnTo>
                      <a:pt x="27" y="115"/>
                    </a:lnTo>
                    <a:lnTo>
                      <a:pt x="25" y="115"/>
                    </a:lnTo>
                    <a:lnTo>
                      <a:pt x="19" y="143"/>
                    </a:lnTo>
                    <a:lnTo>
                      <a:pt x="19" y="161"/>
                    </a:lnTo>
                    <a:lnTo>
                      <a:pt x="16" y="171"/>
                    </a:lnTo>
                    <a:lnTo>
                      <a:pt x="14" y="172"/>
                    </a:lnTo>
                    <a:lnTo>
                      <a:pt x="12" y="168"/>
                    </a:lnTo>
                    <a:lnTo>
                      <a:pt x="14" y="163"/>
                    </a:lnTo>
                    <a:lnTo>
                      <a:pt x="16" y="151"/>
                    </a:lnTo>
                    <a:lnTo>
                      <a:pt x="17" y="110"/>
                    </a:lnTo>
                    <a:lnTo>
                      <a:pt x="19" y="70"/>
                    </a:lnTo>
                    <a:lnTo>
                      <a:pt x="15" y="66"/>
                    </a:lnTo>
                    <a:lnTo>
                      <a:pt x="15" y="60"/>
                    </a:lnTo>
                    <a:lnTo>
                      <a:pt x="15" y="49"/>
                    </a:lnTo>
                    <a:lnTo>
                      <a:pt x="10" y="52"/>
                    </a:lnTo>
                    <a:lnTo>
                      <a:pt x="14" y="58"/>
                    </a:lnTo>
                    <a:lnTo>
                      <a:pt x="14" y="65"/>
                    </a:lnTo>
                    <a:lnTo>
                      <a:pt x="10" y="61"/>
                    </a:lnTo>
                    <a:lnTo>
                      <a:pt x="8" y="57"/>
                    </a:lnTo>
                    <a:lnTo>
                      <a:pt x="4" y="58"/>
                    </a:lnTo>
                    <a:lnTo>
                      <a:pt x="0" y="52"/>
                    </a:lnTo>
                    <a:lnTo>
                      <a:pt x="0" y="49"/>
                    </a:lnTo>
                    <a:lnTo>
                      <a:pt x="3" y="48"/>
                    </a:lnTo>
                    <a:lnTo>
                      <a:pt x="8" y="40"/>
                    </a:lnTo>
                    <a:lnTo>
                      <a:pt x="14" y="34"/>
                    </a:lnTo>
                    <a:lnTo>
                      <a:pt x="22" y="26"/>
                    </a:lnTo>
                    <a:lnTo>
                      <a:pt x="27" y="24"/>
                    </a:lnTo>
                    <a:lnTo>
                      <a:pt x="27" y="18"/>
                    </a:lnTo>
                    <a:lnTo>
                      <a:pt x="25" y="15"/>
                    </a:lnTo>
                    <a:lnTo>
                      <a:pt x="25" y="9"/>
                    </a:lnTo>
                    <a:lnTo>
                      <a:pt x="24" y="7"/>
                    </a:lnTo>
                    <a:lnTo>
                      <a:pt x="27" y="2"/>
                    </a:lnTo>
                  </a:path>
                </a:pathLst>
              </a:custGeom>
              <a:solidFill>
                <a:schemeClr val="hlink"/>
              </a:solidFill>
              <a:ln w="12700">
                <a:noFill/>
              </a:ln>
            </p:spPr>
            <p:txBody>
              <a:bodyPr/>
              <a:lstStyle/>
              <a:p>
                <a:endParaRPr lang="zh-CN" altLang="en-US"/>
              </a:p>
            </p:txBody>
          </p:sp>
          <p:sp>
            <p:nvSpPr>
              <p:cNvPr id="37905" name="任意多边形 25617"/>
              <p:cNvSpPr/>
              <p:nvPr/>
            </p:nvSpPr>
            <p:spPr>
              <a:xfrm>
                <a:off x="1247" y="1506"/>
                <a:ext cx="20" cy="80"/>
              </a:xfrm>
              <a:custGeom>
                <a:avLst/>
                <a:gdLst/>
                <a:ahLst/>
                <a:cxnLst>
                  <a:cxn ang="0">
                    <a:pos x="25" y="2"/>
                  </a:cxn>
                  <a:cxn ang="0">
                    <a:pos x="16" y="0"/>
                  </a:cxn>
                  <a:cxn ang="0">
                    <a:pos x="8" y="0"/>
                  </a:cxn>
                  <a:cxn ang="0">
                    <a:pos x="2" y="1"/>
                  </a:cxn>
                  <a:cxn ang="0">
                    <a:pos x="1" y="9"/>
                  </a:cxn>
                  <a:cxn ang="0">
                    <a:pos x="1" y="15"/>
                  </a:cxn>
                  <a:cxn ang="0">
                    <a:pos x="4" y="22"/>
                  </a:cxn>
                  <a:cxn ang="0">
                    <a:pos x="7" y="22"/>
                  </a:cxn>
                  <a:cxn ang="0">
                    <a:pos x="2" y="31"/>
                  </a:cxn>
                  <a:cxn ang="0">
                    <a:pos x="0" y="44"/>
                  </a:cxn>
                  <a:cxn ang="0">
                    <a:pos x="0" y="57"/>
                  </a:cxn>
                  <a:cxn ang="0">
                    <a:pos x="1" y="72"/>
                  </a:cxn>
                  <a:cxn ang="0">
                    <a:pos x="2" y="88"/>
                  </a:cxn>
                  <a:cxn ang="0">
                    <a:pos x="7" y="88"/>
                  </a:cxn>
                  <a:cxn ang="0">
                    <a:pos x="7" y="92"/>
                  </a:cxn>
                  <a:cxn ang="0">
                    <a:pos x="10" y="94"/>
                  </a:cxn>
                  <a:cxn ang="0">
                    <a:pos x="10" y="110"/>
                  </a:cxn>
                  <a:cxn ang="0">
                    <a:pos x="12" y="114"/>
                  </a:cxn>
                  <a:cxn ang="0">
                    <a:pos x="12" y="142"/>
                  </a:cxn>
                  <a:cxn ang="0">
                    <a:pos x="12" y="160"/>
                  </a:cxn>
                  <a:cxn ang="0">
                    <a:pos x="8" y="180"/>
                  </a:cxn>
                  <a:cxn ang="0">
                    <a:pos x="7" y="206"/>
                  </a:cxn>
                  <a:cxn ang="0">
                    <a:pos x="11" y="208"/>
                  </a:cxn>
                  <a:cxn ang="0">
                    <a:pos x="11" y="211"/>
                  </a:cxn>
                  <a:cxn ang="0">
                    <a:pos x="17" y="211"/>
                  </a:cxn>
                  <a:cxn ang="0">
                    <a:pos x="18" y="210"/>
                  </a:cxn>
                  <a:cxn ang="0">
                    <a:pos x="21" y="210"/>
                  </a:cxn>
                  <a:cxn ang="0">
                    <a:pos x="21" y="211"/>
                  </a:cxn>
                  <a:cxn ang="0">
                    <a:pos x="25" y="211"/>
                  </a:cxn>
                  <a:cxn ang="0">
                    <a:pos x="35" y="210"/>
                  </a:cxn>
                  <a:cxn ang="0">
                    <a:pos x="35" y="208"/>
                  </a:cxn>
                  <a:cxn ang="0">
                    <a:pos x="27" y="204"/>
                  </a:cxn>
                  <a:cxn ang="0">
                    <a:pos x="27" y="200"/>
                  </a:cxn>
                  <a:cxn ang="0">
                    <a:pos x="35" y="198"/>
                  </a:cxn>
                  <a:cxn ang="0">
                    <a:pos x="35" y="196"/>
                  </a:cxn>
                  <a:cxn ang="0">
                    <a:pos x="29" y="192"/>
                  </a:cxn>
                  <a:cxn ang="0">
                    <a:pos x="29" y="163"/>
                  </a:cxn>
                  <a:cxn ang="0">
                    <a:pos x="30" y="137"/>
                  </a:cxn>
                  <a:cxn ang="0">
                    <a:pos x="30" y="110"/>
                  </a:cxn>
                  <a:cxn ang="0">
                    <a:pos x="30" y="94"/>
                  </a:cxn>
                  <a:cxn ang="0">
                    <a:pos x="30" y="91"/>
                  </a:cxn>
                  <a:cxn ang="0">
                    <a:pos x="30" y="69"/>
                  </a:cxn>
                  <a:cxn ang="0">
                    <a:pos x="37" y="65"/>
                  </a:cxn>
                  <a:cxn ang="0">
                    <a:pos x="37" y="62"/>
                  </a:cxn>
                  <a:cxn ang="0">
                    <a:pos x="23" y="34"/>
                  </a:cxn>
                  <a:cxn ang="0">
                    <a:pos x="16" y="30"/>
                  </a:cxn>
                  <a:cxn ang="0">
                    <a:pos x="17" y="28"/>
                  </a:cxn>
                  <a:cxn ang="0">
                    <a:pos x="22" y="26"/>
                  </a:cxn>
                  <a:cxn ang="0">
                    <a:pos x="22" y="25"/>
                  </a:cxn>
                  <a:cxn ang="0">
                    <a:pos x="23" y="24"/>
                  </a:cxn>
                  <a:cxn ang="0">
                    <a:pos x="23" y="22"/>
                  </a:cxn>
                  <a:cxn ang="0">
                    <a:pos x="25" y="21"/>
                  </a:cxn>
                  <a:cxn ang="0">
                    <a:pos x="23" y="20"/>
                  </a:cxn>
                  <a:cxn ang="0">
                    <a:pos x="24" y="19"/>
                  </a:cxn>
                  <a:cxn ang="0">
                    <a:pos x="22" y="15"/>
                  </a:cxn>
                  <a:cxn ang="0">
                    <a:pos x="23" y="12"/>
                  </a:cxn>
                  <a:cxn ang="0">
                    <a:pos x="22" y="9"/>
                  </a:cxn>
                  <a:cxn ang="0">
                    <a:pos x="24" y="7"/>
                  </a:cxn>
                  <a:cxn ang="0">
                    <a:pos x="25" y="2"/>
                  </a:cxn>
                </a:cxnLst>
                <a:rect l="0" t="0" r="0" b="0"/>
                <a:pathLst>
                  <a:path w="38" h="212">
                    <a:moveTo>
                      <a:pt x="25" y="2"/>
                    </a:moveTo>
                    <a:lnTo>
                      <a:pt x="16" y="0"/>
                    </a:lnTo>
                    <a:lnTo>
                      <a:pt x="8" y="0"/>
                    </a:lnTo>
                    <a:lnTo>
                      <a:pt x="2" y="1"/>
                    </a:lnTo>
                    <a:lnTo>
                      <a:pt x="1" y="9"/>
                    </a:lnTo>
                    <a:lnTo>
                      <a:pt x="1" y="15"/>
                    </a:lnTo>
                    <a:lnTo>
                      <a:pt x="4" y="22"/>
                    </a:lnTo>
                    <a:lnTo>
                      <a:pt x="7" y="22"/>
                    </a:lnTo>
                    <a:lnTo>
                      <a:pt x="2" y="31"/>
                    </a:lnTo>
                    <a:lnTo>
                      <a:pt x="0" y="44"/>
                    </a:lnTo>
                    <a:lnTo>
                      <a:pt x="0" y="57"/>
                    </a:lnTo>
                    <a:lnTo>
                      <a:pt x="1" y="72"/>
                    </a:lnTo>
                    <a:lnTo>
                      <a:pt x="2" y="88"/>
                    </a:lnTo>
                    <a:lnTo>
                      <a:pt x="7" y="88"/>
                    </a:lnTo>
                    <a:lnTo>
                      <a:pt x="7" y="92"/>
                    </a:lnTo>
                    <a:lnTo>
                      <a:pt x="10" y="94"/>
                    </a:lnTo>
                    <a:lnTo>
                      <a:pt x="10" y="110"/>
                    </a:lnTo>
                    <a:lnTo>
                      <a:pt x="12" y="114"/>
                    </a:lnTo>
                    <a:lnTo>
                      <a:pt x="12" y="142"/>
                    </a:lnTo>
                    <a:lnTo>
                      <a:pt x="12" y="160"/>
                    </a:lnTo>
                    <a:lnTo>
                      <a:pt x="8" y="180"/>
                    </a:lnTo>
                    <a:lnTo>
                      <a:pt x="7" y="206"/>
                    </a:lnTo>
                    <a:lnTo>
                      <a:pt x="11" y="208"/>
                    </a:lnTo>
                    <a:lnTo>
                      <a:pt x="11" y="211"/>
                    </a:lnTo>
                    <a:lnTo>
                      <a:pt x="17" y="211"/>
                    </a:lnTo>
                    <a:lnTo>
                      <a:pt x="18" y="210"/>
                    </a:lnTo>
                    <a:lnTo>
                      <a:pt x="21" y="210"/>
                    </a:lnTo>
                    <a:lnTo>
                      <a:pt x="21" y="211"/>
                    </a:lnTo>
                    <a:lnTo>
                      <a:pt x="25" y="211"/>
                    </a:lnTo>
                    <a:lnTo>
                      <a:pt x="35" y="210"/>
                    </a:lnTo>
                    <a:lnTo>
                      <a:pt x="35" y="208"/>
                    </a:lnTo>
                    <a:lnTo>
                      <a:pt x="27" y="204"/>
                    </a:lnTo>
                    <a:lnTo>
                      <a:pt x="27" y="200"/>
                    </a:lnTo>
                    <a:lnTo>
                      <a:pt x="35" y="198"/>
                    </a:lnTo>
                    <a:lnTo>
                      <a:pt x="35" y="196"/>
                    </a:lnTo>
                    <a:lnTo>
                      <a:pt x="29" y="192"/>
                    </a:lnTo>
                    <a:lnTo>
                      <a:pt x="29" y="163"/>
                    </a:lnTo>
                    <a:lnTo>
                      <a:pt x="30" y="137"/>
                    </a:lnTo>
                    <a:lnTo>
                      <a:pt x="30" y="110"/>
                    </a:lnTo>
                    <a:lnTo>
                      <a:pt x="30" y="94"/>
                    </a:lnTo>
                    <a:lnTo>
                      <a:pt x="30" y="91"/>
                    </a:lnTo>
                    <a:lnTo>
                      <a:pt x="30" y="69"/>
                    </a:lnTo>
                    <a:lnTo>
                      <a:pt x="37" y="65"/>
                    </a:lnTo>
                    <a:lnTo>
                      <a:pt x="37" y="62"/>
                    </a:lnTo>
                    <a:lnTo>
                      <a:pt x="23" y="34"/>
                    </a:lnTo>
                    <a:lnTo>
                      <a:pt x="16" y="30"/>
                    </a:lnTo>
                    <a:lnTo>
                      <a:pt x="17" y="28"/>
                    </a:lnTo>
                    <a:lnTo>
                      <a:pt x="22" y="26"/>
                    </a:lnTo>
                    <a:lnTo>
                      <a:pt x="22" y="25"/>
                    </a:lnTo>
                    <a:lnTo>
                      <a:pt x="23" y="24"/>
                    </a:lnTo>
                    <a:lnTo>
                      <a:pt x="23" y="22"/>
                    </a:lnTo>
                    <a:lnTo>
                      <a:pt x="25" y="21"/>
                    </a:lnTo>
                    <a:lnTo>
                      <a:pt x="23" y="20"/>
                    </a:lnTo>
                    <a:lnTo>
                      <a:pt x="24" y="19"/>
                    </a:lnTo>
                    <a:lnTo>
                      <a:pt x="22" y="15"/>
                    </a:lnTo>
                    <a:lnTo>
                      <a:pt x="23" y="12"/>
                    </a:lnTo>
                    <a:lnTo>
                      <a:pt x="22" y="9"/>
                    </a:lnTo>
                    <a:lnTo>
                      <a:pt x="24" y="7"/>
                    </a:lnTo>
                    <a:lnTo>
                      <a:pt x="25" y="2"/>
                    </a:lnTo>
                  </a:path>
                </a:pathLst>
              </a:custGeom>
              <a:solidFill>
                <a:schemeClr val="hlink"/>
              </a:solidFill>
              <a:ln w="12700">
                <a:noFill/>
              </a:ln>
            </p:spPr>
            <p:txBody>
              <a:bodyPr/>
              <a:lstStyle/>
              <a:p>
                <a:endParaRPr lang="zh-CN" altLang="en-US"/>
              </a:p>
            </p:txBody>
          </p:sp>
          <p:grpSp>
            <p:nvGrpSpPr>
              <p:cNvPr id="37906" name="组合 25618"/>
              <p:cNvGrpSpPr/>
              <p:nvPr/>
            </p:nvGrpSpPr>
            <p:grpSpPr>
              <a:xfrm>
                <a:off x="1649" y="1495"/>
                <a:ext cx="63" cy="104"/>
                <a:chOff x="1649" y="1495"/>
                <a:chExt cx="63" cy="104"/>
              </a:xfrm>
            </p:grpSpPr>
            <p:sp>
              <p:nvSpPr>
                <p:cNvPr id="37907" name="任意多边形 25619"/>
                <p:cNvSpPr/>
                <p:nvPr/>
              </p:nvSpPr>
              <p:spPr>
                <a:xfrm>
                  <a:off x="1672" y="1495"/>
                  <a:ext cx="40" cy="104"/>
                </a:xfrm>
                <a:custGeom>
                  <a:avLst/>
                  <a:gdLst/>
                  <a:ahLst/>
                  <a:cxnLst>
                    <a:cxn ang="0">
                      <a:pos x="30" y="3"/>
                    </a:cxn>
                    <a:cxn ang="0">
                      <a:pos x="14" y="0"/>
                    </a:cxn>
                    <a:cxn ang="0">
                      <a:pos x="9" y="7"/>
                    </a:cxn>
                    <a:cxn ang="0">
                      <a:pos x="6" y="4"/>
                    </a:cxn>
                    <a:cxn ang="0">
                      <a:pos x="2" y="16"/>
                    </a:cxn>
                    <a:cxn ang="0">
                      <a:pos x="10" y="24"/>
                    </a:cxn>
                    <a:cxn ang="0">
                      <a:pos x="11" y="30"/>
                    </a:cxn>
                    <a:cxn ang="0">
                      <a:pos x="13" y="31"/>
                    </a:cxn>
                    <a:cxn ang="0">
                      <a:pos x="14" y="37"/>
                    </a:cxn>
                    <a:cxn ang="0">
                      <a:pos x="21" y="38"/>
                    </a:cxn>
                    <a:cxn ang="0">
                      <a:pos x="21" y="40"/>
                    </a:cxn>
                    <a:cxn ang="0">
                      <a:pos x="10" y="49"/>
                    </a:cxn>
                    <a:cxn ang="0">
                      <a:pos x="2" y="88"/>
                    </a:cxn>
                    <a:cxn ang="0">
                      <a:pos x="9" y="98"/>
                    </a:cxn>
                    <a:cxn ang="0">
                      <a:pos x="9" y="171"/>
                    </a:cxn>
                    <a:cxn ang="0">
                      <a:pos x="16" y="173"/>
                    </a:cxn>
                    <a:cxn ang="0">
                      <a:pos x="18" y="185"/>
                    </a:cxn>
                    <a:cxn ang="0">
                      <a:pos x="22" y="216"/>
                    </a:cxn>
                    <a:cxn ang="0">
                      <a:pos x="22" y="232"/>
                    </a:cxn>
                    <a:cxn ang="0">
                      <a:pos x="9" y="242"/>
                    </a:cxn>
                    <a:cxn ang="0">
                      <a:pos x="0" y="247"/>
                    </a:cxn>
                    <a:cxn ang="0">
                      <a:pos x="0" y="251"/>
                    </a:cxn>
                    <a:cxn ang="0">
                      <a:pos x="19" y="246"/>
                    </a:cxn>
                    <a:cxn ang="0">
                      <a:pos x="22" y="242"/>
                    </a:cxn>
                    <a:cxn ang="0">
                      <a:pos x="24" y="246"/>
                    </a:cxn>
                    <a:cxn ang="0">
                      <a:pos x="25" y="246"/>
                    </a:cxn>
                    <a:cxn ang="0">
                      <a:pos x="28" y="234"/>
                    </a:cxn>
                    <a:cxn ang="0">
                      <a:pos x="30" y="182"/>
                    </a:cxn>
                    <a:cxn ang="0">
                      <a:pos x="33" y="182"/>
                    </a:cxn>
                    <a:cxn ang="0">
                      <a:pos x="44" y="228"/>
                    </a:cxn>
                    <a:cxn ang="0">
                      <a:pos x="44" y="257"/>
                    </a:cxn>
                    <a:cxn ang="0">
                      <a:pos x="49" y="271"/>
                    </a:cxn>
                    <a:cxn ang="0">
                      <a:pos x="53" y="274"/>
                    </a:cxn>
                    <a:cxn ang="0">
                      <a:pos x="55" y="266"/>
                    </a:cxn>
                    <a:cxn ang="0">
                      <a:pos x="52" y="258"/>
                    </a:cxn>
                    <a:cxn ang="0">
                      <a:pos x="49" y="240"/>
                    </a:cxn>
                    <a:cxn ang="0">
                      <a:pos x="48" y="175"/>
                    </a:cxn>
                    <a:cxn ang="0">
                      <a:pos x="45" y="110"/>
                    </a:cxn>
                    <a:cxn ang="0">
                      <a:pos x="52" y="105"/>
                    </a:cxn>
                    <a:cxn ang="0">
                      <a:pos x="52" y="95"/>
                    </a:cxn>
                    <a:cxn ang="0">
                      <a:pos x="52" y="78"/>
                    </a:cxn>
                    <a:cxn ang="0">
                      <a:pos x="60" y="83"/>
                    </a:cxn>
                    <a:cxn ang="0">
                      <a:pos x="52" y="93"/>
                    </a:cxn>
                    <a:cxn ang="0">
                      <a:pos x="52" y="103"/>
                    </a:cxn>
                    <a:cxn ang="0">
                      <a:pos x="60" y="97"/>
                    </a:cxn>
                    <a:cxn ang="0">
                      <a:pos x="64" y="90"/>
                    </a:cxn>
                    <a:cxn ang="0">
                      <a:pos x="68" y="92"/>
                    </a:cxn>
                    <a:cxn ang="0">
                      <a:pos x="76" y="81"/>
                    </a:cxn>
                    <a:cxn ang="0">
                      <a:pos x="76" y="78"/>
                    </a:cxn>
                    <a:cxn ang="0">
                      <a:pos x="72" y="76"/>
                    </a:cxn>
                    <a:cxn ang="0">
                      <a:pos x="62" y="64"/>
                    </a:cxn>
                    <a:cxn ang="0">
                      <a:pos x="52" y="53"/>
                    </a:cxn>
                    <a:cxn ang="0">
                      <a:pos x="39" y="41"/>
                    </a:cxn>
                    <a:cxn ang="0">
                      <a:pos x="30" y="37"/>
                    </a:cxn>
                    <a:cxn ang="0">
                      <a:pos x="30" y="29"/>
                    </a:cxn>
                    <a:cxn ang="0">
                      <a:pos x="33" y="24"/>
                    </a:cxn>
                    <a:cxn ang="0">
                      <a:pos x="33" y="14"/>
                    </a:cxn>
                    <a:cxn ang="0">
                      <a:pos x="36" y="11"/>
                    </a:cxn>
                    <a:cxn ang="0">
                      <a:pos x="30" y="3"/>
                    </a:cxn>
                  </a:cxnLst>
                  <a:rect l="0" t="0" r="0" b="0"/>
                  <a:pathLst>
                    <a:path w="77" h="275">
                      <a:moveTo>
                        <a:pt x="30" y="3"/>
                      </a:moveTo>
                      <a:lnTo>
                        <a:pt x="14" y="0"/>
                      </a:lnTo>
                      <a:lnTo>
                        <a:pt x="9" y="7"/>
                      </a:lnTo>
                      <a:lnTo>
                        <a:pt x="6" y="4"/>
                      </a:lnTo>
                      <a:lnTo>
                        <a:pt x="2" y="16"/>
                      </a:lnTo>
                      <a:lnTo>
                        <a:pt x="10" y="24"/>
                      </a:lnTo>
                      <a:lnTo>
                        <a:pt x="11" y="30"/>
                      </a:lnTo>
                      <a:lnTo>
                        <a:pt x="13" y="31"/>
                      </a:lnTo>
                      <a:lnTo>
                        <a:pt x="14" y="37"/>
                      </a:lnTo>
                      <a:lnTo>
                        <a:pt x="21" y="38"/>
                      </a:lnTo>
                      <a:lnTo>
                        <a:pt x="21" y="40"/>
                      </a:lnTo>
                      <a:lnTo>
                        <a:pt x="10" y="49"/>
                      </a:lnTo>
                      <a:lnTo>
                        <a:pt x="2" y="88"/>
                      </a:lnTo>
                      <a:lnTo>
                        <a:pt x="9" y="98"/>
                      </a:lnTo>
                      <a:lnTo>
                        <a:pt x="9" y="171"/>
                      </a:lnTo>
                      <a:lnTo>
                        <a:pt x="16" y="173"/>
                      </a:lnTo>
                      <a:lnTo>
                        <a:pt x="18" y="185"/>
                      </a:lnTo>
                      <a:lnTo>
                        <a:pt x="22" y="216"/>
                      </a:lnTo>
                      <a:lnTo>
                        <a:pt x="22" y="232"/>
                      </a:lnTo>
                      <a:lnTo>
                        <a:pt x="9" y="242"/>
                      </a:lnTo>
                      <a:lnTo>
                        <a:pt x="0" y="247"/>
                      </a:lnTo>
                      <a:lnTo>
                        <a:pt x="0" y="251"/>
                      </a:lnTo>
                      <a:lnTo>
                        <a:pt x="19" y="246"/>
                      </a:lnTo>
                      <a:lnTo>
                        <a:pt x="22" y="242"/>
                      </a:lnTo>
                      <a:lnTo>
                        <a:pt x="24" y="246"/>
                      </a:lnTo>
                      <a:lnTo>
                        <a:pt x="25" y="246"/>
                      </a:lnTo>
                      <a:lnTo>
                        <a:pt x="28" y="234"/>
                      </a:lnTo>
                      <a:lnTo>
                        <a:pt x="30" y="182"/>
                      </a:lnTo>
                      <a:lnTo>
                        <a:pt x="33" y="182"/>
                      </a:lnTo>
                      <a:lnTo>
                        <a:pt x="44" y="228"/>
                      </a:lnTo>
                      <a:lnTo>
                        <a:pt x="44" y="257"/>
                      </a:lnTo>
                      <a:lnTo>
                        <a:pt x="49" y="271"/>
                      </a:lnTo>
                      <a:lnTo>
                        <a:pt x="53" y="274"/>
                      </a:lnTo>
                      <a:lnTo>
                        <a:pt x="55" y="266"/>
                      </a:lnTo>
                      <a:lnTo>
                        <a:pt x="52" y="258"/>
                      </a:lnTo>
                      <a:lnTo>
                        <a:pt x="49" y="240"/>
                      </a:lnTo>
                      <a:lnTo>
                        <a:pt x="48" y="175"/>
                      </a:lnTo>
                      <a:lnTo>
                        <a:pt x="45" y="110"/>
                      </a:lnTo>
                      <a:lnTo>
                        <a:pt x="52" y="105"/>
                      </a:lnTo>
                      <a:lnTo>
                        <a:pt x="52" y="95"/>
                      </a:lnTo>
                      <a:lnTo>
                        <a:pt x="52" y="78"/>
                      </a:lnTo>
                      <a:lnTo>
                        <a:pt x="60" y="83"/>
                      </a:lnTo>
                      <a:lnTo>
                        <a:pt x="52" y="93"/>
                      </a:lnTo>
                      <a:lnTo>
                        <a:pt x="52" y="103"/>
                      </a:lnTo>
                      <a:lnTo>
                        <a:pt x="60" y="97"/>
                      </a:lnTo>
                      <a:lnTo>
                        <a:pt x="64" y="90"/>
                      </a:lnTo>
                      <a:lnTo>
                        <a:pt x="68" y="92"/>
                      </a:lnTo>
                      <a:lnTo>
                        <a:pt x="76" y="81"/>
                      </a:lnTo>
                      <a:lnTo>
                        <a:pt x="76" y="78"/>
                      </a:lnTo>
                      <a:lnTo>
                        <a:pt x="72" y="76"/>
                      </a:lnTo>
                      <a:lnTo>
                        <a:pt x="62" y="64"/>
                      </a:lnTo>
                      <a:lnTo>
                        <a:pt x="52" y="53"/>
                      </a:lnTo>
                      <a:lnTo>
                        <a:pt x="39" y="41"/>
                      </a:lnTo>
                      <a:lnTo>
                        <a:pt x="30" y="37"/>
                      </a:lnTo>
                      <a:lnTo>
                        <a:pt x="30" y="29"/>
                      </a:lnTo>
                      <a:lnTo>
                        <a:pt x="33" y="24"/>
                      </a:lnTo>
                      <a:lnTo>
                        <a:pt x="33" y="14"/>
                      </a:lnTo>
                      <a:lnTo>
                        <a:pt x="36" y="11"/>
                      </a:lnTo>
                      <a:lnTo>
                        <a:pt x="30" y="3"/>
                      </a:lnTo>
                    </a:path>
                  </a:pathLst>
                </a:custGeom>
                <a:solidFill>
                  <a:schemeClr val="hlink"/>
                </a:solidFill>
                <a:ln w="12700">
                  <a:noFill/>
                </a:ln>
              </p:spPr>
              <p:txBody>
                <a:bodyPr/>
                <a:lstStyle/>
                <a:p>
                  <a:endParaRPr lang="zh-CN" altLang="en-US"/>
                </a:p>
              </p:txBody>
            </p:sp>
            <p:sp>
              <p:nvSpPr>
                <p:cNvPr id="37908" name="任意多边形 25620"/>
                <p:cNvSpPr/>
                <p:nvPr/>
              </p:nvSpPr>
              <p:spPr>
                <a:xfrm>
                  <a:off x="1649" y="1495"/>
                  <a:ext cx="27" cy="100"/>
                </a:xfrm>
                <a:custGeom>
                  <a:avLst/>
                  <a:gdLst/>
                  <a:ahLst/>
                  <a:cxnLst>
                    <a:cxn ang="0">
                      <a:pos x="41" y="5"/>
                    </a:cxn>
                    <a:cxn ang="0">
                      <a:pos x="41" y="12"/>
                    </a:cxn>
                    <a:cxn ang="0">
                      <a:pos x="40" y="14"/>
                    </a:cxn>
                    <a:cxn ang="0">
                      <a:pos x="43" y="19"/>
                    </a:cxn>
                    <a:cxn ang="0">
                      <a:pos x="41" y="20"/>
                    </a:cxn>
                    <a:cxn ang="0">
                      <a:pos x="41" y="22"/>
                    </a:cxn>
                    <a:cxn ang="0">
                      <a:pos x="40" y="30"/>
                    </a:cxn>
                    <a:cxn ang="0">
                      <a:pos x="49" y="38"/>
                    </a:cxn>
                    <a:cxn ang="0">
                      <a:pos x="53" y="92"/>
                    </a:cxn>
                    <a:cxn ang="0">
                      <a:pos x="48" y="102"/>
                    </a:cxn>
                    <a:cxn ang="0">
                      <a:pos x="50" y="131"/>
                    </a:cxn>
                    <a:cxn ang="0">
                      <a:pos x="47" y="135"/>
                    </a:cxn>
                    <a:cxn ang="0">
                      <a:pos x="44" y="181"/>
                    </a:cxn>
                    <a:cxn ang="0">
                      <a:pos x="42" y="228"/>
                    </a:cxn>
                    <a:cxn ang="0">
                      <a:pos x="43" y="230"/>
                    </a:cxn>
                    <a:cxn ang="0">
                      <a:pos x="53" y="239"/>
                    </a:cxn>
                    <a:cxn ang="0">
                      <a:pos x="51" y="241"/>
                    </a:cxn>
                    <a:cxn ang="0">
                      <a:pos x="48" y="242"/>
                    </a:cxn>
                    <a:cxn ang="0">
                      <a:pos x="43" y="241"/>
                    </a:cxn>
                    <a:cxn ang="0">
                      <a:pos x="36" y="237"/>
                    </a:cxn>
                    <a:cxn ang="0">
                      <a:pos x="32" y="235"/>
                    </a:cxn>
                    <a:cxn ang="0">
                      <a:pos x="32" y="244"/>
                    </a:cxn>
                    <a:cxn ang="0">
                      <a:pos x="30" y="244"/>
                    </a:cxn>
                    <a:cxn ang="0">
                      <a:pos x="34" y="250"/>
                    </a:cxn>
                    <a:cxn ang="0">
                      <a:pos x="32" y="261"/>
                    </a:cxn>
                    <a:cxn ang="0">
                      <a:pos x="29" y="263"/>
                    </a:cxn>
                    <a:cxn ang="0">
                      <a:pos x="23" y="254"/>
                    </a:cxn>
                    <a:cxn ang="0">
                      <a:pos x="23" y="247"/>
                    </a:cxn>
                    <a:cxn ang="0">
                      <a:pos x="21" y="246"/>
                    </a:cxn>
                    <a:cxn ang="0">
                      <a:pos x="19" y="186"/>
                    </a:cxn>
                    <a:cxn ang="0">
                      <a:pos x="21" y="181"/>
                    </a:cxn>
                    <a:cxn ang="0">
                      <a:pos x="15" y="140"/>
                    </a:cxn>
                    <a:cxn ang="0">
                      <a:pos x="10" y="139"/>
                    </a:cxn>
                    <a:cxn ang="0">
                      <a:pos x="10" y="97"/>
                    </a:cxn>
                    <a:cxn ang="0">
                      <a:pos x="0" y="92"/>
                    </a:cxn>
                    <a:cxn ang="0">
                      <a:pos x="3" y="47"/>
                    </a:cxn>
                    <a:cxn ang="0">
                      <a:pos x="19" y="35"/>
                    </a:cxn>
                    <a:cxn ang="0">
                      <a:pos x="23" y="30"/>
                    </a:cxn>
                    <a:cxn ang="0">
                      <a:pos x="23" y="26"/>
                    </a:cxn>
                    <a:cxn ang="0">
                      <a:pos x="22" y="23"/>
                    </a:cxn>
                    <a:cxn ang="0">
                      <a:pos x="20" y="21"/>
                    </a:cxn>
                    <a:cxn ang="0">
                      <a:pos x="18" y="17"/>
                    </a:cxn>
                    <a:cxn ang="0">
                      <a:pos x="17" y="15"/>
                    </a:cxn>
                    <a:cxn ang="0">
                      <a:pos x="17" y="12"/>
                    </a:cxn>
                    <a:cxn ang="0">
                      <a:pos x="18" y="8"/>
                    </a:cxn>
                    <a:cxn ang="0">
                      <a:pos x="21" y="4"/>
                    </a:cxn>
                    <a:cxn ang="0">
                      <a:pos x="23" y="1"/>
                    </a:cxn>
                    <a:cxn ang="0">
                      <a:pos x="27" y="0"/>
                    </a:cxn>
                    <a:cxn ang="0">
                      <a:pos x="30" y="0"/>
                    </a:cxn>
                    <a:cxn ang="0">
                      <a:pos x="34" y="0"/>
                    </a:cxn>
                    <a:cxn ang="0">
                      <a:pos x="36" y="1"/>
                    </a:cxn>
                    <a:cxn ang="0">
                      <a:pos x="41" y="5"/>
                    </a:cxn>
                  </a:cxnLst>
                  <a:rect l="0" t="0" r="0" b="0"/>
                  <a:pathLst>
                    <a:path w="54" h="264">
                      <a:moveTo>
                        <a:pt x="41" y="5"/>
                      </a:moveTo>
                      <a:lnTo>
                        <a:pt x="41" y="12"/>
                      </a:lnTo>
                      <a:lnTo>
                        <a:pt x="40" y="14"/>
                      </a:lnTo>
                      <a:lnTo>
                        <a:pt x="43" y="19"/>
                      </a:lnTo>
                      <a:lnTo>
                        <a:pt x="41" y="20"/>
                      </a:lnTo>
                      <a:lnTo>
                        <a:pt x="41" y="22"/>
                      </a:lnTo>
                      <a:lnTo>
                        <a:pt x="40" y="30"/>
                      </a:lnTo>
                      <a:lnTo>
                        <a:pt x="49" y="38"/>
                      </a:lnTo>
                      <a:lnTo>
                        <a:pt x="53" y="92"/>
                      </a:lnTo>
                      <a:lnTo>
                        <a:pt x="48" y="102"/>
                      </a:lnTo>
                      <a:lnTo>
                        <a:pt x="50" y="131"/>
                      </a:lnTo>
                      <a:lnTo>
                        <a:pt x="47" y="135"/>
                      </a:lnTo>
                      <a:lnTo>
                        <a:pt x="44" y="181"/>
                      </a:lnTo>
                      <a:lnTo>
                        <a:pt x="42" y="228"/>
                      </a:lnTo>
                      <a:lnTo>
                        <a:pt x="43" y="230"/>
                      </a:lnTo>
                      <a:lnTo>
                        <a:pt x="53" y="239"/>
                      </a:lnTo>
                      <a:lnTo>
                        <a:pt x="51" y="241"/>
                      </a:lnTo>
                      <a:lnTo>
                        <a:pt x="48" y="242"/>
                      </a:lnTo>
                      <a:lnTo>
                        <a:pt x="43" y="241"/>
                      </a:lnTo>
                      <a:lnTo>
                        <a:pt x="36" y="237"/>
                      </a:lnTo>
                      <a:lnTo>
                        <a:pt x="32" y="235"/>
                      </a:lnTo>
                      <a:lnTo>
                        <a:pt x="32" y="244"/>
                      </a:lnTo>
                      <a:lnTo>
                        <a:pt x="30" y="244"/>
                      </a:lnTo>
                      <a:lnTo>
                        <a:pt x="34" y="250"/>
                      </a:lnTo>
                      <a:lnTo>
                        <a:pt x="32" y="261"/>
                      </a:lnTo>
                      <a:lnTo>
                        <a:pt x="29" y="263"/>
                      </a:lnTo>
                      <a:lnTo>
                        <a:pt x="23" y="254"/>
                      </a:lnTo>
                      <a:lnTo>
                        <a:pt x="23" y="247"/>
                      </a:lnTo>
                      <a:lnTo>
                        <a:pt x="21" y="246"/>
                      </a:lnTo>
                      <a:lnTo>
                        <a:pt x="19" y="186"/>
                      </a:lnTo>
                      <a:lnTo>
                        <a:pt x="21" y="181"/>
                      </a:lnTo>
                      <a:lnTo>
                        <a:pt x="15" y="140"/>
                      </a:lnTo>
                      <a:lnTo>
                        <a:pt x="10" y="139"/>
                      </a:lnTo>
                      <a:lnTo>
                        <a:pt x="10" y="97"/>
                      </a:lnTo>
                      <a:lnTo>
                        <a:pt x="0" y="92"/>
                      </a:lnTo>
                      <a:lnTo>
                        <a:pt x="3" y="47"/>
                      </a:lnTo>
                      <a:lnTo>
                        <a:pt x="19" y="35"/>
                      </a:lnTo>
                      <a:lnTo>
                        <a:pt x="23" y="30"/>
                      </a:lnTo>
                      <a:lnTo>
                        <a:pt x="23" y="26"/>
                      </a:lnTo>
                      <a:lnTo>
                        <a:pt x="22" y="23"/>
                      </a:lnTo>
                      <a:lnTo>
                        <a:pt x="20" y="21"/>
                      </a:lnTo>
                      <a:lnTo>
                        <a:pt x="18" y="17"/>
                      </a:lnTo>
                      <a:lnTo>
                        <a:pt x="17" y="15"/>
                      </a:lnTo>
                      <a:lnTo>
                        <a:pt x="17" y="12"/>
                      </a:lnTo>
                      <a:lnTo>
                        <a:pt x="18" y="8"/>
                      </a:lnTo>
                      <a:lnTo>
                        <a:pt x="21" y="4"/>
                      </a:lnTo>
                      <a:lnTo>
                        <a:pt x="23" y="1"/>
                      </a:lnTo>
                      <a:lnTo>
                        <a:pt x="27" y="0"/>
                      </a:lnTo>
                      <a:lnTo>
                        <a:pt x="30" y="0"/>
                      </a:lnTo>
                      <a:lnTo>
                        <a:pt x="34" y="0"/>
                      </a:lnTo>
                      <a:lnTo>
                        <a:pt x="36" y="1"/>
                      </a:lnTo>
                      <a:lnTo>
                        <a:pt x="41" y="5"/>
                      </a:lnTo>
                    </a:path>
                  </a:pathLst>
                </a:custGeom>
                <a:solidFill>
                  <a:schemeClr val="hlink"/>
                </a:solidFill>
                <a:ln w="12700">
                  <a:noFill/>
                </a:ln>
              </p:spPr>
              <p:txBody>
                <a:bodyPr/>
                <a:lstStyle/>
                <a:p>
                  <a:endParaRPr lang="zh-CN" altLang="en-US"/>
                </a:p>
              </p:txBody>
            </p:sp>
          </p:grpSp>
          <p:sp>
            <p:nvSpPr>
              <p:cNvPr id="37909" name="任意多边形 25621"/>
              <p:cNvSpPr/>
              <p:nvPr/>
            </p:nvSpPr>
            <p:spPr>
              <a:xfrm>
                <a:off x="1935" y="1502"/>
                <a:ext cx="34" cy="91"/>
              </a:xfrm>
              <a:custGeom>
                <a:avLst/>
                <a:gdLst/>
                <a:ahLst/>
                <a:cxnLst>
                  <a:cxn ang="0">
                    <a:pos x="40" y="3"/>
                  </a:cxn>
                  <a:cxn ang="0">
                    <a:pos x="54" y="0"/>
                  </a:cxn>
                  <a:cxn ang="0">
                    <a:pos x="59" y="6"/>
                  </a:cxn>
                  <a:cxn ang="0">
                    <a:pos x="61" y="4"/>
                  </a:cxn>
                  <a:cxn ang="0">
                    <a:pos x="65" y="15"/>
                  </a:cxn>
                  <a:cxn ang="0">
                    <a:pos x="57" y="21"/>
                  </a:cxn>
                  <a:cxn ang="0">
                    <a:pos x="57" y="26"/>
                  </a:cxn>
                  <a:cxn ang="0">
                    <a:pos x="55" y="27"/>
                  </a:cxn>
                  <a:cxn ang="0">
                    <a:pos x="54" y="33"/>
                  </a:cxn>
                  <a:cxn ang="0">
                    <a:pos x="48" y="34"/>
                  </a:cxn>
                  <a:cxn ang="0">
                    <a:pos x="48" y="36"/>
                  </a:cxn>
                  <a:cxn ang="0">
                    <a:pos x="57" y="43"/>
                  </a:cxn>
                  <a:cxn ang="0">
                    <a:pos x="65" y="77"/>
                  </a:cxn>
                  <a:cxn ang="0">
                    <a:pos x="59" y="86"/>
                  </a:cxn>
                  <a:cxn ang="0">
                    <a:pos x="59" y="149"/>
                  </a:cxn>
                  <a:cxn ang="0">
                    <a:pos x="52" y="152"/>
                  </a:cxn>
                  <a:cxn ang="0">
                    <a:pos x="51" y="162"/>
                  </a:cxn>
                  <a:cxn ang="0">
                    <a:pos x="48" y="189"/>
                  </a:cxn>
                  <a:cxn ang="0">
                    <a:pos x="48" y="203"/>
                  </a:cxn>
                  <a:cxn ang="0">
                    <a:pos x="59" y="212"/>
                  </a:cxn>
                  <a:cxn ang="0">
                    <a:pos x="67" y="216"/>
                  </a:cxn>
                  <a:cxn ang="0">
                    <a:pos x="67" y="219"/>
                  </a:cxn>
                  <a:cxn ang="0">
                    <a:pos x="50" y="215"/>
                  </a:cxn>
                  <a:cxn ang="0">
                    <a:pos x="48" y="212"/>
                  </a:cxn>
                  <a:cxn ang="0">
                    <a:pos x="46" y="215"/>
                  </a:cxn>
                  <a:cxn ang="0">
                    <a:pos x="45" y="215"/>
                  </a:cxn>
                  <a:cxn ang="0">
                    <a:pos x="43" y="205"/>
                  </a:cxn>
                  <a:cxn ang="0">
                    <a:pos x="40" y="159"/>
                  </a:cxn>
                  <a:cxn ang="0">
                    <a:pos x="37" y="159"/>
                  </a:cxn>
                  <a:cxn ang="0">
                    <a:pos x="28" y="199"/>
                  </a:cxn>
                  <a:cxn ang="0">
                    <a:pos x="28" y="225"/>
                  </a:cxn>
                  <a:cxn ang="0">
                    <a:pos x="24" y="237"/>
                  </a:cxn>
                  <a:cxn ang="0">
                    <a:pos x="20" y="240"/>
                  </a:cxn>
                  <a:cxn ang="0">
                    <a:pos x="18" y="233"/>
                  </a:cxn>
                  <a:cxn ang="0">
                    <a:pos x="21" y="226"/>
                  </a:cxn>
                  <a:cxn ang="0">
                    <a:pos x="24" y="210"/>
                  </a:cxn>
                  <a:cxn ang="0">
                    <a:pos x="24" y="152"/>
                  </a:cxn>
                  <a:cxn ang="0">
                    <a:pos x="28" y="97"/>
                  </a:cxn>
                  <a:cxn ang="0">
                    <a:pos x="22" y="92"/>
                  </a:cxn>
                  <a:cxn ang="0">
                    <a:pos x="22" y="83"/>
                  </a:cxn>
                  <a:cxn ang="0">
                    <a:pos x="22" y="68"/>
                  </a:cxn>
                  <a:cxn ang="0">
                    <a:pos x="14" y="73"/>
                  </a:cxn>
                  <a:cxn ang="0">
                    <a:pos x="21" y="81"/>
                  </a:cxn>
                  <a:cxn ang="0">
                    <a:pos x="21" y="90"/>
                  </a:cxn>
                  <a:cxn ang="0">
                    <a:pos x="14" y="85"/>
                  </a:cxn>
                  <a:cxn ang="0">
                    <a:pos x="11" y="79"/>
                  </a:cxn>
                  <a:cxn ang="0">
                    <a:pos x="7" y="81"/>
                  </a:cxn>
                  <a:cxn ang="0">
                    <a:pos x="0" y="72"/>
                  </a:cxn>
                  <a:cxn ang="0">
                    <a:pos x="0" y="68"/>
                  </a:cxn>
                  <a:cxn ang="0">
                    <a:pos x="4" y="67"/>
                  </a:cxn>
                  <a:cxn ang="0">
                    <a:pos x="12" y="56"/>
                  </a:cxn>
                  <a:cxn ang="0">
                    <a:pos x="21" y="47"/>
                  </a:cxn>
                  <a:cxn ang="0">
                    <a:pos x="32" y="37"/>
                  </a:cxn>
                  <a:cxn ang="0">
                    <a:pos x="40" y="33"/>
                  </a:cxn>
                  <a:cxn ang="0">
                    <a:pos x="40" y="25"/>
                  </a:cxn>
                  <a:cxn ang="0">
                    <a:pos x="37" y="21"/>
                  </a:cxn>
                  <a:cxn ang="0">
                    <a:pos x="37" y="12"/>
                  </a:cxn>
                  <a:cxn ang="0">
                    <a:pos x="35" y="10"/>
                  </a:cxn>
                  <a:cxn ang="0">
                    <a:pos x="40" y="3"/>
                  </a:cxn>
                </a:cxnLst>
                <a:rect l="0" t="0" r="0" b="0"/>
                <a:pathLst>
                  <a:path w="68" h="241">
                    <a:moveTo>
                      <a:pt x="40" y="3"/>
                    </a:moveTo>
                    <a:lnTo>
                      <a:pt x="54" y="0"/>
                    </a:lnTo>
                    <a:lnTo>
                      <a:pt x="59" y="6"/>
                    </a:lnTo>
                    <a:lnTo>
                      <a:pt x="61" y="4"/>
                    </a:lnTo>
                    <a:lnTo>
                      <a:pt x="65" y="15"/>
                    </a:lnTo>
                    <a:lnTo>
                      <a:pt x="57" y="21"/>
                    </a:lnTo>
                    <a:lnTo>
                      <a:pt x="57" y="26"/>
                    </a:lnTo>
                    <a:lnTo>
                      <a:pt x="55" y="27"/>
                    </a:lnTo>
                    <a:lnTo>
                      <a:pt x="54" y="33"/>
                    </a:lnTo>
                    <a:lnTo>
                      <a:pt x="48" y="34"/>
                    </a:lnTo>
                    <a:lnTo>
                      <a:pt x="48" y="36"/>
                    </a:lnTo>
                    <a:lnTo>
                      <a:pt x="57" y="43"/>
                    </a:lnTo>
                    <a:lnTo>
                      <a:pt x="65" y="77"/>
                    </a:lnTo>
                    <a:lnTo>
                      <a:pt x="59" y="86"/>
                    </a:lnTo>
                    <a:lnTo>
                      <a:pt x="59" y="149"/>
                    </a:lnTo>
                    <a:lnTo>
                      <a:pt x="52" y="152"/>
                    </a:lnTo>
                    <a:lnTo>
                      <a:pt x="51" y="162"/>
                    </a:lnTo>
                    <a:lnTo>
                      <a:pt x="48" y="189"/>
                    </a:lnTo>
                    <a:lnTo>
                      <a:pt x="48" y="203"/>
                    </a:lnTo>
                    <a:lnTo>
                      <a:pt x="59" y="212"/>
                    </a:lnTo>
                    <a:lnTo>
                      <a:pt x="67" y="216"/>
                    </a:lnTo>
                    <a:lnTo>
                      <a:pt x="67" y="219"/>
                    </a:lnTo>
                    <a:lnTo>
                      <a:pt x="50" y="215"/>
                    </a:lnTo>
                    <a:lnTo>
                      <a:pt x="48" y="212"/>
                    </a:lnTo>
                    <a:lnTo>
                      <a:pt x="46" y="215"/>
                    </a:lnTo>
                    <a:lnTo>
                      <a:pt x="45" y="215"/>
                    </a:lnTo>
                    <a:lnTo>
                      <a:pt x="43" y="205"/>
                    </a:lnTo>
                    <a:lnTo>
                      <a:pt x="40" y="159"/>
                    </a:lnTo>
                    <a:lnTo>
                      <a:pt x="37" y="159"/>
                    </a:lnTo>
                    <a:lnTo>
                      <a:pt x="28" y="199"/>
                    </a:lnTo>
                    <a:lnTo>
                      <a:pt x="28" y="225"/>
                    </a:lnTo>
                    <a:lnTo>
                      <a:pt x="24" y="237"/>
                    </a:lnTo>
                    <a:lnTo>
                      <a:pt x="20" y="240"/>
                    </a:lnTo>
                    <a:lnTo>
                      <a:pt x="18" y="233"/>
                    </a:lnTo>
                    <a:lnTo>
                      <a:pt x="21" y="226"/>
                    </a:lnTo>
                    <a:lnTo>
                      <a:pt x="24" y="210"/>
                    </a:lnTo>
                    <a:lnTo>
                      <a:pt x="24" y="152"/>
                    </a:lnTo>
                    <a:lnTo>
                      <a:pt x="28" y="97"/>
                    </a:lnTo>
                    <a:lnTo>
                      <a:pt x="22" y="92"/>
                    </a:lnTo>
                    <a:lnTo>
                      <a:pt x="22" y="83"/>
                    </a:lnTo>
                    <a:lnTo>
                      <a:pt x="22" y="68"/>
                    </a:lnTo>
                    <a:lnTo>
                      <a:pt x="14" y="73"/>
                    </a:lnTo>
                    <a:lnTo>
                      <a:pt x="21" y="81"/>
                    </a:lnTo>
                    <a:lnTo>
                      <a:pt x="21" y="90"/>
                    </a:lnTo>
                    <a:lnTo>
                      <a:pt x="14" y="85"/>
                    </a:lnTo>
                    <a:lnTo>
                      <a:pt x="11" y="79"/>
                    </a:lnTo>
                    <a:lnTo>
                      <a:pt x="7" y="81"/>
                    </a:lnTo>
                    <a:lnTo>
                      <a:pt x="0" y="72"/>
                    </a:lnTo>
                    <a:lnTo>
                      <a:pt x="0" y="68"/>
                    </a:lnTo>
                    <a:lnTo>
                      <a:pt x="4" y="67"/>
                    </a:lnTo>
                    <a:lnTo>
                      <a:pt x="12" y="56"/>
                    </a:lnTo>
                    <a:lnTo>
                      <a:pt x="21" y="47"/>
                    </a:lnTo>
                    <a:lnTo>
                      <a:pt x="32" y="37"/>
                    </a:lnTo>
                    <a:lnTo>
                      <a:pt x="40" y="33"/>
                    </a:lnTo>
                    <a:lnTo>
                      <a:pt x="40" y="25"/>
                    </a:lnTo>
                    <a:lnTo>
                      <a:pt x="37" y="21"/>
                    </a:lnTo>
                    <a:lnTo>
                      <a:pt x="37" y="12"/>
                    </a:lnTo>
                    <a:lnTo>
                      <a:pt x="35" y="10"/>
                    </a:lnTo>
                    <a:lnTo>
                      <a:pt x="40" y="3"/>
                    </a:lnTo>
                  </a:path>
                </a:pathLst>
              </a:custGeom>
              <a:solidFill>
                <a:schemeClr val="hlink"/>
              </a:solidFill>
              <a:ln w="12700">
                <a:noFill/>
              </a:ln>
            </p:spPr>
            <p:txBody>
              <a:bodyPr/>
              <a:lstStyle/>
              <a:p>
                <a:endParaRPr lang="zh-CN" altLang="en-US"/>
              </a:p>
            </p:txBody>
          </p:sp>
          <p:sp>
            <p:nvSpPr>
              <p:cNvPr id="37910" name="任意多边形 25622"/>
              <p:cNvSpPr/>
              <p:nvPr/>
            </p:nvSpPr>
            <p:spPr>
              <a:xfrm>
                <a:off x="2034" y="1481"/>
                <a:ext cx="19" cy="80"/>
              </a:xfrm>
              <a:custGeom>
                <a:avLst/>
                <a:gdLst/>
                <a:ahLst/>
                <a:cxnLst>
                  <a:cxn ang="0">
                    <a:pos x="24" y="3"/>
                  </a:cxn>
                  <a:cxn ang="0">
                    <a:pos x="16" y="0"/>
                  </a:cxn>
                  <a:cxn ang="0">
                    <a:pos x="8" y="0"/>
                  </a:cxn>
                  <a:cxn ang="0">
                    <a:pos x="2" y="1"/>
                  </a:cxn>
                  <a:cxn ang="0">
                    <a:pos x="0" y="9"/>
                  </a:cxn>
                  <a:cxn ang="0">
                    <a:pos x="0" y="14"/>
                  </a:cxn>
                  <a:cxn ang="0">
                    <a:pos x="4" y="22"/>
                  </a:cxn>
                  <a:cxn ang="0">
                    <a:pos x="6" y="22"/>
                  </a:cxn>
                  <a:cxn ang="0">
                    <a:pos x="2" y="31"/>
                  </a:cxn>
                  <a:cxn ang="0">
                    <a:pos x="0" y="44"/>
                  </a:cxn>
                  <a:cxn ang="0">
                    <a:pos x="0" y="57"/>
                  </a:cxn>
                  <a:cxn ang="0">
                    <a:pos x="0" y="72"/>
                  </a:cxn>
                  <a:cxn ang="0">
                    <a:pos x="2" y="87"/>
                  </a:cxn>
                  <a:cxn ang="0">
                    <a:pos x="7" y="88"/>
                  </a:cxn>
                  <a:cxn ang="0">
                    <a:pos x="7" y="92"/>
                  </a:cxn>
                  <a:cxn ang="0">
                    <a:pos x="10" y="94"/>
                  </a:cxn>
                  <a:cxn ang="0">
                    <a:pos x="10" y="110"/>
                  </a:cxn>
                  <a:cxn ang="0">
                    <a:pos x="12" y="113"/>
                  </a:cxn>
                  <a:cxn ang="0">
                    <a:pos x="12" y="141"/>
                  </a:cxn>
                  <a:cxn ang="0">
                    <a:pos x="12" y="159"/>
                  </a:cxn>
                  <a:cxn ang="0">
                    <a:pos x="8" y="179"/>
                  </a:cxn>
                  <a:cxn ang="0">
                    <a:pos x="7" y="204"/>
                  </a:cxn>
                  <a:cxn ang="0">
                    <a:pos x="11" y="206"/>
                  </a:cxn>
                  <a:cxn ang="0">
                    <a:pos x="11" y="209"/>
                  </a:cxn>
                  <a:cxn ang="0">
                    <a:pos x="17" y="209"/>
                  </a:cxn>
                  <a:cxn ang="0">
                    <a:pos x="18" y="208"/>
                  </a:cxn>
                  <a:cxn ang="0">
                    <a:pos x="21" y="208"/>
                  </a:cxn>
                  <a:cxn ang="0">
                    <a:pos x="21" y="210"/>
                  </a:cxn>
                  <a:cxn ang="0">
                    <a:pos x="25" y="209"/>
                  </a:cxn>
                  <a:cxn ang="0">
                    <a:pos x="35" y="208"/>
                  </a:cxn>
                  <a:cxn ang="0">
                    <a:pos x="35" y="206"/>
                  </a:cxn>
                  <a:cxn ang="0">
                    <a:pos x="26" y="202"/>
                  </a:cxn>
                  <a:cxn ang="0">
                    <a:pos x="26" y="198"/>
                  </a:cxn>
                  <a:cxn ang="0">
                    <a:pos x="34" y="197"/>
                  </a:cxn>
                  <a:cxn ang="0">
                    <a:pos x="34" y="195"/>
                  </a:cxn>
                  <a:cxn ang="0">
                    <a:pos x="29" y="190"/>
                  </a:cxn>
                  <a:cxn ang="0">
                    <a:pos x="29" y="161"/>
                  </a:cxn>
                  <a:cxn ang="0">
                    <a:pos x="30" y="135"/>
                  </a:cxn>
                  <a:cxn ang="0">
                    <a:pos x="30" y="109"/>
                  </a:cxn>
                  <a:cxn ang="0">
                    <a:pos x="30" y="94"/>
                  </a:cxn>
                  <a:cxn ang="0">
                    <a:pos x="30" y="90"/>
                  </a:cxn>
                  <a:cxn ang="0">
                    <a:pos x="30" y="69"/>
                  </a:cxn>
                  <a:cxn ang="0">
                    <a:pos x="37" y="65"/>
                  </a:cxn>
                  <a:cxn ang="0">
                    <a:pos x="37" y="62"/>
                  </a:cxn>
                  <a:cxn ang="0">
                    <a:pos x="23" y="34"/>
                  </a:cxn>
                  <a:cxn ang="0">
                    <a:pos x="16" y="30"/>
                  </a:cxn>
                  <a:cxn ang="0">
                    <a:pos x="17" y="28"/>
                  </a:cxn>
                  <a:cxn ang="0">
                    <a:pos x="21" y="27"/>
                  </a:cxn>
                  <a:cxn ang="0">
                    <a:pos x="21" y="25"/>
                  </a:cxn>
                  <a:cxn ang="0">
                    <a:pos x="23" y="24"/>
                  </a:cxn>
                  <a:cxn ang="0">
                    <a:pos x="23" y="22"/>
                  </a:cxn>
                  <a:cxn ang="0">
                    <a:pos x="24" y="21"/>
                  </a:cxn>
                  <a:cxn ang="0">
                    <a:pos x="23" y="20"/>
                  </a:cxn>
                  <a:cxn ang="0">
                    <a:pos x="24" y="19"/>
                  </a:cxn>
                  <a:cxn ang="0">
                    <a:pos x="21" y="14"/>
                  </a:cxn>
                  <a:cxn ang="0">
                    <a:pos x="23" y="12"/>
                  </a:cxn>
                  <a:cxn ang="0">
                    <a:pos x="21" y="10"/>
                  </a:cxn>
                  <a:cxn ang="0">
                    <a:pos x="24" y="7"/>
                  </a:cxn>
                  <a:cxn ang="0">
                    <a:pos x="24" y="3"/>
                  </a:cxn>
                </a:cxnLst>
                <a:rect l="0" t="0" r="0" b="0"/>
                <a:pathLst>
                  <a:path w="38" h="211">
                    <a:moveTo>
                      <a:pt x="24" y="3"/>
                    </a:moveTo>
                    <a:lnTo>
                      <a:pt x="16" y="0"/>
                    </a:lnTo>
                    <a:lnTo>
                      <a:pt x="8" y="0"/>
                    </a:lnTo>
                    <a:lnTo>
                      <a:pt x="2" y="1"/>
                    </a:lnTo>
                    <a:lnTo>
                      <a:pt x="0" y="9"/>
                    </a:lnTo>
                    <a:lnTo>
                      <a:pt x="0" y="14"/>
                    </a:lnTo>
                    <a:lnTo>
                      <a:pt x="4" y="22"/>
                    </a:lnTo>
                    <a:lnTo>
                      <a:pt x="6" y="22"/>
                    </a:lnTo>
                    <a:lnTo>
                      <a:pt x="2" y="31"/>
                    </a:lnTo>
                    <a:lnTo>
                      <a:pt x="0" y="44"/>
                    </a:lnTo>
                    <a:lnTo>
                      <a:pt x="0" y="57"/>
                    </a:lnTo>
                    <a:lnTo>
                      <a:pt x="0" y="72"/>
                    </a:lnTo>
                    <a:lnTo>
                      <a:pt x="2" y="87"/>
                    </a:lnTo>
                    <a:lnTo>
                      <a:pt x="7" y="88"/>
                    </a:lnTo>
                    <a:lnTo>
                      <a:pt x="7" y="92"/>
                    </a:lnTo>
                    <a:lnTo>
                      <a:pt x="10" y="94"/>
                    </a:lnTo>
                    <a:lnTo>
                      <a:pt x="10" y="110"/>
                    </a:lnTo>
                    <a:lnTo>
                      <a:pt x="12" y="113"/>
                    </a:lnTo>
                    <a:lnTo>
                      <a:pt x="12" y="141"/>
                    </a:lnTo>
                    <a:lnTo>
                      <a:pt x="12" y="159"/>
                    </a:lnTo>
                    <a:lnTo>
                      <a:pt x="8" y="179"/>
                    </a:lnTo>
                    <a:lnTo>
                      <a:pt x="7" y="204"/>
                    </a:lnTo>
                    <a:lnTo>
                      <a:pt x="11" y="206"/>
                    </a:lnTo>
                    <a:lnTo>
                      <a:pt x="11" y="209"/>
                    </a:lnTo>
                    <a:lnTo>
                      <a:pt x="17" y="209"/>
                    </a:lnTo>
                    <a:lnTo>
                      <a:pt x="18" y="208"/>
                    </a:lnTo>
                    <a:lnTo>
                      <a:pt x="21" y="208"/>
                    </a:lnTo>
                    <a:lnTo>
                      <a:pt x="21" y="210"/>
                    </a:lnTo>
                    <a:lnTo>
                      <a:pt x="25" y="209"/>
                    </a:lnTo>
                    <a:lnTo>
                      <a:pt x="35" y="208"/>
                    </a:lnTo>
                    <a:lnTo>
                      <a:pt x="35" y="206"/>
                    </a:lnTo>
                    <a:lnTo>
                      <a:pt x="26" y="202"/>
                    </a:lnTo>
                    <a:lnTo>
                      <a:pt x="26" y="198"/>
                    </a:lnTo>
                    <a:lnTo>
                      <a:pt x="34" y="197"/>
                    </a:lnTo>
                    <a:lnTo>
                      <a:pt x="34" y="195"/>
                    </a:lnTo>
                    <a:lnTo>
                      <a:pt x="29" y="190"/>
                    </a:lnTo>
                    <a:lnTo>
                      <a:pt x="29" y="161"/>
                    </a:lnTo>
                    <a:lnTo>
                      <a:pt x="30" y="135"/>
                    </a:lnTo>
                    <a:lnTo>
                      <a:pt x="30" y="109"/>
                    </a:lnTo>
                    <a:lnTo>
                      <a:pt x="30" y="94"/>
                    </a:lnTo>
                    <a:lnTo>
                      <a:pt x="30" y="90"/>
                    </a:lnTo>
                    <a:lnTo>
                      <a:pt x="30" y="69"/>
                    </a:lnTo>
                    <a:lnTo>
                      <a:pt x="37" y="65"/>
                    </a:lnTo>
                    <a:lnTo>
                      <a:pt x="37" y="62"/>
                    </a:lnTo>
                    <a:lnTo>
                      <a:pt x="23" y="34"/>
                    </a:lnTo>
                    <a:lnTo>
                      <a:pt x="16" y="30"/>
                    </a:lnTo>
                    <a:lnTo>
                      <a:pt x="17" y="28"/>
                    </a:lnTo>
                    <a:lnTo>
                      <a:pt x="21" y="27"/>
                    </a:lnTo>
                    <a:lnTo>
                      <a:pt x="21" y="25"/>
                    </a:lnTo>
                    <a:lnTo>
                      <a:pt x="23" y="24"/>
                    </a:lnTo>
                    <a:lnTo>
                      <a:pt x="23" y="22"/>
                    </a:lnTo>
                    <a:lnTo>
                      <a:pt x="24" y="21"/>
                    </a:lnTo>
                    <a:lnTo>
                      <a:pt x="23" y="20"/>
                    </a:lnTo>
                    <a:lnTo>
                      <a:pt x="24" y="19"/>
                    </a:lnTo>
                    <a:lnTo>
                      <a:pt x="21" y="14"/>
                    </a:lnTo>
                    <a:lnTo>
                      <a:pt x="23" y="12"/>
                    </a:lnTo>
                    <a:lnTo>
                      <a:pt x="21" y="10"/>
                    </a:lnTo>
                    <a:lnTo>
                      <a:pt x="24" y="7"/>
                    </a:lnTo>
                    <a:lnTo>
                      <a:pt x="24" y="3"/>
                    </a:lnTo>
                  </a:path>
                </a:pathLst>
              </a:custGeom>
              <a:solidFill>
                <a:schemeClr val="hlink"/>
              </a:solidFill>
              <a:ln w="12700">
                <a:noFill/>
              </a:ln>
            </p:spPr>
            <p:txBody>
              <a:bodyPr/>
              <a:lstStyle/>
              <a:p>
                <a:endParaRPr lang="zh-CN" altLang="en-US"/>
              </a:p>
            </p:txBody>
          </p:sp>
          <p:sp>
            <p:nvSpPr>
              <p:cNvPr id="37911" name="任意多边形 25623"/>
              <p:cNvSpPr/>
              <p:nvPr/>
            </p:nvSpPr>
            <p:spPr>
              <a:xfrm>
                <a:off x="1462" y="1480"/>
                <a:ext cx="26" cy="72"/>
              </a:xfrm>
              <a:custGeom>
                <a:avLst/>
                <a:gdLst/>
                <a:ahLst/>
                <a:cxnLst>
                  <a:cxn ang="0">
                    <a:pos x="30" y="2"/>
                  </a:cxn>
                  <a:cxn ang="0">
                    <a:pos x="41" y="0"/>
                  </a:cxn>
                  <a:cxn ang="0">
                    <a:pos x="45" y="4"/>
                  </a:cxn>
                  <a:cxn ang="0">
                    <a:pos x="46" y="2"/>
                  </a:cxn>
                  <a:cxn ang="0">
                    <a:pos x="49" y="11"/>
                  </a:cxn>
                  <a:cxn ang="0">
                    <a:pos x="43" y="15"/>
                  </a:cxn>
                  <a:cxn ang="0">
                    <a:pos x="43" y="20"/>
                  </a:cxn>
                  <a:cxn ang="0">
                    <a:pos x="41" y="20"/>
                  </a:cxn>
                  <a:cxn ang="0">
                    <a:pos x="41" y="25"/>
                  </a:cxn>
                  <a:cxn ang="0">
                    <a:pos x="36" y="26"/>
                  </a:cxn>
                  <a:cxn ang="0">
                    <a:pos x="36" y="28"/>
                  </a:cxn>
                  <a:cxn ang="0">
                    <a:pos x="43" y="33"/>
                  </a:cxn>
                  <a:cxn ang="0">
                    <a:pos x="49" y="60"/>
                  </a:cxn>
                  <a:cxn ang="0">
                    <a:pos x="45" y="68"/>
                  </a:cxn>
                  <a:cxn ang="0">
                    <a:pos x="45" y="117"/>
                  </a:cxn>
                  <a:cxn ang="0">
                    <a:pos x="39" y="119"/>
                  </a:cxn>
                  <a:cxn ang="0">
                    <a:pos x="38" y="128"/>
                  </a:cxn>
                  <a:cxn ang="0">
                    <a:pos x="36" y="149"/>
                  </a:cxn>
                  <a:cxn ang="0">
                    <a:pos x="36" y="160"/>
                  </a:cxn>
                  <a:cxn ang="0">
                    <a:pos x="45" y="167"/>
                  </a:cxn>
                  <a:cxn ang="0">
                    <a:pos x="50" y="171"/>
                  </a:cxn>
                  <a:cxn ang="0">
                    <a:pos x="50" y="173"/>
                  </a:cxn>
                  <a:cxn ang="0">
                    <a:pos x="37" y="169"/>
                  </a:cxn>
                  <a:cxn ang="0">
                    <a:pos x="36" y="167"/>
                  </a:cxn>
                  <a:cxn ang="0">
                    <a:pos x="34" y="169"/>
                  </a:cxn>
                  <a:cxn ang="0">
                    <a:pos x="34" y="169"/>
                  </a:cxn>
                  <a:cxn ang="0">
                    <a:pos x="32" y="161"/>
                  </a:cxn>
                  <a:cxn ang="0">
                    <a:pos x="30" y="125"/>
                  </a:cxn>
                  <a:cxn ang="0">
                    <a:pos x="28" y="125"/>
                  </a:cxn>
                  <a:cxn ang="0">
                    <a:pos x="20" y="157"/>
                  </a:cxn>
                  <a:cxn ang="0">
                    <a:pos x="20" y="177"/>
                  </a:cxn>
                  <a:cxn ang="0">
                    <a:pos x="17" y="187"/>
                  </a:cxn>
                  <a:cxn ang="0">
                    <a:pos x="15" y="189"/>
                  </a:cxn>
                  <a:cxn ang="0">
                    <a:pos x="14" y="184"/>
                  </a:cxn>
                  <a:cxn ang="0">
                    <a:pos x="16" y="178"/>
                  </a:cxn>
                  <a:cxn ang="0">
                    <a:pos x="17" y="165"/>
                  </a:cxn>
                  <a:cxn ang="0">
                    <a:pos x="17" y="120"/>
                  </a:cxn>
                  <a:cxn ang="0">
                    <a:pos x="20" y="76"/>
                  </a:cxn>
                  <a:cxn ang="0">
                    <a:pos x="16" y="72"/>
                  </a:cxn>
                  <a:cxn ang="0">
                    <a:pos x="16" y="65"/>
                  </a:cxn>
                  <a:cxn ang="0">
                    <a:pos x="16" y="53"/>
                  </a:cxn>
                  <a:cxn ang="0">
                    <a:pos x="10" y="57"/>
                  </a:cxn>
                  <a:cxn ang="0">
                    <a:pos x="16" y="63"/>
                  </a:cxn>
                  <a:cxn ang="0">
                    <a:pos x="16" y="70"/>
                  </a:cxn>
                  <a:cxn ang="0">
                    <a:pos x="10" y="66"/>
                  </a:cxn>
                  <a:cxn ang="0">
                    <a:pos x="8" y="62"/>
                  </a:cxn>
                  <a:cxn ang="0">
                    <a:pos x="4" y="63"/>
                  </a:cxn>
                  <a:cxn ang="0">
                    <a:pos x="0" y="56"/>
                  </a:cxn>
                  <a:cxn ang="0">
                    <a:pos x="0" y="53"/>
                  </a:cxn>
                  <a:cxn ang="0">
                    <a:pos x="2" y="52"/>
                  </a:cxn>
                  <a:cxn ang="0">
                    <a:pos x="9" y="44"/>
                  </a:cxn>
                  <a:cxn ang="0">
                    <a:pos x="16" y="36"/>
                  </a:cxn>
                  <a:cxn ang="0">
                    <a:pos x="24" y="29"/>
                  </a:cxn>
                  <a:cxn ang="0">
                    <a:pos x="30" y="25"/>
                  </a:cxn>
                  <a:cxn ang="0">
                    <a:pos x="30" y="19"/>
                  </a:cxn>
                  <a:cxn ang="0">
                    <a:pos x="28" y="16"/>
                  </a:cxn>
                  <a:cxn ang="0">
                    <a:pos x="28" y="9"/>
                  </a:cxn>
                  <a:cxn ang="0">
                    <a:pos x="26" y="7"/>
                  </a:cxn>
                  <a:cxn ang="0">
                    <a:pos x="30" y="2"/>
                  </a:cxn>
                </a:cxnLst>
                <a:rect l="0" t="0" r="0" b="0"/>
                <a:pathLst>
                  <a:path w="51" h="190">
                    <a:moveTo>
                      <a:pt x="30" y="2"/>
                    </a:moveTo>
                    <a:lnTo>
                      <a:pt x="41" y="0"/>
                    </a:lnTo>
                    <a:lnTo>
                      <a:pt x="45" y="4"/>
                    </a:lnTo>
                    <a:lnTo>
                      <a:pt x="46" y="2"/>
                    </a:lnTo>
                    <a:lnTo>
                      <a:pt x="49" y="11"/>
                    </a:lnTo>
                    <a:lnTo>
                      <a:pt x="43" y="15"/>
                    </a:lnTo>
                    <a:lnTo>
                      <a:pt x="43" y="20"/>
                    </a:lnTo>
                    <a:lnTo>
                      <a:pt x="41" y="20"/>
                    </a:lnTo>
                    <a:lnTo>
                      <a:pt x="41" y="25"/>
                    </a:lnTo>
                    <a:lnTo>
                      <a:pt x="36" y="26"/>
                    </a:lnTo>
                    <a:lnTo>
                      <a:pt x="36" y="28"/>
                    </a:lnTo>
                    <a:lnTo>
                      <a:pt x="43" y="33"/>
                    </a:lnTo>
                    <a:lnTo>
                      <a:pt x="49" y="60"/>
                    </a:lnTo>
                    <a:lnTo>
                      <a:pt x="45" y="68"/>
                    </a:lnTo>
                    <a:lnTo>
                      <a:pt x="45" y="117"/>
                    </a:lnTo>
                    <a:lnTo>
                      <a:pt x="39" y="119"/>
                    </a:lnTo>
                    <a:lnTo>
                      <a:pt x="38" y="128"/>
                    </a:lnTo>
                    <a:lnTo>
                      <a:pt x="36" y="149"/>
                    </a:lnTo>
                    <a:lnTo>
                      <a:pt x="36" y="160"/>
                    </a:lnTo>
                    <a:lnTo>
                      <a:pt x="45" y="167"/>
                    </a:lnTo>
                    <a:lnTo>
                      <a:pt x="50" y="171"/>
                    </a:lnTo>
                    <a:lnTo>
                      <a:pt x="50" y="173"/>
                    </a:lnTo>
                    <a:lnTo>
                      <a:pt x="37" y="169"/>
                    </a:lnTo>
                    <a:lnTo>
                      <a:pt x="36" y="167"/>
                    </a:lnTo>
                    <a:lnTo>
                      <a:pt x="34" y="169"/>
                    </a:lnTo>
                    <a:lnTo>
                      <a:pt x="32" y="161"/>
                    </a:lnTo>
                    <a:lnTo>
                      <a:pt x="30" y="125"/>
                    </a:lnTo>
                    <a:lnTo>
                      <a:pt x="28" y="125"/>
                    </a:lnTo>
                    <a:lnTo>
                      <a:pt x="20" y="157"/>
                    </a:lnTo>
                    <a:lnTo>
                      <a:pt x="20" y="177"/>
                    </a:lnTo>
                    <a:lnTo>
                      <a:pt x="17" y="187"/>
                    </a:lnTo>
                    <a:lnTo>
                      <a:pt x="15" y="189"/>
                    </a:lnTo>
                    <a:lnTo>
                      <a:pt x="14" y="184"/>
                    </a:lnTo>
                    <a:lnTo>
                      <a:pt x="16" y="178"/>
                    </a:lnTo>
                    <a:lnTo>
                      <a:pt x="17" y="165"/>
                    </a:lnTo>
                    <a:lnTo>
                      <a:pt x="17" y="120"/>
                    </a:lnTo>
                    <a:lnTo>
                      <a:pt x="20" y="76"/>
                    </a:lnTo>
                    <a:lnTo>
                      <a:pt x="16" y="72"/>
                    </a:lnTo>
                    <a:lnTo>
                      <a:pt x="16" y="65"/>
                    </a:lnTo>
                    <a:lnTo>
                      <a:pt x="16" y="53"/>
                    </a:lnTo>
                    <a:lnTo>
                      <a:pt x="10" y="57"/>
                    </a:lnTo>
                    <a:lnTo>
                      <a:pt x="16" y="63"/>
                    </a:lnTo>
                    <a:lnTo>
                      <a:pt x="16" y="70"/>
                    </a:lnTo>
                    <a:lnTo>
                      <a:pt x="10" y="66"/>
                    </a:lnTo>
                    <a:lnTo>
                      <a:pt x="8" y="62"/>
                    </a:lnTo>
                    <a:lnTo>
                      <a:pt x="4" y="63"/>
                    </a:lnTo>
                    <a:lnTo>
                      <a:pt x="0" y="56"/>
                    </a:lnTo>
                    <a:lnTo>
                      <a:pt x="0" y="53"/>
                    </a:lnTo>
                    <a:lnTo>
                      <a:pt x="2" y="52"/>
                    </a:lnTo>
                    <a:lnTo>
                      <a:pt x="9" y="44"/>
                    </a:lnTo>
                    <a:lnTo>
                      <a:pt x="16" y="36"/>
                    </a:lnTo>
                    <a:lnTo>
                      <a:pt x="24" y="29"/>
                    </a:lnTo>
                    <a:lnTo>
                      <a:pt x="30" y="25"/>
                    </a:lnTo>
                    <a:lnTo>
                      <a:pt x="30" y="19"/>
                    </a:lnTo>
                    <a:lnTo>
                      <a:pt x="28" y="16"/>
                    </a:lnTo>
                    <a:lnTo>
                      <a:pt x="28" y="9"/>
                    </a:lnTo>
                    <a:lnTo>
                      <a:pt x="26" y="7"/>
                    </a:lnTo>
                    <a:lnTo>
                      <a:pt x="30" y="2"/>
                    </a:lnTo>
                  </a:path>
                </a:pathLst>
              </a:custGeom>
              <a:solidFill>
                <a:schemeClr val="hlink"/>
              </a:solidFill>
              <a:ln w="12700">
                <a:noFill/>
              </a:ln>
            </p:spPr>
            <p:txBody>
              <a:bodyPr/>
              <a:lstStyle/>
              <a:p>
                <a:endParaRPr lang="zh-CN" altLang="en-US"/>
              </a:p>
            </p:txBody>
          </p:sp>
          <p:sp>
            <p:nvSpPr>
              <p:cNvPr id="37912" name="任意多边形 25624"/>
              <p:cNvSpPr/>
              <p:nvPr/>
            </p:nvSpPr>
            <p:spPr>
              <a:xfrm>
                <a:off x="1378" y="1500"/>
                <a:ext cx="12" cy="51"/>
              </a:xfrm>
              <a:custGeom>
                <a:avLst/>
                <a:gdLst/>
                <a:ahLst/>
                <a:cxnLst>
                  <a:cxn ang="0">
                    <a:pos x="19" y="2"/>
                  </a:cxn>
                  <a:cxn ang="0">
                    <a:pos x="19" y="6"/>
                  </a:cxn>
                  <a:cxn ang="0">
                    <a:pos x="19" y="7"/>
                  </a:cxn>
                  <a:cxn ang="0">
                    <a:pos x="20" y="8"/>
                  </a:cxn>
                  <a:cxn ang="0">
                    <a:pos x="19" y="9"/>
                  </a:cxn>
                  <a:cxn ang="0">
                    <a:pos x="19" y="10"/>
                  </a:cxn>
                  <a:cxn ang="0">
                    <a:pos x="18" y="14"/>
                  </a:cxn>
                  <a:cxn ang="0">
                    <a:pos x="18" y="15"/>
                  </a:cxn>
                  <a:cxn ang="0">
                    <a:pos x="23" y="19"/>
                  </a:cxn>
                  <a:cxn ang="0">
                    <a:pos x="24" y="46"/>
                  </a:cxn>
                  <a:cxn ang="0">
                    <a:pos x="22" y="51"/>
                  </a:cxn>
                  <a:cxn ang="0">
                    <a:pos x="23" y="66"/>
                  </a:cxn>
                  <a:cxn ang="0">
                    <a:pos x="21" y="68"/>
                  </a:cxn>
                  <a:cxn ang="0">
                    <a:pos x="20" y="91"/>
                  </a:cxn>
                  <a:cxn ang="0">
                    <a:pos x="19" y="115"/>
                  </a:cxn>
                  <a:cxn ang="0">
                    <a:pos x="20" y="116"/>
                  </a:cxn>
                  <a:cxn ang="0">
                    <a:pos x="24" y="121"/>
                  </a:cxn>
                  <a:cxn ang="0">
                    <a:pos x="23" y="122"/>
                  </a:cxn>
                  <a:cxn ang="0">
                    <a:pos x="22" y="123"/>
                  </a:cxn>
                  <a:cxn ang="0">
                    <a:pos x="19" y="122"/>
                  </a:cxn>
                  <a:cxn ang="0">
                    <a:pos x="17" y="120"/>
                  </a:cxn>
                  <a:cxn ang="0">
                    <a:pos x="15" y="119"/>
                  </a:cxn>
                  <a:cxn ang="0">
                    <a:pos x="15" y="123"/>
                  </a:cxn>
                  <a:cxn ang="0">
                    <a:pos x="14" y="123"/>
                  </a:cxn>
                  <a:cxn ang="0">
                    <a:pos x="16" y="127"/>
                  </a:cxn>
                  <a:cxn ang="0">
                    <a:pos x="15" y="132"/>
                  </a:cxn>
                  <a:cxn ang="0">
                    <a:pos x="14" y="133"/>
                  </a:cxn>
                  <a:cxn ang="0">
                    <a:pos x="11" y="128"/>
                  </a:cxn>
                  <a:cxn ang="0">
                    <a:pos x="11" y="125"/>
                  </a:cxn>
                  <a:cxn ang="0">
                    <a:pos x="10" y="125"/>
                  </a:cxn>
                  <a:cxn ang="0">
                    <a:pos x="8" y="94"/>
                  </a:cxn>
                  <a:cxn ang="0">
                    <a:pos x="10" y="91"/>
                  </a:cxn>
                  <a:cxn ang="0">
                    <a:pos x="7" y="71"/>
                  </a:cxn>
                  <a:cxn ang="0">
                    <a:pos x="5" y="70"/>
                  </a:cxn>
                  <a:cxn ang="0">
                    <a:pos x="5" y="49"/>
                  </a:cxn>
                  <a:cxn ang="0">
                    <a:pos x="0" y="46"/>
                  </a:cxn>
                  <a:cxn ang="0">
                    <a:pos x="2" y="24"/>
                  </a:cxn>
                  <a:cxn ang="0">
                    <a:pos x="9" y="17"/>
                  </a:cxn>
                  <a:cxn ang="0">
                    <a:pos x="11" y="15"/>
                  </a:cxn>
                  <a:cxn ang="0">
                    <a:pos x="11" y="12"/>
                  </a:cxn>
                  <a:cxn ang="0">
                    <a:pos x="11" y="11"/>
                  </a:cxn>
                  <a:cxn ang="0">
                    <a:pos x="9" y="10"/>
                  </a:cxn>
                  <a:cxn ang="0">
                    <a:pos x="8" y="8"/>
                  </a:cxn>
                  <a:cxn ang="0">
                    <a:pos x="8" y="7"/>
                  </a:cxn>
                  <a:cxn ang="0">
                    <a:pos x="8" y="5"/>
                  </a:cxn>
                  <a:cxn ang="0">
                    <a:pos x="8" y="4"/>
                  </a:cxn>
                  <a:cxn ang="0">
                    <a:pos x="10" y="2"/>
                  </a:cxn>
                  <a:cxn ang="0">
                    <a:pos x="11" y="0"/>
                  </a:cxn>
                  <a:cxn ang="0">
                    <a:pos x="12" y="0"/>
                  </a:cxn>
                  <a:cxn ang="0">
                    <a:pos x="14" y="0"/>
                  </a:cxn>
                  <a:cxn ang="0">
                    <a:pos x="16" y="0"/>
                  </a:cxn>
                  <a:cxn ang="0">
                    <a:pos x="17" y="0"/>
                  </a:cxn>
                  <a:cxn ang="0">
                    <a:pos x="19" y="2"/>
                  </a:cxn>
                </a:cxnLst>
                <a:rect l="0" t="0" r="0" b="0"/>
                <a:pathLst>
                  <a:path w="25" h="134">
                    <a:moveTo>
                      <a:pt x="19" y="2"/>
                    </a:moveTo>
                    <a:lnTo>
                      <a:pt x="19" y="6"/>
                    </a:lnTo>
                    <a:lnTo>
                      <a:pt x="19" y="7"/>
                    </a:lnTo>
                    <a:lnTo>
                      <a:pt x="20" y="8"/>
                    </a:lnTo>
                    <a:lnTo>
                      <a:pt x="19" y="9"/>
                    </a:lnTo>
                    <a:lnTo>
                      <a:pt x="19" y="10"/>
                    </a:lnTo>
                    <a:lnTo>
                      <a:pt x="18" y="14"/>
                    </a:lnTo>
                    <a:lnTo>
                      <a:pt x="18" y="15"/>
                    </a:lnTo>
                    <a:lnTo>
                      <a:pt x="23" y="19"/>
                    </a:lnTo>
                    <a:lnTo>
                      <a:pt x="24" y="46"/>
                    </a:lnTo>
                    <a:lnTo>
                      <a:pt x="22" y="51"/>
                    </a:lnTo>
                    <a:lnTo>
                      <a:pt x="23" y="66"/>
                    </a:lnTo>
                    <a:lnTo>
                      <a:pt x="21" y="68"/>
                    </a:lnTo>
                    <a:lnTo>
                      <a:pt x="20" y="91"/>
                    </a:lnTo>
                    <a:lnTo>
                      <a:pt x="19" y="115"/>
                    </a:lnTo>
                    <a:lnTo>
                      <a:pt x="20" y="116"/>
                    </a:lnTo>
                    <a:lnTo>
                      <a:pt x="24" y="121"/>
                    </a:lnTo>
                    <a:lnTo>
                      <a:pt x="23" y="122"/>
                    </a:lnTo>
                    <a:lnTo>
                      <a:pt x="22" y="123"/>
                    </a:lnTo>
                    <a:lnTo>
                      <a:pt x="19" y="122"/>
                    </a:lnTo>
                    <a:lnTo>
                      <a:pt x="17" y="120"/>
                    </a:lnTo>
                    <a:lnTo>
                      <a:pt x="15" y="119"/>
                    </a:lnTo>
                    <a:lnTo>
                      <a:pt x="15" y="123"/>
                    </a:lnTo>
                    <a:lnTo>
                      <a:pt x="14" y="123"/>
                    </a:lnTo>
                    <a:lnTo>
                      <a:pt x="16" y="127"/>
                    </a:lnTo>
                    <a:lnTo>
                      <a:pt x="15" y="132"/>
                    </a:lnTo>
                    <a:lnTo>
                      <a:pt x="14" y="133"/>
                    </a:lnTo>
                    <a:lnTo>
                      <a:pt x="11" y="128"/>
                    </a:lnTo>
                    <a:lnTo>
                      <a:pt x="11" y="125"/>
                    </a:lnTo>
                    <a:lnTo>
                      <a:pt x="10" y="125"/>
                    </a:lnTo>
                    <a:lnTo>
                      <a:pt x="8" y="94"/>
                    </a:lnTo>
                    <a:lnTo>
                      <a:pt x="10" y="91"/>
                    </a:lnTo>
                    <a:lnTo>
                      <a:pt x="7" y="71"/>
                    </a:lnTo>
                    <a:lnTo>
                      <a:pt x="5" y="70"/>
                    </a:lnTo>
                    <a:lnTo>
                      <a:pt x="5" y="49"/>
                    </a:lnTo>
                    <a:lnTo>
                      <a:pt x="0" y="46"/>
                    </a:lnTo>
                    <a:lnTo>
                      <a:pt x="2" y="24"/>
                    </a:lnTo>
                    <a:lnTo>
                      <a:pt x="9" y="17"/>
                    </a:lnTo>
                    <a:lnTo>
                      <a:pt x="11" y="15"/>
                    </a:lnTo>
                    <a:lnTo>
                      <a:pt x="11" y="12"/>
                    </a:lnTo>
                    <a:lnTo>
                      <a:pt x="11" y="11"/>
                    </a:lnTo>
                    <a:lnTo>
                      <a:pt x="9" y="10"/>
                    </a:lnTo>
                    <a:lnTo>
                      <a:pt x="8" y="8"/>
                    </a:lnTo>
                    <a:lnTo>
                      <a:pt x="8" y="7"/>
                    </a:lnTo>
                    <a:lnTo>
                      <a:pt x="8" y="5"/>
                    </a:lnTo>
                    <a:lnTo>
                      <a:pt x="8" y="4"/>
                    </a:lnTo>
                    <a:lnTo>
                      <a:pt x="10" y="2"/>
                    </a:lnTo>
                    <a:lnTo>
                      <a:pt x="11" y="0"/>
                    </a:lnTo>
                    <a:lnTo>
                      <a:pt x="12" y="0"/>
                    </a:lnTo>
                    <a:lnTo>
                      <a:pt x="14" y="0"/>
                    </a:lnTo>
                    <a:lnTo>
                      <a:pt x="16" y="0"/>
                    </a:lnTo>
                    <a:lnTo>
                      <a:pt x="17" y="0"/>
                    </a:lnTo>
                    <a:lnTo>
                      <a:pt x="19" y="2"/>
                    </a:lnTo>
                  </a:path>
                </a:pathLst>
              </a:custGeom>
              <a:solidFill>
                <a:schemeClr val="hlink"/>
              </a:solidFill>
              <a:ln w="12700">
                <a:noFill/>
              </a:ln>
            </p:spPr>
            <p:txBody>
              <a:bodyPr/>
              <a:lstStyle/>
              <a:p>
                <a:endParaRPr lang="zh-CN" altLang="en-US"/>
              </a:p>
            </p:txBody>
          </p:sp>
          <p:sp>
            <p:nvSpPr>
              <p:cNvPr id="37913" name="任意多边形 25625"/>
              <p:cNvSpPr/>
              <p:nvPr/>
            </p:nvSpPr>
            <p:spPr>
              <a:xfrm>
                <a:off x="1331" y="1508"/>
                <a:ext cx="27" cy="96"/>
              </a:xfrm>
              <a:custGeom>
                <a:avLst/>
                <a:gdLst/>
                <a:ahLst/>
                <a:cxnLst>
                  <a:cxn ang="0">
                    <a:pos x="40" y="5"/>
                  </a:cxn>
                  <a:cxn ang="0">
                    <a:pos x="40" y="12"/>
                  </a:cxn>
                  <a:cxn ang="0">
                    <a:pos x="40" y="14"/>
                  </a:cxn>
                  <a:cxn ang="0">
                    <a:pos x="42" y="18"/>
                  </a:cxn>
                  <a:cxn ang="0">
                    <a:pos x="40" y="20"/>
                  </a:cxn>
                  <a:cxn ang="0">
                    <a:pos x="41" y="22"/>
                  </a:cxn>
                  <a:cxn ang="0">
                    <a:pos x="39" y="29"/>
                  </a:cxn>
                  <a:cxn ang="0">
                    <a:pos x="39" y="30"/>
                  </a:cxn>
                  <a:cxn ang="0">
                    <a:pos x="48" y="37"/>
                  </a:cxn>
                  <a:cxn ang="0">
                    <a:pos x="52" y="89"/>
                  </a:cxn>
                  <a:cxn ang="0">
                    <a:pos x="47" y="98"/>
                  </a:cxn>
                  <a:cxn ang="0">
                    <a:pos x="49" y="127"/>
                  </a:cxn>
                  <a:cxn ang="0">
                    <a:pos x="46" y="129"/>
                  </a:cxn>
                  <a:cxn ang="0">
                    <a:pos x="44" y="174"/>
                  </a:cxn>
                  <a:cxn ang="0">
                    <a:pos x="42" y="219"/>
                  </a:cxn>
                  <a:cxn ang="0">
                    <a:pos x="42" y="221"/>
                  </a:cxn>
                  <a:cxn ang="0">
                    <a:pos x="52" y="230"/>
                  </a:cxn>
                  <a:cxn ang="0">
                    <a:pos x="50" y="231"/>
                  </a:cxn>
                  <a:cxn ang="0">
                    <a:pos x="47" y="233"/>
                  </a:cxn>
                  <a:cxn ang="0">
                    <a:pos x="42" y="231"/>
                  </a:cxn>
                  <a:cxn ang="0">
                    <a:pos x="36" y="228"/>
                  </a:cxn>
                  <a:cxn ang="0">
                    <a:pos x="32" y="227"/>
                  </a:cxn>
                  <a:cxn ang="0">
                    <a:pos x="32" y="234"/>
                  </a:cxn>
                  <a:cxn ang="0">
                    <a:pos x="30" y="234"/>
                  </a:cxn>
                  <a:cxn ang="0">
                    <a:pos x="33" y="240"/>
                  </a:cxn>
                  <a:cxn ang="0">
                    <a:pos x="32" y="251"/>
                  </a:cxn>
                  <a:cxn ang="0">
                    <a:pos x="28" y="253"/>
                  </a:cxn>
                  <a:cxn ang="0">
                    <a:pos x="23" y="244"/>
                  </a:cxn>
                  <a:cxn ang="0">
                    <a:pos x="23" y="237"/>
                  </a:cxn>
                  <a:cxn ang="0">
                    <a:pos x="21" y="237"/>
                  </a:cxn>
                  <a:cxn ang="0">
                    <a:pos x="19" y="179"/>
                  </a:cxn>
                  <a:cxn ang="0">
                    <a:pos x="21" y="174"/>
                  </a:cxn>
                  <a:cxn ang="0">
                    <a:pos x="15" y="135"/>
                  </a:cxn>
                  <a:cxn ang="0">
                    <a:pos x="11" y="134"/>
                  </a:cxn>
                  <a:cxn ang="0">
                    <a:pos x="10" y="93"/>
                  </a:cxn>
                  <a:cxn ang="0">
                    <a:pos x="0" y="89"/>
                  </a:cxn>
                  <a:cxn ang="0">
                    <a:pos x="4" y="46"/>
                  </a:cxn>
                  <a:cxn ang="0">
                    <a:pos x="19" y="34"/>
                  </a:cxn>
                  <a:cxn ang="0">
                    <a:pos x="23" y="30"/>
                  </a:cxn>
                  <a:cxn ang="0">
                    <a:pos x="23" y="25"/>
                  </a:cxn>
                  <a:cxn ang="0">
                    <a:pos x="22" y="22"/>
                  </a:cxn>
                  <a:cxn ang="0">
                    <a:pos x="20" y="20"/>
                  </a:cxn>
                  <a:cxn ang="0">
                    <a:pos x="18" y="17"/>
                  </a:cxn>
                  <a:cxn ang="0">
                    <a:pos x="17" y="14"/>
                  </a:cxn>
                  <a:cxn ang="0">
                    <a:pos x="17" y="12"/>
                  </a:cxn>
                  <a:cxn ang="0">
                    <a:pos x="18" y="8"/>
                  </a:cxn>
                  <a:cxn ang="0">
                    <a:pos x="20" y="5"/>
                  </a:cxn>
                  <a:cxn ang="0">
                    <a:pos x="23" y="2"/>
                  </a:cxn>
                  <a:cxn ang="0">
                    <a:pos x="26" y="0"/>
                  </a:cxn>
                  <a:cxn ang="0">
                    <a:pos x="30" y="0"/>
                  </a:cxn>
                  <a:cxn ang="0">
                    <a:pos x="33" y="1"/>
                  </a:cxn>
                  <a:cxn ang="0">
                    <a:pos x="36" y="2"/>
                  </a:cxn>
                  <a:cxn ang="0">
                    <a:pos x="40" y="5"/>
                  </a:cxn>
                </a:cxnLst>
                <a:rect l="0" t="0" r="0" b="0"/>
                <a:pathLst>
                  <a:path w="53" h="254">
                    <a:moveTo>
                      <a:pt x="40" y="5"/>
                    </a:moveTo>
                    <a:lnTo>
                      <a:pt x="40" y="12"/>
                    </a:lnTo>
                    <a:lnTo>
                      <a:pt x="40" y="14"/>
                    </a:lnTo>
                    <a:lnTo>
                      <a:pt x="42" y="18"/>
                    </a:lnTo>
                    <a:lnTo>
                      <a:pt x="40" y="20"/>
                    </a:lnTo>
                    <a:lnTo>
                      <a:pt x="41" y="22"/>
                    </a:lnTo>
                    <a:lnTo>
                      <a:pt x="39" y="29"/>
                    </a:lnTo>
                    <a:lnTo>
                      <a:pt x="39" y="30"/>
                    </a:lnTo>
                    <a:lnTo>
                      <a:pt x="48" y="37"/>
                    </a:lnTo>
                    <a:lnTo>
                      <a:pt x="52" y="89"/>
                    </a:lnTo>
                    <a:lnTo>
                      <a:pt x="47" y="98"/>
                    </a:lnTo>
                    <a:lnTo>
                      <a:pt x="49" y="127"/>
                    </a:lnTo>
                    <a:lnTo>
                      <a:pt x="46" y="129"/>
                    </a:lnTo>
                    <a:lnTo>
                      <a:pt x="44" y="174"/>
                    </a:lnTo>
                    <a:lnTo>
                      <a:pt x="42" y="219"/>
                    </a:lnTo>
                    <a:lnTo>
                      <a:pt x="42" y="221"/>
                    </a:lnTo>
                    <a:lnTo>
                      <a:pt x="52" y="230"/>
                    </a:lnTo>
                    <a:lnTo>
                      <a:pt x="50" y="231"/>
                    </a:lnTo>
                    <a:lnTo>
                      <a:pt x="47" y="233"/>
                    </a:lnTo>
                    <a:lnTo>
                      <a:pt x="42" y="231"/>
                    </a:lnTo>
                    <a:lnTo>
                      <a:pt x="36" y="228"/>
                    </a:lnTo>
                    <a:lnTo>
                      <a:pt x="32" y="227"/>
                    </a:lnTo>
                    <a:lnTo>
                      <a:pt x="32" y="234"/>
                    </a:lnTo>
                    <a:lnTo>
                      <a:pt x="30" y="234"/>
                    </a:lnTo>
                    <a:lnTo>
                      <a:pt x="33" y="240"/>
                    </a:lnTo>
                    <a:lnTo>
                      <a:pt x="32" y="251"/>
                    </a:lnTo>
                    <a:lnTo>
                      <a:pt x="28" y="253"/>
                    </a:lnTo>
                    <a:lnTo>
                      <a:pt x="23" y="244"/>
                    </a:lnTo>
                    <a:lnTo>
                      <a:pt x="23" y="237"/>
                    </a:lnTo>
                    <a:lnTo>
                      <a:pt x="21" y="237"/>
                    </a:lnTo>
                    <a:lnTo>
                      <a:pt x="19" y="179"/>
                    </a:lnTo>
                    <a:lnTo>
                      <a:pt x="21" y="174"/>
                    </a:lnTo>
                    <a:lnTo>
                      <a:pt x="15" y="135"/>
                    </a:lnTo>
                    <a:lnTo>
                      <a:pt x="11" y="134"/>
                    </a:lnTo>
                    <a:lnTo>
                      <a:pt x="10" y="93"/>
                    </a:lnTo>
                    <a:lnTo>
                      <a:pt x="0" y="89"/>
                    </a:lnTo>
                    <a:lnTo>
                      <a:pt x="4" y="46"/>
                    </a:lnTo>
                    <a:lnTo>
                      <a:pt x="19" y="34"/>
                    </a:lnTo>
                    <a:lnTo>
                      <a:pt x="23" y="30"/>
                    </a:lnTo>
                    <a:lnTo>
                      <a:pt x="23" y="25"/>
                    </a:lnTo>
                    <a:lnTo>
                      <a:pt x="22" y="22"/>
                    </a:lnTo>
                    <a:lnTo>
                      <a:pt x="20" y="20"/>
                    </a:lnTo>
                    <a:lnTo>
                      <a:pt x="18" y="17"/>
                    </a:lnTo>
                    <a:lnTo>
                      <a:pt x="17" y="14"/>
                    </a:lnTo>
                    <a:lnTo>
                      <a:pt x="17" y="12"/>
                    </a:lnTo>
                    <a:lnTo>
                      <a:pt x="18" y="8"/>
                    </a:lnTo>
                    <a:lnTo>
                      <a:pt x="20" y="5"/>
                    </a:lnTo>
                    <a:lnTo>
                      <a:pt x="23" y="2"/>
                    </a:lnTo>
                    <a:lnTo>
                      <a:pt x="26" y="0"/>
                    </a:lnTo>
                    <a:lnTo>
                      <a:pt x="30" y="0"/>
                    </a:lnTo>
                    <a:lnTo>
                      <a:pt x="33" y="1"/>
                    </a:lnTo>
                    <a:lnTo>
                      <a:pt x="36" y="2"/>
                    </a:lnTo>
                    <a:lnTo>
                      <a:pt x="40" y="5"/>
                    </a:lnTo>
                  </a:path>
                </a:pathLst>
              </a:custGeom>
              <a:solidFill>
                <a:schemeClr val="hlink"/>
              </a:solidFill>
              <a:ln w="12700">
                <a:noFill/>
              </a:ln>
            </p:spPr>
            <p:txBody>
              <a:bodyPr/>
              <a:lstStyle/>
              <a:p>
                <a:endParaRPr lang="zh-CN" altLang="en-US"/>
              </a:p>
            </p:txBody>
          </p:sp>
        </p:grpSp>
        <p:grpSp>
          <p:nvGrpSpPr>
            <p:cNvPr id="37914" name="组合 25626"/>
            <p:cNvGrpSpPr/>
            <p:nvPr/>
          </p:nvGrpSpPr>
          <p:grpSpPr>
            <a:xfrm>
              <a:off x="1205" y="1506"/>
              <a:ext cx="879" cy="321"/>
              <a:chOff x="1205" y="1506"/>
              <a:chExt cx="879" cy="321"/>
            </a:xfrm>
          </p:grpSpPr>
          <p:grpSp>
            <p:nvGrpSpPr>
              <p:cNvPr id="37915" name="组合 25627"/>
              <p:cNvGrpSpPr/>
              <p:nvPr/>
            </p:nvGrpSpPr>
            <p:grpSpPr>
              <a:xfrm>
                <a:off x="1725" y="1519"/>
                <a:ext cx="141" cy="228"/>
                <a:chOff x="1725" y="1519"/>
                <a:chExt cx="141" cy="228"/>
              </a:xfrm>
            </p:grpSpPr>
            <p:sp>
              <p:nvSpPr>
                <p:cNvPr id="37916" name="任意多边形 25628"/>
                <p:cNvSpPr/>
                <p:nvPr/>
              </p:nvSpPr>
              <p:spPr>
                <a:xfrm>
                  <a:off x="1725" y="1519"/>
                  <a:ext cx="89" cy="228"/>
                </a:xfrm>
                <a:custGeom>
                  <a:avLst/>
                  <a:gdLst/>
                  <a:ahLst/>
                  <a:cxnLst>
                    <a:cxn ang="0">
                      <a:pos x="107" y="8"/>
                    </a:cxn>
                    <a:cxn ang="0">
                      <a:pos x="141" y="0"/>
                    </a:cxn>
                    <a:cxn ang="0">
                      <a:pos x="154" y="16"/>
                    </a:cxn>
                    <a:cxn ang="0">
                      <a:pos x="160" y="11"/>
                    </a:cxn>
                    <a:cxn ang="0">
                      <a:pos x="169" y="37"/>
                    </a:cxn>
                    <a:cxn ang="0">
                      <a:pos x="150" y="54"/>
                    </a:cxn>
                    <a:cxn ang="0">
                      <a:pos x="149" y="67"/>
                    </a:cxn>
                    <a:cxn ang="0">
                      <a:pos x="144" y="68"/>
                    </a:cxn>
                    <a:cxn ang="0">
                      <a:pos x="141" y="82"/>
                    </a:cxn>
                    <a:cxn ang="0">
                      <a:pos x="127" y="85"/>
                    </a:cxn>
                    <a:cxn ang="0">
                      <a:pos x="127" y="91"/>
                    </a:cxn>
                    <a:cxn ang="0">
                      <a:pos x="150" y="109"/>
                    </a:cxn>
                    <a:cxn ang="0">
                      <a:pos x="169" y="194"/>
                    </a:cxn>
                    <a:cxn ang="0">
                      <a:pos x="154" y="217"/>
                    </a:cxn>
                    <a:cxn ang="0">
                      <a:pos x="154" y="375"/>
                    </a:cxn>
                    <a:cxn ang="0">
                      <a:pos x="136" y="382"/>
                    </a:cxn>
                    <a:cxn ang="0">
                      <a:pos x="133" y="407"/>
                    </a:cxn>
                    <a:cxn ang="0">
                      <a:pos x="125" y="473"/>
                    </a:cxn>
                    <a:cxn ang="0">
                      <a:pos x="125" y="509"/>
                    </a:cxn>
                    <a:cxn ang="0">
                      <a:pos x="154" y="531"/>
                    </a:cxn>
                    <a:cxn ang="0">
                      <a:pos x="175" y="542"/>
                    </a:cxn>
                    <a:cxn ang="0">
                      <a:pos x="175" y="550"/>
                    </a:cxn>
                    <a:cxn ang="0">
                      <a:pos x="131" y="539"/>
                    </a:cxn>
                    <a:cxn ang="0">
                      <a:pos x="125" y="532"/>
                    </a:cxn>
                    <a:cxn ang="0">
                      <a:pos x="121" y="539"/>
                    </a:cxn>
                    <a:cxn ang="0">
                      <a:pos x="116" y="539"/>
                    </a:cxn>
                    <a:cxn ang="0">
                      <a:pos x="111" y="514"/>
                    </a:cxn>
                    <a:cxn ang="0">
                      <a:pos x="107" y="400"/>
                    </a:cxn>
                    <a:cxn ang="0">
                      <a:pos x="98" y="400"/>
                    </a:cxn>
                    <a:cxn ang="0">
                      <a:pos x="73" y="501"/>
                    </a:cxn>
                    <a:cxn ang="0">
                      <a:pos x="73" y="564"/>
                    </a:cxn>
                    <a:cxn ang="0">
                      <a:pos x="63" y="595"/>
                    </a:cxn>
                    <a:cxn ang="0">
                      <a:pos x="54" y="602"/>
                    </a:cxn>
                    <a:cxn ang="0">
                      <a:pos x="48" y="585"/>
                    </a:cxn>
                    <a:cxn ang="0">
                      <a:pos x="55" y="567"/>
                    </a:cxn>
                    <a:cxn ang="0">
                      <a:pos x="63" y="528"/>
                    </a:cxn>
                    <a:cxn ang="0">
                      <a:pos x="64" y="384"/>
                    </a:cxn>
                    <a:cxn ang="0">
                      <a:pos x="72" y="242"/>
                    </a:cxn>
                    <a:cxn ang="0">
                      <a:pos x="57" y="230"/>
                    </a:cxn>
                    <a:cxn ang="0">
                      <a:pos x="57" y="210"/>
                    </a:cxn>
                    <a:cxn ang="0">
                      <a:pos x="57" y="172"/>
                    </a:cxn>
                    <a:cxn ang="0">
                      <a:pos x="38" y="181"/>
                    </a:cxn>
                    <a:cxn ang="0">
                      <a:pos x="55" y="205"/>
                    </a:cxn>
                    <a:cxn ang="0">
                      <a:pos x="55" y="227"/>
                    </a:cxn>
                    <a:cxn ang="0">
                      <a:pos x="37" y="213"/>
                    </a:cxn>
                    <a:cxn ang="0">
                      <a:pos x="28" y="199"/>
                    </a:cxn>
                    <a:cxn ang="0">
                      <a:pos x="19" y="203"/>
                    </a:cxn>
                    <a:cxn ang="0">
                      <a:pos x="0" y="179"/>
                    </a:cxn>
                    <a:cxn ang="0">
                      <a:pos x="0" y="172"/>
                    </a:cxn>
                    <a:cxn ang="0">
                      <a:pos x="10" y="167"/>
                    </a:cxn>
                    <a:cxn ang="0">
                      <a:pos x="32" y="142"/>
                    </a:cxn>
                    <a:cxn ang="0">
                      <a:pos x="55" y="119"/>
                    </a:cxn>
                    <a:cxn ang="0">
                      <a:pos x="84" y="92"/>
                    </a:cxn>
                    <a:cxn ang="0">
                      <a:pos x="107" y="83"/>
                    </a:cxn>
                    <a:cxn ang="0">
                      <a:pos x="107" y="64"/>
                    </a:cxn>
                    <a:cxn ang="0">
                      <a:pos x="98" y="54"/>
                    </a:cxn>
                    <a:cxn ang="0">
                      <a:pos x="98" y="30"/>
                    </a:cxn>
                    <a:cxn ang="0">
                      <a:pos x="92" y="26"/>
                    </a:cxn>
                    <a:cxn ang="0">
                      <a:pos x="107" y="8"/>
                    </a:cxn>
                  </a:cxnLst>
                  <a:rect l="0" t="0" r="0" b="0"/>
                  <a:pathLst>
                    <a:path w="176" h="603">
                      <a:moveTo>
                        <a:pt x="107" y="8"/>
                      </a:moveTo>
                      <a:lnTo>
                        <a:pt x="141" y="0"/>
                      </a:lnTo>
                      <a:lnTo>
                        <a:pt x="154" y="16"/>
                      </a:lnTo>
                      <a:lnTo>
                        <a:pt x="160" y="11"/>
                      </a:lnTo>
                      <a:lnTo>
                        <a:pt x="169" y="37"/>
                      </a:lnTo>
                      <a:lnTo>
                        <a:pt x="150" y="54"/>
                      </a:lnTo>
                      <a:lnTo>
                        <a:pt x="149" y="67"/>
                      </a:lnTo>
                      <a:lnTo>
                        <a:pt x="144" y="68"/>
                      </a:lnTo>
                      <a:lnTo>
                        <a:pt x="141" y="82"/>
                      </a:lnTo>
                      <a:lnTo>
                        <a:pt x="127" y="85"/>
                      </a:lnTo>
                      <a:lnTo>
                        <a:pt x="127" y="91"/>
                      </a:lnTo>
                      <a:lnTo>
                        <a:pt x="150" y="109"/>
                      </a:lnTo>
                      <a:lnTo>
                        <a:pt x="169" y="194"/>
                      </a:lnTo>
                      <a:lnTo>
                        <a:pt x="154" y="217"/>
                      </a:lnTo>
                      <a:lnTo>
                        <a:pt x="154" y="375"/>
                      </a:lnTo>
                      <a:lnTo>
                        <a:pt x="136" y="382"/>
                      </a:lnTo>
                      <a:lnTo>
                        <a:pt x="133" y="407"/>
                      </a:lnTo>
                      <a:lnTo>
                        <a:pt x="125" y="473"/>
                      </a:lnTo>
                      <a:lnTo>
                        <a:pt x="125" y="509"/>
                      </a:lnTo>
                      <a:lnTo>
                        <a:pt x="154" y="531"/>
                      </a:lnTo>
                      <a:lnTo>
                        <a:pt x="175" y="542"/>
                      </a:lnTo>
                      <a:lnTo>
                        <a:pt x="175" y="550"/>
                      </a:lnTo>
                      <a:lnTo>
                        <a:pt x="131" y="539"/>
                      </a:lnTo>
                      <a:lnTo>
                        <a:pt x="125" y="532"/>
                      </a:lnTo>
                      <a:lnTo>
                        <a:pt x="121" y="539"/>
                      </a:lnTo>
                      <a:lnTo>
                        <a:pt x="116" y="539"/>
                      </a:lnTo>
                      <a:lnTo>
                        <a:pt x="111" y="514"/>
                      </a:lnTo>
                      <a:lnTo>
                        <a:pt x="107" y="400"/>
                      </a:lnTo>
                      <a:lnTo>
                        <a:pt x="98" y="400"/>
                      </a:lnTo>
                      <a:lnTo>
                        <a:pt x="73" y="501"/>
                      </a:lnTo>
                      <a:lnTo>
                        <a:pt x="73" y="564"/>
                      </a:lnTo>
                      <a:lnTo>
                        <a:pt x="63" y="595"/>
                      </a:lnTo>
                      <a:lnTo>
                        <a:pt x="54" y="602"/>
                      </a:lnTo>
                      <a:lnTo>
                        <a:pt x="48" y="585"/>
                      </a:lnTo>
                      <a:lnTo>
                        <a:pt x="55" y="567"/>
                      </a:lnTo>
                      <a:lnTo>
                        <a:pt x="63" y="528"/>
                      </a:lnTo>
                      <a:lnTo>
                        <a:pt x="64" y="384"/>
                      </a:lnTo>
                      <a:lnTo>
                        <a:pt x="72" y="242"/>
                      </a:lnTo>
                      <a:lnTo>
                        <a:pt x="57" y="230"/>
                      </a:lnTo>
                      <a:lnTo>
                        <a:pt x="57" y="210"/>
                      </a:lnTo>
                      <a:lnTo>
                        <a:pt x="57" y="172"/>
                      </a:lnTo>
                      <a:lnTo>
                        <a:pt x="38" y="181"/>
                      </a:lnTo>
                      <a:lnTo>
                        <a:pt x="55" y="205"/>
                      </a:lnTo>
                      <a:lnTo>
                        <a:pt x="55" y="227"/>
                      </a:lnTo>
                      <a:lnTo>
                        <a:pt x="37" y="213"/>
                      </a:lnTo>
                      <a:lnTo>
                        <a:pt x="28" y="199"/>
                      </a:lnTo>
                      <a:lnTo>
                        <a:pt x="19" y="203"/>
                      </a:lnTo>
                      <a:lnTo>
                        <a:pt x="0" y="179"/>
                      </a:lnTo>
                      <a:lnTo>
                        <a:pt x="0" y="172"/>
                      </a:lnTo>
                      <a:lnTo>
                        <a:pt x="10" y="167"/>
                      </a:lnTo>
                      <a:lnTo>
                        <a:pt x="32" y="142"/>
                      </a:lnTo>
                      <a:lnTo>
                        <a:pt x="55" y="119"/>
                      </a:lnTo>
                      <a:lnTo>
                        <a:pt x="84" y="92"/>
                      </a:lnTo>
                      <a:lnTo>
                        <a:pt x="107" y="83"/>
                      </a:lnTo>
                      <a:lnTo>
                        <a:pt x="107" y="64"/>
                      </a:lnTo>
                      <a:lnTo>
                        <a:pt x="98" y="54"/>
                      </a:lnTo>
                      <a:lnTo>
                        <a:pt x="98" y="30"/>
                      </a:lnTo>
                      <a:lnTo>
                        <a:pt x="92" y="26"/>
                      </a:lnTo>
                      <a:lnTo>
                        <a:pt x="107" y="8"/>
                      </a:lnTo>
                    </a:path>
                  </a:pathLst>
                </a:custGeom>
                <a:solidFill>
                  <a:srgbClr val="EAEC5E"/>
                </a:solidFill>
                <a:ln w="12700">
                  <a:noFill/>
                </a:ln>
              </p:spPr>
              <p:txBody>
                <a:bodyPr/>
                <a:lstStyle/>
                <a:p>
                  <a:endParaRPr lang="zh-CN" altLang="en-US"/>
                </a:p>
              </p:txBody>
            </p:sp>
            <p:sp>
              <p:nvSpPr>
                <p:cNvPr id="37917" name="任意多边形 25629"/>
                <p:cNvSpPr/>
                <p:nvPr/>
              </p:nvSpPr>
              <p:spPr>
                <a:xfrm>
                  <a:off x="1801" y="1521"/>
                  <a:ext cx="65" cy="218"/>
                </a:xfrm>
                <a:custGeom>
                  <a:avLst/>
                  <a:gdLst/>
                  <a:ahLst/>
                  <a:cxnLst>
                    <a:cxn ang="0">
                      <a:pos x="30" y="11"/>
                    </a:cxn>
                    <a:cxn ang="0">
                      <a:pos x="30" y="26"/>
                    </a:cxn>
                    <a:cxn ang="0">
                      <a:pos x="32" y="30"/>
                    </a:cxn>
                    <a:cxn ang="0">
                      <a:pos x="26" y="41"/>
                    </a:cxn>
                    <a:cxn ang="0">
                      <a:pos x="30" y="44"/>
                    </a:cxn>
                    <a:cxn ang="0">
                      <a:pos x="29" y="48"/>
                    </a:cxn>
                    <a:cxn ang="0">
                      <a:pos x="32" y="64"/>
                    </a:cxn>
                    <a:cxn ang="0">
                      <a:pos x="32" y="67"/>
                    </a:cxn>
                    <a:cxn ang="0">
                      <a:pos x="10" y="82"/>
                    </a:cxn>
                    <a:cxn ang="0">
                      <a:pos x="0" y="201"/>
                    </a:cxn>
                    <a:cxn ang="0">
                      <a:pos x="13" y="222"/>
                    </a:cxn>
                    <a:cxn ang="0">
                      <a:pos x="8" y="287"/>
                    </a:cxn>
                    <a:cxn ang="0">
                      <a:pos x="17" y="294"/>
                    </a:cxn>
                    <a:cxn ang="0">
                      <a:pos x="21" y="395"/>
                    </a:cxn>
                    <a:cxn ang="0">
                      <a:pos x="27" y="497"/>
                    </a:cxn>
                    <a:cxn ang="0">
                      <a:pos x="25" y="504"/>
                    </a:cxn>
                    <a:cxn ang="0">
                      <a:pos x="3" y="522"/>
                    </a:cxn>
                    <a:cxn ang="0">
                      <a:pos x="5" y="526"/>
                    </a:cxn>
                    <a:cxn ang="0">
                      <a:pos x="13" y="530"/>
                    </a:cxn>
                    <a:cxn ang="0">
                      <a:pos x="27" y="526"/>
                    </a:cxn>
                    <a:cxn ang="0">
                      <a:pos x="40" y="519"/>
                    </a:cxn>
                    <a:cxn ang="0">
                      <a:pos x="50" y="515"/>
                    </a:cxn>
                    <a:cxn ang="0">
                      <a:pos x="50" y="532"/>
                    </a:cxn>
                    <a:cxn ang="0">
                      <a:pos x="55" y="533"/>
                    </a:cxn>
                    <a:cxn ang="0">
                      <a:pos x="47" y="548"/>
                    </a:cxn>
                    <a:cxn ang="0">
                      <a:pos x="51" y="571"/>
                    </a:cxn>
                    <a:cxn ang="0">
                      <a:pos x="58" y="575"/>
                    </a:cxn>
                    <a:cxn ang="0">
                      <a:pos x="71" y="555"/>
                    </a:cxn>
                    <a:cxn ang="0">
                      <a:pos x="71" y="540"/>
                    </a:cxn>
                    <a:cxn ang="0">
                      <a:pos x="76" y="539"/>
                    </a:cxn>
                    <a:cxn ang="0">
                      <a:pos x="82" y="407"/>
                    </a:cxn>
                    <a:cxn ang="0">
                      <a:pos x="76" y="395"/>
                    </a:cxn>
                    <a:cxn ang="0">
                      <a:pos x="91" y="307"/>
                    </a:cxn>
                    <a:cxn ang="0">
                      <a:pos x="100" y="303"/>
                    </a:cxn>
                    <a:cxn ang="0">
                      <a:pos x="103" y="211"/>
                    </a:cxn>
                    <a:cxn ang="0">
                      <a:pos x="127" y="201"/>
                    </a:cxn>
                    <a:cxn ang="0">
                      <a:pos x="117" y="103"/>
                    </a:cxn>
                    <a:cxn ang="0">
                      <a:pos x="81" y="76"/>
                    </a:cxn>
                    <a:cxn ang="0">
                      <a:pos x="71" y="66"/>
                    </a:cxn>
                    <a:cxn ang="0">
                      <a:pos x="71" y="57"/>
                    </a:cxn>
                    <a:cxn ang="0">
                      <a:pos x="75" y="50"/>
                    </a:cxn>
                    <a:cxn ang="0">
                      <a:pos x="79" y="45"/>
                    </a:cxn>
                    <a:cxn ang="0">
                      <a:pos x="83" y="38"/>
                    </a:cxn>
                    <a:cxn ang="0">
                      <a:pos x="85" y="32"/>
                    </a:cxn>
                    <a:cxn ang="0">
                      <a:pos x="85" y="25"/>
                    </a:cxn>
                    <a:cxn ang="0">
                      <a:pos x="83" y="17"/>
                    </a:cxn>
                    <a:cxn ang="0">
                      <a:pos x="78" y="10"/>
                    </a:cxn>
                    <a:cxn ang="0">
                      <a:pos x="71" y="3"/>
                    </a:cxn>
                    <a:cxn ang="0">
                      <a:pos x="64" y="0"/>
                    </a:cxn>
                    <a:cxn ang="0">
                      <a:pos x="56" y="0"/>
                    </a:cxn>
                    <a:cxn ang="0">
                      <a:pos x="47" y="1"/>
                    </a:cxn>
                    <a:cxn ang="0">
                      <a:pos x="40" y="3"/>
                    </a:cxn>
                    <a:cxn ang="0">
                      <a:pos x="30" y="11"/>
                    </a:cxn>
                  </a:cxnLst>
                  <a:rect l="0" t="0" r="0" b="0"/>
                  <a:pathLst>
                    <a:path w="128" h="576">
                      <a:moveTo>
                        <a:pt x="30" y="11"/>
                      </a:moveTo>
                      <a:lnTo>
                        <a:pt x="30" y="26"/>
                      </a:lnTo>
                      <a:lnTo>
                        <a:pt x="32" y="30"/>
                      </a:lnTo>
                      <a:lnTo>
                        <a:pt x="26" y="41"/>
                      </a:lnTo>
                      <a:lnTo>
                        <a:pt x="30" y="44"/>
                      </a:lnTo>
                      <a:lnTo>
                        <a:pt x="29" y="48"/>
                      </a:lnTo>
                      <a:lnTo>
                        <a:pt x="32" y="64"/>
                      </a:lnTo>
                      <a:lnTo>
                        <a:pt x="32" y="67"/>
                      </a:lnTo>
                      <a:lnTo>
                        <a:pt x="10" y="82"/>
                      </a:lnTo>
                      <a:lnTo>
                        <a:pt x="0" y="201"/>
                      </a:lnTo>
                      <a:lnTo>
                        <a:pt x="13" y="222"/>
                      </a:lnTo>
                      <a:lnTo>
                        <a:pt x="8" y="287"/>
                      </a:lnTo>
                      <a:lnTo>
                        <a:pt x="17" y="294"/>
                      </a:lnTo>
                      <a:lnTo>
                        <a:pt x="21" y="395"/>
                      </a:lnTo>
                      <a:lnTo>
                        <a:pt x="27" y="497"/>
                      </a:lnTo>
                      <a:lnTo>
                        <a:pt x="25" y="504"/>
                      </a:lnTo>
                      <a:lnTo>
                        <a:pt x="3" y="522"/>
                      </a:lnTo>
                      <a:lnTo>
                        <a:pt x="5" y="526"/>
                      </a:lnTo>
                      <a:lnTo>
                        <a:pt x="13" y="530"/>
                      </a:lnTo>
                      <a:lnTo>
                        <a:pt x="27" y="526"/>
                      </a:lnTo>
                      <a:lnTo>
                        <a:pt x="40" y="519"/>
                      </a:lnTo>
                      <a:lnTo>
                        <a:pt x="50" y="515"/>
                      </a:lnTo>
                      <a:lnTo>
                        <a:pt x="50" y="532"/>
                      </a:lnTo>
                      <a:lnTo>
                        <a:pt x="55" y="533"/>
                      </a:lnTo>
                      <a:lnTo>
                        <a:pt x="47" y="548"/>
                      </a:lnTo>
                      <a:lnTo>
                        <a:pt x="51" y="571"/>
                      </a:lnTo>
                      <a:lnTo>
                        <a:pt x="58" y="575"/>
                      </a:lnTo>
                      <a:lnTo>
                        <a:pt x="71" y="555"/>
                      </a:lnTo>
                      <a:lnTo>
                        <a:pt x="71" y="540"/>
                      </a:lnTo>
                      <a:lnTo>
                        <a:pt x="76" y="539"/>
                      </a:lnTo>
                      <a:lnTo>
                        <a:pt x="82" y="407"/>
                      </a:lnTo>
                      <a:lnTo>
                        <a:pt x="76" y="395"/>
                      </a:lnTo>
                      <a:lnTo>
                        <a:pt x="91" y="307"/>
                      </a:lnTo>
                      <a:lnTo>
                        <a:pt x="100" y="303"/>
                      </a:lnTo>
                      <a:lnTo>
                        <a:pt x="103" y="211"/>
                      </a:lnTo>
                      <a:lnTo>
                        <a:pt x="127" y="201"/>
                      </a:lnTo>
                      <a:lnTo>
                        <a:pt x="117" y="103"/>
                      </a:lnTo>
                      <a:lnTo>
                        <a:pt x="81" y="76"/>
                      </a:lnTo>
                      <a:lnTo>
                        <a:pt x="71" y="66"/>
                      </a:lnTo>
                      <a:lnTo>
                        <a:pt x="71" y="57"/>
                      </a:lnTo>
                      <a:lnTo>
                        <a:pt x="75" y="50"/>
                      </a:lnTo>
                      <a:lnTo>
                        <a:pt x="79" y="45"/>
                      </a:lnTo>
                      <a:lnTo>
                        <a:pt x="83" y="38"/>
                      </a:lnTo>
                      <a:lnTo>
                        <a:pt x="85" y="32"/>
                      </a:lnTo>
                      <a:lnTo>
                        <a:pt x="85" y="25"/>
                      </a:lnTo>
                      <a:lnTo>
                        <a:pt x="83" y="17"/>
                      </a:lnTo>
                      <a:lnTo>
                        <a:pt x="78" y="10"/>
                      </a:lnTo>
                      <a:lnTo>
                        <a:pt x="71" y="3"/>
                      </a:lnTo>
                      <a:lnTo>
                        <a:pt x="64" y="0"/>
                      </a:lnTo>
                      <a:lnTo>
                        <a:pt x="56" y="0"/>
                      </a:lnTo>
                      <a:lnTo>
                        <a:pt x="47" y="1"/>
                      </a:lnTo>
                      <a:lnTo>
                        <a:pt x="40" y="3"/>
                      </a:lnTo>
                      <a:lnTo>
                        <a:pt x="30" y="11"/>
                      </a:lnTo>
                    </a:path>
                  </a:pathLst>
                </a:custGeom>
                <a:solidFill>
                  <a:srgbClr val="EAEC5E"/>
                </a:solidFill>
                <a:ln w="12700">
                  <a:noFill/>
                </a:ln>
              </p:spPr>
              <p:txBody>
                <a:bodyPr/>
                <a:lstStyle/>
                <a:p>
                  <a:endParaRPr lang="zh-CN" altLang="en-US"/>
                </a:p>
              </p:txBody>
            </p:sp>
          </p:grpSp>
          <p:sp>
            <p:nvSpPr>
              <p:cNvPr id="37918" name="任意多边形 25630"/>
              <p:cNvSpPr/>
              <p:nvPr/>
            </p:nvSpPr>
            <p:spPr>
              <a:xfrm>
                <a:off x="2010" y="1557"/>
                <a:ext cx="74" cy="270"/>
              </a:xfrm>
              <a:custGeom>
                <a:avLst/>
                <a:gdLst/>
                <a:ahLst/>
                <a:cxnLst>
                  <a:cxn ang="0">
                    <a:pos x="51" y="11"/>
                  </a:cxn>
                  <a:cxn ang="0">
                    <a:pos x="84" y="0"/>
                  </a:cxn>
                  <a:cxn ang="0">
                    <a:pos x="110" y="0"/>
                  </a:cxn>
                  <a:cxn ang="0">
                    <a:pos x="132" y="6"/>
                  </a:cxn>
                  <a:cxn ang="0">
                    <a:pos x="141" y="31"/>
                  </a:cxn>
                  <a:cxn ang="0">
                    <a:pos x="141" y="51"/>
                  </a:cxn>
                  <a:cxn ang="0">
                    <a:pos x="128" y="77"/>
                  </a:cxn>
                  <a:cxn ang="0">
                    <a:pos x="118" y="76"/>
                  </a:cxn>
                  <a:cxn ang="0">
                    <a:pos x="133" y="106"/>
                  </a:cxn>
                  <a:cxn ang="0">
                    <a:pos x="144" y="153"/>
                  </a:cxn>
                  <a:cxn ang="0">
                    <a:pos x="144" y="195"/>
                  </a:cxn>
                  <a:cxn ang="0">
                    <a:pos x="141" y="246"/>
                  </a:cxn>
                  <a:cxn ang="0">
                    <a:pos x="132" y="298"/>
                  </a:cxn>
                  <a:cxn ang="0">
                    <a:pos x="116" y="301"/>
                  </a:cxn>
                  <a:cxn ang="0">
                    <a:pos x="116" y="316"/>
                  </a:cxn>
                  <a:cxn ang="0">
                    <a:pos x="107" y="322"/>
                  </a:cxn>
                  <a:cxn ang="0">
                    <a:pos x="107" y="373"/>
                  </a:cxn>
                  <a:cxn ang="0">
                    <a:pos x="98" y="384"/>
                  </a:cxn>
                  <a:cxn ang="0">
                    <a:pos x="98" y="479"/>
                  </a:cxn>
                  <a:cxn ang="0">
                    <a:pos x="98" y="540"/>
                  </a:cxn>
                  <a:cxn ang="0">
                    <a:pos x="111" y="608"/>
                  </a:cxn>
                  <a:cxn ang="0">
                    <a:pos x="116" y="694"/>
                  </a:cxn>
                  <a:cxn ang="0">
                    <a:pos x="101" y="701"/>
                  </a:cxn>
                  <a:cxn ang="0">
                    <a:pos x="101" y="711"/>
                  </a:cxn>
                  <a:cxn ang="0">
                    <a:pos x="77" y="711"/>
                  </a:cxn>
                  <a:cxn ang="0">
                    <a:pos x="73" y="707"/>
                  </a:cxn>
                  <a:cxn ang="0">
                    <a:pos x="63" y="707"/>
                  </a:cxn>
                  <a:cxn ang="0">
                    <a:pos x="63" y="714"/>
                  </a:cxn>
                  <a:cxn ang="0">
                    <a:pos x="45" y="711"/>
                  </a:cxn>
                  <a:cxn ang="0">
                    <a:pos x="8" y="707"/>
                  </a:cxn>
                  <a:cxn ang="0">
                    <a:pos x="8" y="701"/>
                  </a:cxn>
                  <a:cxn ang="0">
                    <a:pos x="43" y="688"/>
                  </a:cxn>
                  <a:cxn ang="0">
                    <a:pos x="43" y="675"/>
                  </a:cxn>
                  <a:cxn ang="0">
                    <a:pos x="12" y="669"/>
                  </a:cxn>
                  <a:cxn ang="0">
                    <a:pos x="12" y="660"/>
                  </a:cxn>
                  <a:cxn ang="0">
                    <a:pos x="33" y="647"/>
                  </a:cxn>
                  <a:cxn ang="0">
                    <a:pos x="33" y="550"/>
                  </a:cxn>
                  <a:cxn ang="0">
                    <a:pos x="25" y="461"/>
                  </a:cxn>
                  <a:cxn ang="0">
                    <a:pos x="27" y="372"/>
                  </a:cxn>
                  <a:cxn ang="0">
                    <a:pos x="28" y="322"/>
                  </a:cxn>
                  <a:cxn ang="0">
                    <a:pos x="26" y="307"/>
                  </a:cxn>
                  <a:cxn ang="0">
                    <a:pos x="26" y="237"/>
                  </a:cxn>
                  <a:cxn ang="0">
                    <a:pos x="0" y="221"/>
                  </a:cxn>
                  <a:cxn ang="0">
                    <a:pos x="0" y="212"/>
                  </a:cxn>
                  <a:cxn ang="0">
                    <a:pos x="55" y="116"/>
                  </a:cxn>
                  <a:cxn ang="0">
                    <a:pos x="81" y="103"/>
                  </a:cxn>
                  <a:cxn ang="0">
                    <a:pos x="78" y="97"/>
                  </a:cxn>
                  <a:cxn ang="0">
                    <a:pos x="60" y="93"/>
                  </a:cxn>
                  <a:cxn ang="0">
                    <a:pos x="60" y="87"/>
                  </a:cxn>
                  <a:cxn ang="0">
                    <a:pos x="55" y="84"/>
                  </a:cxn>
                  <a:cxn ang="0">
                    <a:pos x="55" y="77"/>
                  </a:cxn>
                  <a:cxn ang="0">
                    <a:pos x="51" y="74"/>
                  </a:cxn>
                  <a:cxn ang="0">
                    <a:pos x="55" y="71"/>
                  </a:cxn>
                  <a:cxn ang="0">
                    <a:pos x="51" y="68"/>
                  </a:cxn>
                  <a:cxn ang="0">
                    <a:pos x="60" y="51"/>
                  </a:cxn>
                  <a:cxn ang="0">
                    <a:pos x="55" y="43"/>
                  </a:cxn>
                  <a:cxn ang="0">
                    <a:pos x="60" y="34"/>
                  </a:cxn>
                  <a:cxn ang="0">
                    <a:pos x="51" y="27"/>
                  </a:cxn>
                  <a:cxn ang="0">
                    <a:pos x="51" y="11"/>
                  </a:cxn>
                </a:cxnLst>
                <a:rect l="0" t="0" r="0" b="0"/>
                <a:pathLst>
                  <a:path w="145" h="715">
                    <a:moveTo>
                      <a:pt x="51" y="11"/>
                    </a:moveTo>
                    <a:lnTo>
                      <a:pt x="84" y="0"/>
                    </a:lnTo>
                    <a:lnTo>
                      <a:pt x="110" y="0"/>
                    </a:lnTo>
                    <a:lnTo>
                      <a:pt x="132" y="6"/>
                    </a:lnTo>
                    <a:lnTo>
                      <a:pt x="141" y="31"/>
                    </a:lnTo>
                    <a:lnTo>
                      <a:pt x="141" y="51"/>
                    </a:lnTo>
                    <a:lnTo>
                      <a:pt x="128" y="77"/>
                    </a:lnTo>
                    <a:lnTo>
                      <a:pt x="118" y="76"/>
                    </a:lnTo>
                    <a:lnTo>
                      <a:pt x="133" y="106"/>
                    </a:lnTo>
                    <a:lnTo>
                      <a:pt x="144" y="153"/>
                    </a:lnTo>
                    <a:lnTo>
                      <a:pt x="144" y="195"/>
                    </a:lnTo>
                    <a:lnTo>
                      <a:pt x="141" y="246"/>
                    </a:lnTo>
                    <a:lnTo>
                      <a:pt x="132" y="298"/>
                    </a:lnTo>
                    <a:lnTo>
                      <a:pt x="116" y="301"/>
                    </a:lnTo>
                    <a:lnTo>
                      <a:pt x="116" y="316"/>
                    </a:lnTo>
                    <a:lnTo>
                      <a:pt x="107" y="322"/>
                    </a:lnTo>
                    <a:lnTo>
                      <a:pt x="107" y="373"/>
                    </a:lnTo>
                    <a:lnTo>
                      <a:pt x="98" y="384"/>
                    </a:lnTo>
                    <a:lnTo>
                      <a:pt x="98" y="479"/>
                    </a:lnTo>
                    <a:lnTo>
                      <a:pt x="98" y="540"/>
                    </a:lnTo>
                    <a:lnTo>
                      <a:pt x="111" y="608"/>
                    </a:lnTo>
                    <a:lnTo>
                      <a:pt x="116" y="694"/>
                    </a:lnTo>
                    <a:lnTo>
                      <a:pt x="101" y="701"/>
                    </a:lnTo>
                    <a:lnTo>
                      <a:pt x="101" y="711"/>
                    </a:lnTo>
                    <a:lnTo>
                      <a:pt x="77" y="711"/>
                    </a:lnTo>
                    <a:lnTo>
                      <a:pt x="73" y="707"/>
                    </a:lnTo>
                    <a:lnTo>
                      <a:pt x="63" y="707"/>
                    </a:lnTo>
                    <a:lnTo>
                      <a:pt x="63" y="714"/>
                    </a:lnTo>
                    <a:lnTo>
                      <a:pt x="45" y="711"/>
                    </a:lnTo>
                    <a:lnTo>
                      <a:pt x="8" y="707"/>
                    </a:lnTo>
                    <a:lnTo>
                      <a:pt x="8" y="701"/>
                    </a:lnTo>
                    <a:lnTo>
                      <a:pt x="43" y="688"/>
                    </a:lnTo>
                    <a:lnTo>
                      <a:pt x="43" y="675"/>
                    </a:lnTo>
                    <a:lnTo>
                      <a:pt x="12" y="669"/>
                    </a:lnTo>
                    <a:lnTo>
                      <a:pt x="12" y="660"/>
                    </a:lnTo>
                    <a:lnTo>
                      <a:pt x="33" y="647"/>
                    </a:lnTo>
                    <a:lnTo>
                      <a:pt x="33" y="550"/>
                    </a:lnTo>
                    <a:lnTo>
                      <a:pt x="25" y="461"/>
                    </a:lnTo>
                    <a:lnTo>
                      <a:pt x="27" y="372"/>
                    </a:lnTo>
                    <a:lnTo>
                      <a:pt x="28" y="322"/>
                    </a:lnTo>
                    <a:lnTo>
                      <a:pt x="26" y="307"/>
                    </a:lnTo>
                    <a:lnTo>
                      <a:pt x="26" y="237"/>
                    </a:lnTo>
                    <a:lnTo>
                      <a:pt x="0" y="221"/>
                    </a:lnTo>
                    <a:lnTo>
                      <a:pt x="0" y="212"/>
                    </a:lnTo>
                    <a:lnTo>
                      <a:pt x="55" y="116"/>
                    </a:lnTo>
                    <a:lnTo>
                      <a:pt x="81" y="103"/>
                    </a:lnTo>
                    <a:lnTo>
                      <a:pt x="78" y="97"/>
                    </a:lnTo>
                    <a:lnTo>
                      <a:pt x="60" y="93"/>
                    </a:lnTo>
                    <a:lnTo>
                      <a:pt x="60" y="87"/>
                    </a:lnTo>
                    <a:lnTo>
                      <a:pt x="55" y="84"/>
                    </a:lnTo>
                    <a:lnTo>
                      <a:pt x="55" y="77"/>
                    </a:lnTo>
                    <a:lnTo>
                      <a:pt x="51" y="74"/>
                    </a:lnTo>
                    <a:lnTo>
                      <a:pt x="55" y="71"/>
                    </a:lnTo>
                    <a:lnTo>
                      <a:pt x="51" y="68"/>
                    </a:lnTo>
                    <a:lnTo>
                      <a:pt x="60" y="51"/>
                    </a:lnTo>
                    <a:lnTo>
                      <a:pt x="55" y="43"/>
                    </a:lnTo>
                    <a:lnTo>
                      <a:pt x="60" y="34"/>
                    </a:lnTo>
                    <a:lnTo>
                      <a:pt x="51" y="27"/>
                    </a:lnTo>
                    <a:lnTo>
                      <a:pt x="51" y="11"/>
                    </a:lnTo>
                  </a:path>
                </a:pathLst>
              </a:custGeom>
              <a:solidFill>
                <a:srgbClr val="EAEC5E"/>
              </a:solidFill>
              <a:ln w="12700">
                <a:noFill/>
              </a:ln>
            </p:spPr>
            <p:txBody>
              <a:bodyPr/>
              <a:lstStyle/>
              <a:p>
                <a:endParaRPr lang="zh-CN" altLang="en-US"/>
              </a:p>
            </p:txBody>
          </p:sp>
          <p:sp>
            <p:nvSpPr>
              <p:cNvPr id="37919" name="任意多边形 25631"/>
              <p:cNvSpPr/>
              <p:nvPr/>
            </p:nvSpPr>
            <p:spPr>
              <a:xfrm>
                <a:off x="1205" y="1555"/>
                <a:ext cx="54" cy="143"/>
              </a:xfrm>
              <a:custGeom>
                <a:avLst/>
                <a:gdLst/>
                <a:ahLst/>
                <a:cxnLst>
                  <a:cxn ang="0">
                    <a:pos x="41" y="5"/>
                  </a:cxn>
                  <a:cxn ang="0">
                    <a:pos x="36" y="25"/>
                  </a:cxn>
                  <a:cxn ang="0">
                    <a:pos x="39" y="28"/>
                  </a:cxn>
                  <a:cxn ang="0">
                    <a:pos x="43" y="35"/>
                  </a:cxn>
                  <a:cxn ang="0">
                    <a:pos x="47" y="49"/>
                  </a:cxn>
                  <a:cxn ang="0">
                    <a:pos x="43" y="51"/>
                  </a:cxn>
                  <a:cxn ang="0">
                    <a:pos x="19" y="71"/>
                  </a:cxn>
                  <a:cxn ang="0">
                    <a:pos x="4" y="186"/>
                  </a:cxn>
                  <a:cxn ang="0">
                    <a:pos x="0" y="206"/>
                  </a:cxn>
                  <a:cxn ang="0">
                    <a:pos x="7" y="217"/>
                  </a:cxn>
                  <a:cxn ang="0">
                    <a:pos x="11" y="219"/>
                  </a:cxn>
                  <a:cxn ang="0">
                    <a:pos x="11" y="202"/>
                  </a:cxn>
                  <a:cxn ang="0">
                    <a:pos x="11" y="211"/>
                  </a:cxn>
                  <a:cxn ang="0">
                    <a:pos x="18" y="204"/>
                  </a:cxn>
                  <a:cxn ang="0">
                    <a:pos x="20" y="190"/>
                  </a:cxn>
                  <a:cxn ang="0">
                    <a:pos x="34" y="289"/>
                  </a:cxn>
                  <a:cxn ang="0">
                    <a:pos x="41" y="349"/>
                  </a:cxn>
                  <a:cxn ang="0">
                    <a:pos x="37" y="376"/>
                  </a:cxn>
                  <a:cxn ang="0">
                    <a:pos x="54" y="371"/>
                  </a:cxn>
                  <a:cxn ang="0">
                    <a:pos x="49" y="338"/>
                  </a:cxn>
                  <a:cxn ang="0">
                    <a:pos x="56" y="291"/>
                  </a:cxn>
                  <a:cxn ang="0">
                    <a:pos x="58" y="336"/>
                  </a:cxn>
                  <a:cxn ang="0">
                    <a:pos x="61" y="368"/>
                  </a:cxn>
                  <a:cxn ang="0">
                    <a:pos x="75" y="369"/>
                  </a:cxn>
                  <a:cxn ang="0">
                    <a:pos x="80" y="289"/>
                  </a:cxn>
                  <a:cxn ang="0">
                    <a:pos x="86" y="281"/>
                  </a:cxn>
                  <a:cxn ang="0">
                    <a:pos x="102" y="289"/>
                  </a:cxn>
                  <a:cxn ang="0">
                    <a:pos x="94" y="193"/>
                  </a:cxn>
                  <a:cxn ang="0">
                    <a:pos x="96" y="174"/>
                  </a:cxn>
                  <a:cxn ang="0">
                    <a:pos x="94" y="127"/>
                  </a:cxn>
                  <a:cxn ang="0">
                    <a:pos x="71" y="63"/>
                  </a:cxn>
                  <a:cxn ang="0">
                    <a:pos x="70" y="41"/>
                  </a:cxn>
                  <a:cxn ang="0">
                    <a:pos x="75" y="37"/>
                  </a:cxn>
                  <a:cxn ang="0">
                    <a:pos x="80" y="31"/>
                  </a:cxn>
                  <a:cxn ang="0">
                    <a:pos x="77" y="5"/>
                  </a:cxn>
                  <a:cxn ang="0">
                    <a:pos x="64" y="1"/>
                  </a:cxn>
                  <a:cxn ang="0">
                    <a:pos x="53" y="3"/>
                  </a:cxn>
                </a:cxnLst>
                <a:rect l="0" t="0" r="0" b="0"/>
                <a:pathLst>
                  <a:path w="106" h="379">
                    <a:moveTo>
                      <a:pt x="53" y="3"/>
                    </a:moveTo>
                    <a:lnTo>
                      <a:pt x="41" y="5"/>
                    </a:lnTo>
                    <a:lnTo>
                      <a:pt x="36" y="19"/>
                    </a:lnTo>
                    <a:lnTo>
                      <a:pt x="36" y="25"/>
                    </a:lnTo>
                    <a:lnTo>
                      <a:pt x="41" y="25"/>
                    </a:lnTo>
                    <a:lnTo>
                      <a:pt x="39" y="28"/>
                    </a:lnTo>
                    <a:lnTo>
                      <a:pt x="41" y="29"/>
                    </a:lnTo>
                    <a:lnTo>
                      <a:pt x="43" y="35"/>
                    </a:lnTo>
                    <a:lnTo>
                      <a:pt x="44" y="37"/>
                    </a:lnTo>
                    <a:lnTo>
                      <a:pt x="47" y="49"/>
                    </a:lnTo>
                    <a:lnTo>
                      <a:pt x="47" y="51"/>
                    </a:lnTo>
                    <a:lnTo>
                      <a:pt x="43" y="51"/>
                    </a:lnTo>
                    <a:lnTo>
                      <a:pt x="34" y="66"/>
                    </a:lnTo>
                    <a:lnTo>
                      <a:pt x="19" y="71"/>
                    </a:lnTo>
                    <a:lnTo>
                      <a:pt x="11" y="82"/>
                    </a:lnTo>
                    <a:lnTo>
                      <a:pt x="4" y="186"/>
                    </a:lnTo>
                    <a:lnTo>
                      <a:pt x="7" y="187"/>
                    </a:lnTo>
                    <a:lnTo>
                      <a:pt x="0" y="206"/>
                    </a:lnTo>
                    <a:lnTo>
                      <a:pt x="4" y="217"/>
                    </a:lnTo>
                    <a:lnTo>
                      <a:pt x="7" y="217"/>
                    </a:lnTo>
                    <a:lnTo>
                      <a:pt x="8" y="219"/>
                    </a:lnTo>
                    <a:lnTo>
                      <a:pt x="11" y="219"/>
                    </a:lnTo>
                    <a:lnTo>
                      <a:pt x="10" y="208"/>
                    </a:lnTo>
                    <a:lnTo>
                      <a:pt x="11" y="202"/>
                    </a:lnTo>
                    <a:lnTo>
                      <a:pt x="13" y="207"/>
                    </a:lnTo>
                    <a:lnTo>
                      <a:pt x="11" y="211"/>
                    </a:lnTo>
                    <a:lnTo>
                      <a:pt x="13" y="213"/>
                    </a:lnTo>
                    <a:lnTo>
                      <a:pt x="18" y="204"/>
                    </a:lnTo>
                    <a:lnTo>
                      <a:pt x="15" y="189"/>
                    </a:lnTo>
                    <a:lnTo>
                      <a:pt x="20" y="190"/>
                    </a:lnTo>
                    <a:lnTo>
                      <a:pt x="18" y="283"/>
                    </a:lnTo>
                    <a:lnTo>
                      <a:pt x="34" y="289"/>
                    </a:lnTo>
                    <a:lnTo>
                      <a:pt x="43" y="343"/>
                    </a:lnTo>
                    <a:lnTo>
                      <a:pt x="41" y="349"/>
                    </a:lnTo>
                    <a:lnTo>
                      <a:pt x="37" y="371"/>
                    </a:lnTo>
                    <a:lnTo>
                      <a:pt x="37" y="376"/>
                    </a:lnTo>
                    <a:lnTo>
                      <a:pt x="49" y="378"/>
                    </a:lnTo>
                    <a:lnTo>
                      <a:pt x="54" y="371"/>
                    </a:lnTo>
                    <a:lnTo>
                      <a:pt x="51" y="352"/>
                    </a:lnTo>
                    <a:lnTo>
                      <a:pt x="49" y="338"/>
                    </a:lnTo>
                    <a:lnTo>
                      <a:pt x="55" y="291"/>
                    </a:lnTo>
                    <a:lnTo>
                      <a:pt x="56" y="291"/>
                    </a:lnTo>
                    <a:lnTo>
                      <a:pt x="61" y="308"/>
                    </a:lnTo>
                    <a:lnTo>
                      <a:pt x="58" y="336"/>
                    </a:lnTo>
                    <a:lnTo>
                      <a:pt x="54" y="339"/>
                    </a:lnTo>
                    <a:lnTo>
                      <a:pt x="61" y="368"/>
                    </a:lnTo>
                    <a:lnTo>
                      <a:pt x="72" y="371"/>
                    </a:lnTo>
                    <a:lnTo>
                      <a:pt x="75" y="369"/>
                    </a:lnTo>
                    <a:lnTo>
                      <a:pt x="66" y="339"/>
                    </a:lnTo>
                    <a:lnTo>
                      <a:pt x="80" y="289"/>
                    </a:lnTo>
                    <a:lnTo>
                      <a:pt x="86" y="284"/>
                    </a:lnTo>
                    <a:lnTo>
                      <a:pt x="86" y="281"/>
                    </a:lnTo>
                    <a:lnTo>
                      <a:pt x="98" y="282"/>
                    </a:lnTo>
                    <a:lnTo>
                      <a:pt x="102" y="289"/>
                    </a:lnTo>
                    <a:lnTo>
                      <a:pt x="105" y="284"/>
                    </a:lnTo>
                    <a:lnTo>
                      <a:pt x="94" y="193"/>
                    </a:lnTo>
                    <a:lnTo>
                      <a:pt x="96" y="193"/>
                    </a:lnTo>
                    <a:lnTo>
                      <a:pt x="96" y="174"/>
                    </a:lnTo>
                    <a:lnTo>
                      <a:pt x="97" y="172"/>
                    </a:lnTo>
                    <a:lnTo>
                      <a:pt x="94" y="127"/>
                    </a:lnTo>
                    <a:lnTo>
                      <a:pt x="90" y="73"/>
                    </a:lnTo>
                    <a:lnTo>
                      <a:pt x="71" y="63"/>
                    </a:lnTo>
                    <a:lnTo>
                      <a:pt x="64" y="51"/>
                    </a:lnTo>
                    <a:lnTo>
                      <a:pt x="70" y="41"/>
                    </a:lnTo>
                    <a:lnTo>
                      <a:pt x="72" y="42"/>
                    </a:lnTo>
                    <a:lnTo>
                      <a:pt x="75" y="37"/>
                    </a:lnTo>
                    <a:lnTo>
                      <a:pt x="75" y="31"/>
                    </a:lnTo>
                    <a:lnTo>
                      <a:pt x="80" y="31"/>
                    </a:lnTo>
                    <a:lnTo>
                      <a:pt x="82" y="16"/>
                    </a:lnTo>
                    <a:lnTo>
                      <a:pt x="77" y="5"/>
                    </a:lnTo>
                    <a:lnTo>
                      <a:pt x="72" y="1"/>
                    </a:lnTo>
                    <a:lnTo>
                      <a:pt x="64" y="1"/>
                    </a:lnTo>
                    <a:lnTo>
                      <a:pt x="59" y="0"/>
                    </a:lnTo>
                    <a:lnTo>
                      <a:pt x="53" y="3"/>
                    </a:lnTo>
                  </a:path>
                </a:pathLst>
              </a:custGeom>
              <a:solidFill>
                <a:srgbClr val="EAEC5E"/>
              </a:solidFill>
              <a:ln w="12700">
                <a:noFill/>
              </a:ln>
            </p:spPr>
            <p:txBody>
              <a:bodyPr/>
              <a:lstStyle/>
              <a:p>
                <a:endParaRPr lang="zh-CN" altLang="en-US"/>
              </a:p>
            </p:txBody>
          </p:sp>
          <p:sp>
            <p:nvSpPr>
              <p:cNvPr id="37920" name="任意多边形 25632"/>
              <p:cNvSpPr/>
              <p:nvPr/>
            </p:nvSpPr>
            <p:spPr>
              <a:xfrm>
                <a:off x="1610" y="1520"/>
                <a:ext cx="37" cy="143"/>
              </a:xfrm>
              <a:custGeom>
                <a:avLst/>
                <a:gdLst/>
                <a:ahLst/>
                <a:cxnLst>
                  <a:cxn ang="0">
                    <a:pos x="25" y="5"/>
                  </a:cxn>
                  <a:cxn ang="0">
                    <a:pos x="43" y="0"/>
                  </a:cxn>
                  <a:cxn ang="0">
                    <a:pos x="56" y="0"/>
                  </a:cxn>
                  <a:cxn ang="0">
                    <a:pos x="68" y="3"/>
                  </a:cxn>
                  <a:cxn ang="0">
                    <a:pos x="72" y="16"/>
                  </a:cxn>
                  <a:cxn ang="0">
                    <a:pos x="72" y="27"/>
                  </a:cxn>
                  <a:cxn ang="0">
                    <a:pos x="65" y="40"/>
                  </a:cxn>
                  <a:cxn ang="0">
                    <a:pos x="60" y="40"/>
                  </a:cxn>
                  <a:cxn ang="0">
                    <a:pos x="68" y="56"/>
                  </a:cxn>
                  <a:cxn ang="0">
                    <a:pos x="73" y="80"/>
                  </a:cxn>
                  <a:cxn ang="0">
                    <a:pos x="73" y="102"/>
                  </a:cxn>
                  <a:cxn ang="0">
                    <a:pos x="72" y="129"/>
                  </a:cxn>
                  <a:cxn ang="0">
                    <a:pos x="68" y="156"/>
                  </a:cxn>
                  <a:cxn ang="0">
                    <a:pos x="59" y="158"/>
                  </a:cxn>
                  <a:cxn ang="0">
                    <a:pos x="59" y="165"/>
                  </a:cxn>
                  <a:cxn ang="0">
                    <a:pos x="54" y="169"/>
                  </a:cxn>
                  <a:cxn ang="0">
                    <a:pos x="54" y="197"/>
                  </a:cxn>
                  <a:cxn ang="0">
                    <a:pos x="50" y="202"/>
                  </a:cxn>
                  <a:cxn ang="0">
                    <a:pos x="50" y="253"/>
                  </a:cxn>
                  <a:cxn ang="0">
                    <a:pos x="50" y="285"/>
                  </a:cxn>
                  <a:cxn ang="0">
                    <a:pos x="56" y="320"/>
                  </a:cxn>
                  <a:cxn ang="0">
                    <a:pos x="59" y="366"/>
                  </a:cxn>
                  <a:cxn ang="0">
                    <a:pos x="51" y="370"/>
                  </a:cxn>
                  <a:cxn ang="0">
                    <a:pos x="51" y="376"/>
                  </a:cxn>
                  <a:cxn ang="0">
                    <a:pos x="40" y="376"/>
                  </a:cxn>
                  <a:cxn ang="0">
                    <a:pos x="37" y="373"/>
                  </a:cxn>
                  <a:cxn ang="0">
                    <a:pos x="32" y="373"/>
                  </a:cxn>
                  <a:cxn ang="0">
                    <a:pos x="32" y="376"/>
                  </a:cxn>
                  <a:cxn ang="0">
                    <a:pos x="23" y="376"/>
                  </a:cxn>
                  <a:cxn ang="0">
                    <a:pos x="5" y="373"/>
                  </a:cxn>
                  <a:cxn ang="0">
                    <a:pos x="5" y="370"/>
                  </a:cxn>
                  <a:cxn ang="0">
                    <a:pos x="21" y="363"/>
                  </a:cxn>
                  <a:cxn ang="0">
                    <a:pos x="21" y="356"/>
                  </a:cxn>
                  <a:cxn ang="0">
                    <a:pos x="6" y="353"/>
                  </a:cxn>
                  <a:cxn ang="0">
                    <a:pos x="6" y="349"/>
                  </a:cxn>
                  <a:cxn ang="0">
                    <a:pos x="17" y="342"/>
                  </a:cxn>
                  <a:cxn ang="0">
                    <a:pos x="17" y="290"/>
                  </a:cxn>
                  <a:cxn ang="0">
                    <a:pos x="13" y="243"/>
                  </a:cxn>
                  <a:cxn ang="0">
                    <a:pos x="14" y="196"/>
                  </a:cxn>
                  <a:cxn ang="0">
                    <a:pos x="14" y="169"/>
                  </a:cxn>
                  <a:cxn ang="0">
                    <a:pos x="13" y="161"/>
                  </a:cxn>
                  <a:cxn ang="0">
                    <a:pos x="13" y="124"/>
                  </a:cxn>
                  <a:cxn ang="0">
                    <a:pos x="0" y="116"/>
                  </a:cxn>
                  <a:cxn ang="0">
                    <a:pos x="0" y="112"/>
                  </a:cxn>
                  <a:cxn ang="0">
                    <a:pos x="28" y="61"/>
                  </a:cxn>
                  <a:cxn ang="0">
                    <a:pos x="41" y="54"/>
                  </a:cxn>
                  <a:cxn ang="0">
                    <a:pos x="40" y="51"/>
                  </a:cxn>
                  <a:cxn ang="0">
                    <a:pos x="30" y="49"/>
                  </a:cxn>
                  <a:cxn ang="0">
                    <a:pos x="30" y="46"/>
                  </a:cxn>
                  <a:cxn ang="0">
                    <a:pos x="28" y="44"/>
                  </a:cxn>
                  <a:cxn ang="0">
                    <a:pos x="28" y="40"/>
                  </a:cxn>
                  <a:cxn ang="0">
                    <a:pos x="25" y="39"/>
                  </a:cxn>
                  <a:cxn ang="0">
                    <a:pos x="28" y="37"/>
                  </a:cxn>
                  <a:cxn ang="0">
                    <a:pos x="26" y="35"/>
                  </a:cxn>
                  <a:cxn ang="0">
                    <a:pos x="30" y="27"/>
                  </a:cxn>
                  <a:cxn ang="0">
                    <a:pos x="28" y="22"/>
                  </a:cxn>
                  <a:cxn ang="0">
                    <a:pos x="30" y="18"/>
                  </a:cxn>
                  <a:cxn ang="0">
                    <a:pos x="26" y="14"/>
                  </a:cxn>
                  <a:cxn ang="0">
                    <a:pos x="25" y="5"/>
                  </a:cxn>
                </a:cxnLst>
                <a:rect l="0" t="0" r="0" b="0"/>
                <a:pathLst>
                  <a:path w="74" h="377">
                    <a:moveTo>
                      <a:pt x="25" y="5"/>
                    </a:moveTo>
                    <a:lnTo>
                      <a:pt x="43" y="0"/>
                    </a:lnTo>
                    <a:lnTo>
                      <a:pt x="56" y="0"/>
                    </a:lnTo>
                    <a:lnTo>
                      <a:pt x="68" y="3"/>
                    </a:lnTo>
                    <a:lnTo>
                      <a:pt x="72" y="16"/>
                    </a:lnTo>
                    <a:lnTo>
                      <a:pt x="72" y="27"/>
                    </a:lnTo>
                    <a:lnTo>
                      <a:pt x="65" y="40"/>
                    </a:lnTo>
                    <a:lnTo>
                      <a:pt x="60" y="40"/>
                    </a:lnTo>
                    <a:lnTo>
                      <a:pt x="68" y="56"/>
                    </a:lnTo>
                    <a:lnTo>
                      <a:pt x="73" y="80"/>
                    </a:lnTo>
                    <a:lnTo>
                      <a:pt x="73" y="102"/>
                    </a:lnTo>
                    <a:lnTo>
                      <a:pt x="72" y="129"/>
                    </a:lnTo>
                    <a:lnTo>
                      <a:pt x="68" y="156"/>
                    </a:lnTo>
                    <a:lnTo>
                      <a:pt x="59" y="158"/>
                    </a:lnTo>
                    <a:lnTo>
                      <a:pt x="59" y="165"/>
                    </a:lnTo>
                    <a:lnTo>
                      <a:pt x="54" y="169"/>
                    </a:lnTo>
                    <a:lnTo>
                      <a:pt x="54" y="197"/>
                    </a:lnTo>
                    <a:lnTo>
                      <a:pt x="50" y="202"/>
                    </a:lnTo>
                    <a:lnTo>
                      <a:pt x="50" y="253"/>
                    </a:lnTo>
                    <a:lnTo>
                      <a:pt x="50" y="285"/>
                    </a:lnTo>
                    <a:lnTo>
                      <a:pt x="56" y="320"/>
                    </a:lnTo>
                    <a:lnTo>
                      <a:pt x="59" y="366"/>
                    </a:lnTo>
                    <a:lnTo>
                      <a:pt x="51" y="370"/>
                    </a:lnTo>
                    <a:lnTo>
                      <a:pt x="51" y="376"/>
                    </a:lnTo>
                    <a:lnTo>
                      <a:pt x="40" y="376"/>
                    </a:lnTo>
                    <a:lnTo>
                      <a:pt x="37" y="373"/>
                    </a:lnTo>
                    <a:lnTo>
                      <a:pt x="32" y="373"/>
                    </a:lnTo>
                    <a:lnTo>
                      <a:pt x="32" y="376"/>
                    </a:lnTo>
                    <a:lnTo>
                      <a:pt x="23" y="376"/>
                    </a:lnTo>
                    <a:lnTo>
                      <a:pt x="5" y="373"/>
                    </a:lnTo>
                    <a:lnTo>
                      <a:pt x="5" y="370"/>
                    </a:lnTo>
                    <a:lnTo>
                      <a:pt x="21" y="363"/>
                    </a:lnTo>
                    <a:lnTo>
                      <a:pt x="21" y="356"/>
                    </a:lnTo>
                    <a:lnTo>
                      <a:pt x="6" y="353"/>
                    </a:lnTo>
                    <a:lnTo>
                      <a:pt x="6" y="349"/>
                    </a:lnTo>
                    <a:lnTo>
                      <a:pt x="17" y="342"/>
                    </a:lnTo>
                    <a:lnTo>
                      <a:pt x="17" y="290"/>
                    </a:lnTo>
                    <a:lnTo>
                      <a:pt x="13" y="243"/>
                    </a:lnTo>
                    <a:lnTo>
                      <a:pt x="14" y="196"/>
                    </a:lnTo>
                    <a:lnTo>
                      <a:pt x="14" y="169"/>
                    </a:lnTo>
                    <a:lnTo>
                      <a:pt x="13" y="161"/>
                    </a:lnTo>
                    <a:lnTo>
                      <a:pt x="13" y="124"/>
                    </a:lnTo>
                    <a:lnTo>
                      <a:pt x="0" y="116"/>
                    </a:lnTo>
                    <a:lnTo>
                      <a:pt x="0" y="112"/>
                    </a:lnTo>
                    <a:lnTo>
                      <a:pt x="28" y="61"/>
                    </a:lnTo>
                    <a:lnTo>
                      <a:pt x="41" y="54"/>
                    </a:lnTo>
                    <a:lnTo>
                      <a:pt x="40" y="51"/>
                    </a:lnTo>
                    <a:lnTo>
                      <a:pt x="30" y="49"/>
                    </a:lnTo>
                    <a:lnTo>
                      <a:pt x="30" y="46"/>
                    </a:lnTo>
                    <a:lnTo>
                      <a:pt x="28" y="44"/>
                    </a:lnTo>
                    <a:lnTo>
                      <a:pt x="28" y="40"/>
                    </a:lnTo>
                    <a:lnTo>
                      <a:pt x="25" y="39"/>
                    </a:lnTo>
                    <a:lnTo>
                      <a:pt x="28" y="37"/>
                    </a:lnTo>
                    <a:lnTo>
                      <a:pt x="26" y="35"/>
                    </a:lnTo>
                    <a:lnTo>
                      <a:pt x="30" y="27"/>
                    </a:lnTo>
                    <a:lnTo>
                      <a:pt x="28" y="22"/>
                    </a:lnTo>
                    <a:lnTo>
                      <a:pt x="30" y="18"/>
                    </a:lnTo>
                    <a:lnTo>
                      <a:pt x="26" y="14"/>
                    </a:lnTo>
                    <a:lnTo>
                      <a:pt x="25" y="5"/>
                    </a:lnTo>
                  </a:path>
                </a:pathLst>
              </a:custGeom>
              <a:solidFill>
                <a:srgbClr val="EAEC5E"/>
              </a:solidFill>
              <a:ln w="12700">
                <a:noFill/>
              </a:ln>
            </p:spPr>
            <p:txBody>
              <a:bodyPr/>
              <a:lstStyle/>
              <a:p>
                <a:endParaRPr lang="zh-CN" altLang="en-US"/>
              </a:p>
            </p:txBody>
          </p:sp>
          <p:sp>
            <p:nvSpPr>
              <p:cNvPr id="37921" name="任意多边形 25633"/>
              <p:cNvSpPr/>
              <p:nvPr/>
            </p:nvSpPr>
            <p:spPr>
              <a:xfrm>
                <a:off x="1551" y="1506"/>
                <a:ext cx="51" cy="127"/>
              </a:xfrm>
              <a:custGeom>
                <a:avLst/>
                <a:gdLst/>
                <a:ahLst/>
                <a:cxnLst>
                  <a:cxn ang="0">
                    <a:pos x="61" y="4"/>
                  </a:cxn>
                  <a:cxn ang="0">
                    <a:pos x="66" y="22"/>
                  </a:cxn>
                  <a:cxn ang="0">
                    <a:pos x="63" y="24"/>
                  </a:cxn>
                  <a:cxn ang="0">
                    <a:pos x="60" y="31"/>
                  </a:cxn>
                  <a:cxn ang="0">
                    <a:pos x="55" y="43"/>
                  </a:cxn>
                  <a:cxn ang="0">
                    <a:pos x="60" y="45"/>
                  </a:cxn>
                  <a:cxn ang="0">
                    <a:pos x="82" y="63"/>
                  </a:cxn>
                  <a:cxn ang="0">
                    <a:pos x="97" y="164"/>
                  </a:cxn>
                  <a:cxn ang="0">
                    <a:pos x="100" y="182"/>
                  </a:cxn>
                  <a:cxn ang="0">
                    <a:pos x="94" y="191"/>
                  </a:cxn>
                  <a:cxn ang="0">
                    <a:pos x="89" y="194"/>
                  </a:cxn>
                  <a:cxn ang="0">
                    <a:pos x="89" y="178"/>
                  </a:cxn>
                  <a:cxn ang="0">
                    <a:pos x="89" y="187"/>
                  </a:cxn>
                  <a:cxn ang="0">
                    <a:pos x="84" y="181"/>
                  </a:cxn>
                  <a:cxn ang="0">
                    <a:pos x="81" y="168"/>
                  </a:cxn>
                  <a:cxn ang="0">
                    <a:pos x="68" y="255"/>
                  </a:cxn>
                  <a:cxn ang="0">
                    <a:pos x="61" y="310"/>
                  </a:cxn>
                  <a:cxn ang="0">
                    <a:pos x="65" y="333"/>
                  </a:cxn>
                  <a:cxn ang="0">
                    <a:pos x="48" y="330"/>
                  </a:cxn>
                  <a:cxn ang="0">
                    <a:pos x="53" y="300"/>
                  </a:cxn>
                  <a:cxn ang="0">
                    <a:pos x="46" y="258"/>
                  </a:cxn>
                  <a:cxn ang="0">
                    <a:pos x="45" y="298"/>
                  </a:cxn>
                  <a:cxn ang="0">
                    <a:pos x="42" y="327"/>
                  </a:cxn>
                  <a:cxn ang="0">
                    <a:pos x="29" y="328"/>
                  </a:cxn>
                  <a:cxn ang="0">
                    <a:pos x="24" y="255"/>
                  </a:cxn>
                  <a:cxn ang="0">
                    <a:pos x="18" y="249"/>
                  </a:cxn>
                  <a:cxn ang="0">
                    <a:pos x="3" y="255"/>
                  </a:cxn>
                  <a:cxn ang="0">
                    <a:pos x="11" y="171"/>
                  </a:cxn>
                  <a:cxn ang="0">
                    <a:pos x="9" y="154"/>
                  </a:cxn>
                  <a:cxn ang="0">
                    <a:pos x="11" y="112"/>
                  </a:cxn>
                  <a:cxn ang="0">
                    <a:pos x="33" y="56"/>
                  </a:cxn>
                  <a:cxn ang="0">
                    <a:pos x="33" y="36"/>
                  </a:cxn>
                  <a:cxn ang="0">
                    <a:pos x="29" y="32"/>
                  </a:cxn>
                  <a:cxn ang="0">
                    <a:pos x="24" y="27"/>
                  </a:cxn>
                  <a:cxn ang="0">
                    <a:pos x="27" y="4"/>
                  </a:cxn>
                  <a:cxn ang="0">
                    <a:pos x="40" y="1"/>
                  </a:cxn>
                  <a:cxn ang="0">
                    <a:pos x="50" y="2"/>
                  </a:cxn>
                </a:cxnLst>
                <a:rect l="0" t="0" r="0" b="0"/>
                <a:pathLst>
                  <a:path w="101" h="337">
                    <a:moveTo>
                      <a:pt x="50" y="2"/>
                    </a:moveTo>
                    <a:lnTo>
                      <a:pt x="61" y="4"/>
                    </a:lnTo>
                    <a:lnTo>
                      <a:pt x="66" y="17"/>
                    </a:lnTo>
                    <a:lnTo>
                      <a:pt x="66" y="22"/>
                    </a:lnTo>
                    <a:lnTo>
                      <a:pt x="61" y="22"/>
                    </a:lnTo>
                    <a:lnTo>
                      <a:pt x="63" y="24"/>
                    </a:lnTo>
                    <a:lnTo>
                      <a:pt x="61" y="25"/>
                    </a:lnTo>
                    <a:lnTo>
                      <a:pt x="60" y="31"/>
                    </a:lnTo>
                    <a:lnTo>
                      <a:pt x="58" y="32"/>
                    </a:lnTo>
                    <a:lnTo>
                      <a:pt x="55" y="43"/>
                    </a:lnTo>
                    <a:lnTo>
                      <a:pt x="55" y="45"/>
                    </a:lnTo>
                    <a:lnTo>
                      <a:pt x="60" y="45"/>
                    </a:lnTo>
                    <a:lnTo>
                      <a:pt x="68" y="58"/>
                    </a:lnTo>
                    <a:lnTo>
                      <a:pt x="82" y="63"/>
                    </a:lnTo>
                    <a:lnTo>
                      <a:pt x="89" y="72"/>
                    </a:lnTo>
                    <a:lnTo>
                      <a:pt x="97" y="164"/>
                    </a:lnTo>
                    <a:lnTo>
                      <a:pt x="94" y="166"/>
                    </a:lnTo>
                    <a:lnTo>
                      <a:pt x="100" y="182"/>
                    </a:lnTo>
                    <a:lnTo>
                      <a:pt x="97" y="191"/>
                    </a:lnTo>
                    <a:lnTo>
                      <a:pt x="94" y="191"/>
                    </a:lnTo>
                    <a:lnTo>
                      <a:pt x="93" y="194"/>
                    </a:lnTo>
                    <a:lnTo>
                      <a:pt x="89" y="194"/>
                    </a:lnTo>
                    <a:lnTo>
                      <a:pt x="91" y="184"/>
                    </a:lnTo>
                    <a:lnTo>
                      <a:pt x="89" y="178"/>
                    </a:lnTo>
                    <a:lnTo>
                      <a:pt x="88" y="183"/>
                    </a:lnTo>
                    <a:lnTo>
                      <a:pt x="89" y="187"/>
                    </a:lnTo>
                    <a:lnTo>
                      <a:pt x="87" y="189"/>
                    </a:lnTo>
                    <a:lnTo>
                      <a:pt x="84" y="181"/>
                    </a:lnTo>
                    <a:lnTo>
                      <a:pt x="86" y="167"/>
                    </a:lnTo>
                    <a:lnTo>
                      <a:pt x="81" y="168"/>
                    </a:lnTo>
                    <a:lnTo>
                      <a:pt x="84" y="251"/>
                    </a:lnTo>
                    <a:lnTo>
                      <a:pt x="68" y="255"/>
                    </a:lnTo>
                    <a:lnTo>
                      <a:pt x="60" y="305"/>
                    </a:lnTo>
                    <a:lnTo>
                      <a:pt x="61" y="310"/>
                    </a:lnTo>
                    <a:lnTo>
                      <a:pt x="65" y="330"/>
                    </a:lnTo>
                    <a:lnTo>
                      <a:pt x="65" y="333"/>
                    </a:lnTo>
                    <a:lnTo>
                      <a:pt x="53" y="336"/>
                    </a:lnTo>
                    <a:lnTo>
                      <a:pt x="48" y="330"/>
                    </a:lnTo>
                    <a:lnTo>
                      <a:pt x="51" y="313"/>
                    </a:lnTo>
                    <a:lnTo>
                      <a:pt x="53" y="300"/>
                    </a:lnTo>
                    <a:lnTo>
                      <a:pt x="48" y="258"/>
                    </a:lnTo>
                    <a:lnTo>
                      <a:pt x="46" y="258"/>
                    </a:lnTo>
                    <a:lnTo>
                      <a:pt x="42" y="273"/>
                    </a:lnTo>
                    <a:lnTo>
                      <a:pt x="45" y="298"/>
                    </a:lnTo>
                    <a:lnTo>
                      <a:pt x="48" y="301"/>
                    </a:lnTo>
                    <a:lnTo>
                      <a:pt x="42" y="327"/>
                    </a:lnTo>
                    <a:lnTo>
                      <a:pt x="31" y="330"/>
                    </a:lnTo>
                    <a:lnTo>
                      <a:pt x="29" y="328"/>
                    </a:lnTo>
                    <a:lnTo>
                      <a:pt x="37" y="302"/>
                    </a:lnTo>
                    <a:lnTo>
                      <a:pt x="24" y="255"/>
                    </a:lnTo>
                    <a:lnTo>
                      <a:pt x="18" y="252"/>
                    </a:lnTo>
                    <a:lnTo>
                      <a:pt x="18" y="249"/>
                    </a:lnTo>
                    <a:lnTo>
                      <a:pt x="6" y="250"/>
                    </a:lnTo>
                    <a:lnTo>
                      <a:pt x="3" y="255"/>
                    </a:lnTo>
                    <a:lnTo>
                      <a:pt x="0" y="252"/>
                    </a:lnTo>
                    <a:lnTo>
                      <a:pt x="11" y="171"/>
                    </a:lnTo>
                    <a:lnTo>
                      <a:pt x="9" y="171"/>
                    </a:lnTo>
                    <a:lnTo>
                      <a:pt x="9" y="154"/>
                    </a:lnTo>
                    <a:lnTo>
                      <a:pt x="8" y="152"/>
                    </a:lnTo>
                    <a:lnTo>
                      <a:pt x="11" y="112"/>
                    </a:lnTo>
                    <a:lnTo>
                      <a:pt x="15" y="65"/>
                    </a:lnTo>
                    <a:lnTo>
                      <a:pt x="33" y="56"/>
                    </a:lnTo>
                    <a:lnTo>
                      <a:pt x="39" y="45"/>
                    </a:lnTo>
                    <a:lnTo>
                      <a:pt x="33" y="36"/>
                    </a:lnTo>
                    <a:lnTo>
                      <a:pt x="31" y="37"/>
                    </a:lnTo>
                    <a:lnTo>
                      <a:pt x="29" y="32"/>
                    </a:lnTo>
                    <a:lnTo>
                      <a:pt x="29" y="27"/>
                    </a:lnTo>
                    <a:lnTo>
                      <a:pt x="24" y="27"/>
                    </a:lnTo>
                    <a:lnTo>
                      <a:pt x="23" y="14"/>
                    </a:lnTo>
                    <a:lnTo>
                      <a:pt x="27" y="4"/>
                    </a:lnTo>
                    <a:lnTo>
                      <a:pt x="32" y="1"/>
                    </a:lnTo>
                    <a:lnTo>
                      <a:pt x="40" y="1"/>
                    </a:lnTo>
                    <a:lnTo>
                      <a:pt x="44" y="0"/>
                    </a:lnTo>
                    <a:lnTo>
                      <a:pt x="50" y="2"/>
                    </a:lnTo>
                  </a:path>
                </a:pathLst>
              </a:custGeom>
              <a:solidFill>
                <a:srgbClr val="EAEC5E"/>
              </a:solidFill>
              <a:ln w="12700">
                <a:noFill/>
              </a:ln>
            </p:spPr>
            <p:txBody>
              <a:bodyPr/>
              <a:lstStyle/>
              <a:p>
                <a:endParaRPr lang="zh-CN" altLang="en-US"/>
              </a:p>
            </p:txBody>
          </p:sp>
          <p:sp>
            <p:nvSpPr>
              <p:cNvPr id="37922" name="任意多边形 25634"/>
              <p:cNvSpPr/>
              <p:nvPr/>
            </p:nvSpPr>
            <p:spPr>
              <a:xfrm>
                <a:off x="1273" y="1517"/>
                <a:ext cx="33" cy="90"/>
              </a:xfrm>
              <a:custGeom>
                <a:avLst/>
                <a:gdLst/>
                <a:ahLst/>
                <a:cxnLst>
                  <a:cxn ang="0">
                    <a:pos x="25" y="3"/>
                  </a:cxn>
                  <a:cxn ang="0">
                    <a:pos x="21" y="15"/>
                  </a:cxn>
                  <a:cxn ang="0">
                    <a:pos x="24" y="17"/>
                  </a:cxn>
                  <a:cxn ang="0">
                    <a:pos x="26" y="22"/>
                  </a:cxn>
                  <a:cxn ang="0">
                    <a:pos x="29" y="30"/>
                  </a:cxn>
                  <a:cxn ang="0">
                    <a:pos x="26" y="32"/>
                  </a:cxn>
                  <a:cxn ang="0">
                    <a:pos x="12" y="44"/>
                  </a:cxn>
                  <a:cxn ang="0">
                    <a:pos x="2" y="116"/>
                  </a:cxn>
                  <a:cxn ang="0">
                    <a:pos x="0" y="128"/>
                  </a:cxn>
                  <a:cxn ang="0">
                    <a:pos x="4" y="135"/>
                  </a:cxn>
                  <a:cxn ang="0">
                    <a:pos x="7" y="136"/>
                  </a:cxn>
                  <a:cxn ang="0">
                    <a:pos x="7" y="126"/>
                  </a:cxn>
                  <a:cxn ang="0">
                    <a:pos x="7" y="131"/>
                  </a:cxn>
                  <a:cxn ang="0">
                    <a:pos x="10" y="128"/>
                  </a:cxn>
                  <a:cxn ang="0">
                    <a:pos x="12" y="118"/>
                  </a:cxn>
                  <a:cxn ang="0">
                    <a:pos x="21" y="180"/>
                  </a:cxn>
                  <a:cxn ang="0">
                    <a:pos x="25" y="218"/>
                  </a:cxn>
                  <a:cxn ang="0">
                    <a:pos x="23" y="234"/>
                  </a:cxn>
                  <a:cxn ang="0">
                    <a:pos x="33" y="232"/>
                  </a:cxn>
                  <a:cxn ang="0">
                    <a:pos x="30" y="211"/>
                  </a:cxn>
                  <a:cxn ang="0">
                    <a:pos x="34" y="182"/>
                  </a:cxn>
                  <a:cxn ang="0">
                    <a:pos x="36" y="209"/>
                  </a:cxn>
                  <a:cxn ang="0">
                    <a:pos x="37" y="229"/>
                  </a:cxn>
                  <a:cxn ang="0">
                    <a:pos x="45" y="230"/>
                  </a:cxn>
                  <a:cxn ang="0">
                    <a:pos x="49" y="180"/>
                  </a:cxn>
                  <a:cxn ang="0">
                    <a:pos x="52" y="175"/>
                  </a:cxn>
                  <a:cxn ang="0">
                    <a:pos x="62" y="180"/>
                  </a:cxn>
                  <a:cxn ang="0">
                    <a:pos x="57" y="120"/>
                  </a:cxn>
                  <a:cxn ang="0">
                    <a:pos x="58" y="108"/>
                  </a:cxn>
                  <a:cxn ang="0">
                    <a:pos x="57" y="79"/>
                  </a:cxn>
                  <a:cxn ang="0">
                    <a:pos x="43" y="39"/>
                  </a:cxn>
                  <a:cxn ang="0">
                    <a:pos x="43" y="26"/>
                  </a:cxn>
                  <a:cxn ang="0">
                    <a:pos x="45" y="23"/>
                  </a:cxn>
                  <a:cxn ang="0">
                    <a:pos x="49" y="19"/>
                  </a:cxn>
                  <a:cxn ang="0">
                    <a:pos x="46" y="3"/>
                  </a:cxn>
                  <a:cxn ang="0">
                    <a:pos x="39" y="1"/>
                  </a:cxn>
                  <a:cxn ang="0">
                    <a:pos x="32" y="1"/>
                  </a:cxn>
                </a:cxnLst>
                <a:rect l="0" t="0" r="0" b="0"/>
                <a:pathLst>
                  <a:path w="65" h="237">
                    <a:moveTo>
                      <a:pt x="32" y="1"/>
                    </a:moveTo>
                    <a:lnTo>
                      <a:pt x="25" y="3"/>
                    </a:lnTo>
                    <a:lnTo>
                      <a:pt x="21" y="12"/>
                    </a:lnTo>
                    <a:lnTo>
                      <a:pt x="21" y="15"/>
                    </a:lnTo>
                    <a:lnTo>
                      <a:pt x="25" y="15"/>
                    </a:lnTo>
                    <a:lnTo>
                      <a:pt x="24" y="17"/>
                    </a:lnTo>
                    <a:lnTo>
                      <a:pt x="25" y="18"/>
                    </a:lnTo>
                    <a:lnTo>
                      <a:pt x="26" y="22"/>
                    </a:lnTo>
                    <a:lnTo>
                      <a:pt x="27" y="23"/>
                    </a:lnTo>
                    <a:lnTo>
                      <a:pt x="29" y="30"/>
                    </a:lnTo>
                    <a:lnTo>
                      <a:pt x="29" y="32"/>
                    </a:lnTo>
                    <a:lnTo>
                      <a:pt x="26" y="32"/>
                    </a:lnTo>
                    <a:lnTo>
                      <a:pt x="21" y="41"/>
                    </a:lnTo>
                    <a:lnTo>
                      <a:pt x="12" y="44"/>
                    </a:lnTo>
                    <a:lnTo>
                      <a:pt x="7" y="51"/>
                    </a:lnTo>
                    <a:lnTo>
                      <a:pt x="2" y="116"/>
                    </a:lnTo>
                    <a:lnTo>
                      <a:pt x="4" y="116"/>
                    </a:lnTo>
                    <a:lnTo>
                      <a:pt x="0" y="128"/>
                    </a:lnTo>
                    <a:lnTo>
                      <a:pt x="2" y="135"/>
                    </a:lnTo>
                    <a:lnTo>
                      <a:pt x="4" y="135"/>
                    </a:lnTo>
                    <a:lnTo>
                      <a:pt x="5" y="136"/>
                    </a:lnTo>
                    <a:lnTo>
                      <a:pt x="7" y="136"/>
                    </a:lnTo>
                    <a:lnTo>
                      <a:pt x="5" y="130"/>
                    </a:lnTo>
                    <a:lnTo>
                      <a:pt x="7" y="126"/>
                    </a:lnTo>
                    <a:lnTo>
                      <a:pt x="7" y="129"/>
                    </a:lnTo>
                    <a:lnTo>
                      <a:pt x="7" y="131"/>
                    </a:lnTo>
                    <a:lnTo>
                      <a:pt x="8" y="133"/>
                    </a:lnTo>
                    <a:lnTo>
                      <a:pt x="10" y="128"/>
                    </a:lnTo>
                    <a:lnTo>
                      <a:pt x="9" y="118"/>
                    </a:lnTo>
                    <a:lnTo>
                      <a:pt x="12" y="118"/>
                    </a:lnTo>
                    <a:lnTo>
                      <a:pt x="10" y="176"/>
                    </a:lnTo>
                    <a:lnTo>
                      <a:pt x="21" y="180"/>
                    </a:lnTo>
                    <a:lnTo>
                      <a:pt x="26" y="214"/>
                    </a:lnTo>
                    <a:lnTo>
                      <a:pt x="25" y="218"/>
                    </a:lnTo>
                    <a:lnTo>
                      <a:pt x="23" y="231"/>
                    </a:lnTo>
                    <a:lnTo>
                      <a:pt x="23" y="234"/>
                    </a:lnTo>
                    <a:lnTo>
                      <a:pt x="30" y="236"/>
                    </a:lnTo>
                    <a:lnTo>
                      <a:pt x="33" y="232"/>
                    </a:lnTo>
                    <a:lnTo>
                      <a:pt x="31" y="220"/>
                    </a:lnTo>
                    <a:lnTo>
                      <a:pt x="30" y="211"/>
                    </a:lnTo>
                    <a:lnTo>
                      <a:pt x="34" y="181"/>
                    </a:lnTo>
                    <a:lnTo>
                      <a:pt x="34" y="182"/>
                    </a:lnTo>
                    <a:lnTo>
                      <a:pt x="37" y="192"/>
                    </a:lnTo>
                    <a:lnTo>
                      <a:pt x="36" y="209"/>
                    </a:lnTo>
                    <a:lnTo>
                      <a:pt x="33" y="212"/>
                    </a:lnTo>
                    <a:lnTo>
                      <a:pt x="37" y="229"/>
                    </a:lnTo>
                    <a:lnTo>
                      <a:pt x="44" y="231"/>
                    </a:lnTo>
                    <a:lnTo>
                      <a:pt x="45" y="230"/>
                    </a:lnTo>
                    <a:lnTo>
                      <a:pt x="40" y="212"/>
                    </a:lnTo>
                    <a:lnTo>
                      <a:pt x="49" y="180"/>
                    </a:lnTo>
                    <a:lnTo>
                      <a:pt x="52" y="178"/>
                    </a:lnTo>
                    <a:lnTo>
                      <a:pt x="52" y="175"/>
                    </a:lnTo>
                    <a:lnTo>
                      <a:pt x="60" y="176"/>
                    </a:lnTo>
                    <a:lnTo>
                      <a:pt x="62" y="180"/>
                    </a:lnTo>
                    <a:lnTo>
                      <a:pt x="64" y="178"/>
                    </a:lnTo>
                    <a:lnTo>
                      <a:pt x="57" y="120"/>
                    </a:lnTo>
                    <a:lnTo>
                      <a:pt x="58" y="121"/>
                    </a:lnTo>
                    <a:lnTo>
                      <a:pt x="58" y="108"/>
                    </a:lnTo>
                    <a:lnTo>
                      <a:pt x="59" y="107"/>
                    </a:lnTo>
                    <a:lnTo>
                      <a:pt x="57" y="79"/>
                    </a:lnTo>
                    <a:lnTo>
                      <a:pt x="55" y="45"/>
                    </a:lnTo>
                    <a:lnTo>
                      <a:pt x="43" y="39"/>
                    </a:lnTo>
                    <a:lnTo>
                      <a:pt x="39" y="32"/>
                    </a:lnTo>
                    <a:lnTo>
                      <a:pt x="43" y="26"/>
                    </a:lnTo>
                    <a:lnTo>
                      <a:pt x="44" y="26"/>
                    </a:lnTo>
                    <a:lnTo>
                      <a:pt x="45" y="23"/>
                    </a:lnTo>
                    <a:lnTo>
                      <a:pt x="45" y="19"/>
                    </a:lnTo>
                    <a:lnTo>
                      <a:pt x="49" y="19"/>
                    </a:lnTo>
                    <a:lnTo>
                      <a:pt x="50" y="10"/>
                    </a:lnTo>
                    <a:lnTo>
                      <a:pt x="46" y="3"/>
                    </a:lnTo>
                    <a:lnTo>
                      <a:pt x="44" y="1"/>
                    </a:lnTo>
                    <a:lnTo>
                      <a:pt x="39" y="1"/>
                    </a:lnTo>
                    <a:lnTo>
                      <a:pt x="36" y="0"/>
                    </a:lnTo>
                    <a:lnTo>
                      <a:pt x="32" y="1"/>
                    </a:lnTo>
                  </a:path>
                </a:pathLst>
              </a:custGeom>
              <a:solidFill>
                <a:srgbClr val="EAEC5E"/>
              </a:solidFill>
              <a:ln w="12700">
                <a:noFill/>
              </a:ln>
            </p:spPr>
            <p:txBody>
              <a:bodyPr/>
              <a:lstStyle/>
              <a:p>
                <a:endParaRPr lang="zh-CN" altLang="en-US"/>
              </a:p>
            </p:txBody>
          </p:sp>
        </p:grpSp>
        <p:grpSp>
          <p:nvGrpSpPr>
            <p:cNvPr id="37923" name="组合 25635"/>
            <p:cNvGrpSpPr/>
            <p:nvPr/>
          </p:nvGrpSpPr>
          <p:grpSpPr>
            <a:xfrm>
              <a:off x="975" y="1525"/>
              <a:ext cx="1225" cy="401"/>
              <a:chOff x="975" y="1525"/>
              <a:chExt cx="1225" cy="401"/>
            </a:xfrm>
          </p:grpSpPr>
          <p:sp>
            <p:nvSpPr>
              <p:cNvPr id="37924" name="任意多边形 25636"/>
              <p:cNvSpPr/>
              <p:nvPr/>
            </p:nvSpPr>
            <p:spPr>
              <a:xfrm>
                <a:off x="1939" y="1556"/>
                <a:ext cx="107" cy="277"/>
              </a:xfrm>
              <a:custGeom>
                <a:avLst/>
                <a:gdLst/>
                <a:ahLst/>
                <a:cxnLst>
                  <a:cxn ang="0">
                    <a:pos x="81" y="10"/>
                  </a:cxn>
                  <a:cxn ang="0">
                    <a:pos x="70" y="50"/>
                  </a:cxn>
                  <a:cxn ang="0">
                    <a:pos x="77" y="54"/>
                  </a:cxn>
                  <a:cxn ang="0">
                    <a:pos x="84" y="70"/>
                  </a:cxn>
                  <a:cxn ang="0">
                    <a:pos x="94" y="95"/>
                  </a:cxn>
                  <a:cxn ang="0">
                    <a:pos x="84" y="100"/>
                  </a:cxn>
                  <a:cxn ang="0">
                    <a:pos x="37" y="137"/>
                  </a:cxn>
                  <a:cxn ang="0">
                    <a:pos x="7" y="359"/>
                  </a:cxn>
                  <a:cxn ang="0">
                    <a:pos x="0" y="397"/>
                  </a:cxn>
                  <a:cxn ang="0">
                    <a:pos x="13" y="418"/>
                  </a:cxn>
                  <a:cxn ang="0">
                    <a:pos x="22" y="423"/>
                  </a:cxn>
                  <a:cxn ang="0">
                    <a:pos x="22" y="390"/>
                  </a:cxn>
                  <a:cxn ang="0">
                    <a:pos x="22" y="406"/>
                  </a:cxn>
                  <a:cxn ang="0">
                    <a:pos x="33" y="394"/>
                  </a:cxn>
                  <a:cxn ang="0">
                    <a:pos x="40" y="366"/>
                  </a:cxn>
                  <a:cxn ang="0">
                    <a:pos x="68" y="557"/>
                  </a:cxn>
                  <a:cxn ang="0">
                    <a:pos x="81" y="673"/>
                  </a:cxn>
                  <a:cxn ang="0">
                    <a:pos x="74" y="724"/>
                  </a:cxn>
                  <a:cxn ang="0">
                    <a:pos x="108" y="717"/>
                  </a:cxn>
                  <a:cxn ang="0">
                    <a:pos x="98" y="651"/>
                  </a:cxn>
                  <a:cxn ang="0">
                    <a:pos x="111" y="562"/>
                  </a:cxn>
                  <a:cxn ang="0">
                    <a:pos x="115" y="648"/>
                  </a:cxn>
                  <a:cxn ang="0">
                    <a:pos x="121" y="710"/>
                  </a:cxn>
                  <a:cxn ang="0">
                    <a:pos x="149" y="713"/>
                  </a:cxn>
                  <a:cxn ang="0">
                    <a:pos x="159" y="557"/>
                  </a:cxn>
                  <a:cxn ang="0">
                    <a:pos x="171" y="542"/>
                  </a:cxn>
                  <a:cxn ang="0">
                    <a:pos x="203" y="557"/>
                  </a:cxn>
                  <a:cxn ang="0">
                    <a:pos x="186" y="373"/>
                  </a:cxn>
                  <a:cxn ang="0">
                    <a:pos x="189" y="337"/>
                  </a:cxn>
                  <a:cxn ang="0">
                    <a:pos x="186" y="246"/>
                  </a:cxn>
                  <a:cxn ang="0">
                    <a:pos x="139" y="123"/>
                  </a:cxn>
                  <a:cxn ang="0">
                    <a:pos x="139" y="79"/>
                  </a:cxn>
                  <a:cxn ang="0">
                    <a:pos x="149" y="72"/>
                  </a:cxn>
                  <a:cxn ang="0">
                    <a:pos x="159" y="59"/>
                  </a:cxn>
                  <a:cxn ang="0">
                    <a:pos x="152" y="10"/>
                  </a:cxn>
                  <a:cxn ang="0">
                    <a:pos x="126" y="3"/>
                  </a:cxn>
                  <a:cxn ang="0">
                    <a:pos x="106" y="5"/>
                  </a:cxn>
                </a:cxnLst>
                <a:rect l="0" t="0" r="0" b="0"/>
                <a:pathLst>
                  <a:path w="210" h="730">
                    <a:moveTo>
                      <a:pt x="106" y="5"/>
                    </a:moveTo>
                    <a:lnTo>
                      <a:pt x="81" y="10"/>
                    </a:lnTo>
                    <a:lnTo>
                      <a:pt x="70" y="38"/>
                    </a:lnTo>
                    <a:lnTo>
                      <a:pt x="70" y="50"/>
                    </a:lnTo>
                    <a:lnTo>
                      <a:pt x="81" y="50"/>
                    </a:lnTo>
                    <a:lnTo>
                      <a:pt x="77" y="54"/>
                    </a:lnTo>
                    <a:lnTo>
                      <a:pt x="81" y="57"/>
                    </a:lnTo>
                    <a:lnTo>
                      <a:pt x="84" y="70"/>
                    </a:lnTo>
                    <a:lnTo>
                      <a:pt x="88" y="71"/>
                    </a:lnTo>
                    <a:lnTo>
                      <a:pt x="94" y="95"/>
                    </a:lnTo>
                    <a:lnTo>
                      <a:pt x="94" y="100"/>
                    </a:lnTo>
                    <a:lnTo>
                      <a:pt x="84" y="100"/>
                    </a:lnTo>
                    <a:lnTo>
                      <a:pt x="67" y="127"/>
                    </a:lnTo>
                    <a:lnTo>
                      <a:pt x="37" y="137"/>
                    </a:lnTo>
                    <a:lnTo>
                      <a:pt x="22" y="159"/>
                    </a:lnTo>
                    <a:lnTo>
                      <a:pt x="7" y="359"/>
                    </a:lnTo>
                    <a:lnTo>
                      <a:pt x="13" y="361"/>
                    </a:lnTo>
                    <a:lnTo>
                      <a:pt x="0" y="397"/>
                    </a:lnTo>
                    <a:lnTo>
                      <a:pt x="7" y="418"/>
                    </a:lnTo>
                    <a:lnTo>
                      <a:pt x="13" y="418"/>
                    </a:lnTo>
                    <a:lnTo>
                      <a:pt x="16" y="423"/>
                    </a:lnTo>
                    <a:lnTo>
                      <a:pt x="22" y="423"/>
                    </a:lnTo>
                    <a:lnTo>
                      <a:pt x="19" y="402"/>
                    </a:lnTo>
                    <a:lnTo>
                      <a:pt x="22" y="390"/>
                    </a:lnTo>
                    <a:lnTo>
                      <a:pt x="26" y="399"/>
                    </a:lnTo>
                    <a:lnTo>
                      <a:pt x="22" y="406"/>
                    </a:lnTo>
                    <a:lnTo>
                      <a:pt x="26" y="410"/>
                    </a:lnTo>
                    <a:lnTo>
                      <a:pt x="33" y="394"/>
                    </a:lnTo>
                    <a:lnTo>
                      <a:pt x="29" y="365"/>
                    </a:lnTo>
                    <a:lnTo>
                      <a:pt x="40" y="366"/>
                    </a:lnTo>
                    <a:lnTo>
                      <a:pt x="33" y="547"/>
                    </a:lnTo>
                    <a:lnTo>
                      <a:pt x="68" y="557"/>
                    </a:lnTo>
                    <a:lnTo>
                      <a:pt x="84" y="662"/>
                    </a:lnTo>
                    <a:lnTo>
                      <a:pt x="81" y="673"/>
                    </a:lnTo>
                    <a:lnTo>
                      <a:pt x="74" y="716"/>
                    </a:lnTo>
                    <a:lnTo>
                      <a:pt x="74" y="724"/>
                    </a:lnTo>
                    <a:lnTo>
                      <a:pt x="98" y="729"/>
                    </a:lnTo>
                    <a:lnTo>
                      <a:pt x="108" y="717"/>
                    </a:lnTo>
                    <a:lnTo>
                      <a:pt x="102" y="678"/>
                    </a:lnTo>
                    <a:lnTo>
                      <a:pt x="98" y="651"/>
                    </a:lnTo>
                    <a:lnTo>
                      <a:pt x="108" y="562"/>
                    </a:lnTo>
                    <a:lnTo>
                      <a:pt x="111" y="562"/>
                    </a:lnTo>
                    <a:lnTo>
                      <a:pt x="121" y="594"/>
                    </a:lnTo>
                    <a:lnTo>
                      <a:pt x="115" y="648"/>
                    </a:lnTo>
                    <a:lnTo>
                      <a:pt x="108" y="654"/>
                    </a:lnTo>
                    <a:lnTo>
                      <a:pt x="121" y="710"/>
                    </a:lnTo>
                    <a:lnTo>
                      <a:pt x="145" y="717"/>
                    </a:lnTo>
                    <a:lnTo>
                      <a:pt x="149" y="713"/>
                    </a:lnTo>
                    <a:lnTo>
                      <a:pt x="132" y="654"/>
                    </a:lnTo>
                    <a:lnTo>
                      <a:pt x="159" y="557"/>
                    </a:lnTo>
                    <a:lnTo>
                      <a:pt x="171" y="549"/>
                    </a:lnTo>
                    <a:lnTo>
                      <a:pt x="171" y="542"/>
                    </a:lnTo>
                    <a:lnTo>
                      <a:pt x="196" y="543"/>
                    </a:lnTo>
                    <a:lnTo>
                      <a:pt x="203" y="557"/>
                    </a:lnTo>
                    <a:lnTo>
                      <a:pt x="209" y="549"/>
                    </a:lnTo>
                    <a:lnTo>
                      <a:pt x="186" y="373"/>
                    </a:lnTo>
                    <a:lnTo>
                      <a:pt x="189" y="373"/>
                    </a:lnTo>
                    <a:lnTo>
                      <a:pt x="189" y="337"/>
                    </a:lnTo>
                    <a:lnTo>
                      <a:pt x="193" y="332"/>
                    </a:lnTo>
                    <a:lnTo>
                      <a:pt x="186" y="246"/>
                    </a:lnTo>
                    <a:lnTo>
                      <a:pt x="178" y="142"/>
                    </a:lnTo>
                    <a:lnTo>
                      <a:pt x="139" y="123"/>
                    </a:lnTo>
                    <a:lnTo>
                      <a:pt x="127" y="100"/>
                    </a:lnTo>
                    <a:lnTo>
                      <a:pt x="139" y="79"/>
                    </a:lnTo>
                    <a:lnTo>
                      <a:pt x="145" y="82"/>
                    </a:lnTo>
                    <a:lnTo>
                      <a:pt x="149" y="72"/>
                    </a:lnTo>
                    <a:lnTo>
                      <a:pt x="149" y="61"/>
                    </a:lnTo>
                    <a:lnTo>
                      <a:pt x="159" y="59"/>
                    </a:lnTo>
                    <a:lnTo>
                      <a:pt x="162" y="31"/>
                    </a:lnTo>
                    <a:lnTo>
                      <a:pt x="152" y="10"/>
                    </a:lnTo>
                    <a:lnTo>
                      <a:pt x="142" y="3"/>
                    </a:lnTo>
                    <a:lnTo>
                      <a:pt x="126" y="3"/>
                    </a:lnTo>
                    <a:lnTo>
                      <a:pt x="116" y="0"/>
                    </a:lnTo>
                    <a:lnTo>
                      <a:pt x="106" y="5"/>
                    </a:lnTo>
                  </a:path>
                </a:pathLst>
              </a:custGeom>
              <a:solidFill>
                <a:schemeClr val="folHlink"/>
              </a:solidFill>
              <a:ln w="12700">
                <a:noFill/>
              </a:ln>
            </p:spPr>
            <p:txBody>
              <a:bodyPr/>
              <a:lstStyle/>
              <a:p>
                <a:endParaRPr lang="zh-CN" altLang="en-US"/>
              </a:p>
            </p:txBody>
          </p:sp>
          <p:sp>
            <p:nvSpPr>
              <p:cNvPr id="37925" name="任意多边形 25637"/>
              <p:cNvSpPr/>
              <p:nvPr/>
            </p:nvSpPr>
            <p:spPr>
              <a:xfrm>
                <a:off x="1655" y="1573"/>
                <a:ext cx="107" cy="274"/>
              </a:xfrm>
              <a:custGeom>
                <a:avLst/>
                <a:gdLst/>
                <a:ahLst/>
                <a:cxnLst>
                  <a:cxn ang="0">
                    <a:pos x="133" y="0"/>
                  </a:cxn>
                  <a:cxn ang="0">
                    <a:pos x="87" y="23"/>
                  </a:cxn>
                  <a:cxn ang="0">
                    <a:pos x="86" y="71"/>
                  </a:cxn>
                  <a:cxn ang="0">
                    <a:pos x="63" y="94"/>
                  </a:cxn>
                  <a:cxn ang="0">
                    <a:pos x="15" y="121"/>
                  </a:cxn>
                  <a:cxn ang="0">
                    <a:pos x="7" y="260"/>
                  </a:cxn>
                  <a:cxn ang="0">
                    <a:pos x="39" y="380"/>
                  </a:cxn>
                  <a:cxn ang="0">
                    <a:pos x="73" y="471"/>
                  </a:cxn>
                  <a:cxn ang="0">
                    <a:pos x="66" y="687"/>
                  </a:cxn>
                  <a:cxn ang="0">
                    <a:pos x="72" y="696"/>
                  </a:cxn>
                  <a:cxn ang="0">
                    <a:pos x="105" y="719"/>
                  </a:cxn>
                  <a:cxn ang="0">
                    <a:pos x="123" y="723"/>
                  </a:cxn>
                  <a:cxn ang="0">
                    <a:pos x="135" y="717"/>
                  </a:cxn>
                  <a:cxn ang="0">
                    <a:pos x="128" y="705"/>
                  </a:cxn>
                  <a:cxn ang="0">
                    <a:pos x="112" y="687"/>
                  </a:cxn>
                  <a:cxn ang="0">
                    <a:pos x="119" y="680"/>
                  </a:cxn>
                  <a:cxn ang="0">
                    <a:pos x="161" y="694"/>
                  </a:cxn>
                  <a:cxn ang="0">
                    <a:pos x="164" y="685"/>
                  </a:cxn>
                  <a:cxn ang="0">
                    <a:pos x="161" y="676"/>
                  </a:cxn>
                  <a:cxn ang="0">
                    <a:pos x="148" y="663"/>
                  </a:cxn>
                  <a:cxn ang="0">
                    <a:pos x="162" y="592"/>
                  </a:cxn>
                  <a:cxn ang="0">
                    <a:pos x="176" y="396"/>
                  </a:cxn>
                  <a:cxn ang="0">
                    <a:pos x="183" y="357"/>
                  </a:cxn>
                  <a:cxn ang="0">
                    <a:pos x="171" y="279"/>
                  </a:cxn>
                  <a:cxn ang="0">
                    <a:pos x="181" y="278"/>
                  </a:cxn>
                  <a:cxn ang="0">
                    <a:pos x="189" y="275"/>
                  </a:cxn>
                  <a:cxn ang="0">
                    <a:pos x="197" y="270"/>
                  </a:cxn>
                  <a:cxn ang="0">
                    <a:pos x="203" y="264"/>
                  </a:cxn>
                  <a:cxn ang="0">
                    <a:pos x="210" y="254"/>
                  </a:cxn>
                  <a:cxn ang="0">
                    <a:pos x="204" y="215"/>
                  </a:cxn>
                  <a:cxn ang="0">
                    <a:pos x="154" y="124"/>
                  </a:cxn>
                  <a:cxn ang="0">
                    <a:pos x="135" y="97"/>
                  </a:cxn>
                  <a:cxn ang="0">
                    <a:pos x="157" y="80"/>
                  </a:cxn>
                  <a:cxn ang="0">
                    <a:pos x="159" y="76"/>
                  </a:cxn>
                  <a:cxn ang="0">
                    <a:pos x="166" y="68"/>
                  </a:cxn>
                  <a:cxn ang="0">
                    <a:pos x="165" y="48"/>
                  </a:cxn>
                  <a:cxn ang="0">
                    <a:pos x="168" y="25"/>
                  </a:cxn>
                </a:cxnLst>
                <a:rect l="0" t="0" r="0" b="0"/>
                <a:pathLst>
                  <a:path w="211" h="724">
                    <a:moveTo>
                      <a:pt x="158" y="9"/>
                    </a:moveTo>
                    <a:lnTo>
                      <a:pt x="133" y="0"/>
                    </a:lnTo>
                    <a:lnTo>
                      <a:pt x="105" y="4"/>
                    </a:lnTo>
                    <a:lnTo>
                      <a:pt x="87" y="23"/>
                    </a:lnTo>
                    <a:lnTo>
                      <a:pt x="80" y="45"/>
                    </a:lnTo>
                    <a:lnTo>
                      <a:pt x="86" y="71"/>
                    </a:lnTo>
                    <a:lnTo>
                      <a:pt x="76" y="87"/>
                    </a:lnTo>
                    <a:lnTo>
                      <a:pt x="63" y="94"/>
                    </a:lnTo>
                    <a:lnTo>
                      <a:pt x="26" y="110"/>
                    </a:lnTo>
                    <a:lnTo>
                      <a:pt x="15" y="121"/>
                    </a:lnTo>
                    <a:lnTo>
                      <a:pt x="0" y="236"/>
                    </a:lnTo>
                    <a:lnTo>
                      <a:pt x="7" y="260"/>
                    </a:lnTo>
                    <a:lnTo>
                      <a:pt x="45" y="270"/>
                    </a:lnTo>
                    <a:lnTo>
                      <a:pt x="39" y="380"/>
                    </a:lnTo>
                    <a:lnTo>
                      <a:pt x="66" y="390"/>
                    </a:lnTo>
                    <a:lnTo>
                      <a:pt x="73" y="471"/>
                    </a:lnTo>
                    <a:lnTo>
                      <a:pt x="67" y="610"/>
                    </a:lnTo>
                    <a:lnTo>
                      <a:pt x="66" y="687"/>
                    </a:lnTo>
                    <a:lnTo>
                      <a:pt x="72" y="689"/>
                    </a:lnTo>
                    <a:lnTo>
                      <a:pt x="72" y="696"/>
                    </a:lnTo>
                    <a:lnTo>
                      <a:pt x="93" y="710"/>
                    </a:lnTo>
                    <a:lnTo>
                      <a:pt x="105" y="719"/>
                    </a:lnTo>
                    <a:lnTo>
                      <a:pt x="113" y="723"/>
                    </a:lnTo>
                    <a:lnTo>
                      <a:pt x="123" y="723"/>
                    </a:lnTo>
                    <a:lnTo>
                      <a:pt x="133" y="720"/>
                    </a:lnTo>
                    <a:lnTo>
                      <a:pt x="135" y="717"/>
                    </a:lnTo>
                    <a:lnTo>
                      <a:pt x="133" y="711"/>
                    </a:lnTo>
                    <a:lnTo>
                      <a:pt x="128" y="705"/>
                    </a:lnTo>
                    <a:lnTo>
                      <a:pt x="121" y="695"/>
                    </a:lnTo>
                    <a:lnTo>
                      <a:pt x="112" y="687"/>
                    </a:lnTo>
                    <a:lnTo>
                      <a:pt x="119" y="689"/>
                    </a:lnTo>
                    <a:lnTo>
                      <a:pt x="119" y="680"/>
                    </a:lnTo>
                    <a:lnTo>
                      <a:pt x="148" y="694"/>
                    </a:lnTo>
                    <a:lnTo>
                      <a:pt x="161" y="694"/>
                    </a:lnTo>
                    <a:lnTo>
                      <a:pt x="164" y="689"/>
                    </a:lnTo>
                    <a:lnTo>
                      <a:pt x="164" y="685"/>
                    </a:lnTo>
                    <a:lnTo>
                      <a:pt x="163" y="680"/>
                    </a:lnTo>
                    <a:lnTo>
                      <a:pt x="161" y="676"/>
                    </a:lnTo>
                    <a:lnTo>
                      <a:pt x="153" y="669"/>
                    </a:lnTo>
                    <a:lnTo>
                      <a:pt x="148" y="663"/>
                    </a:lnTo>
                    <a:lnTo>
                      <a:pt x="155" y="661"/>
                    </a:lnTo>
                    <a:lnTo>
                      <a:pt x="162" y="592"/>
                    </a:lnTo>
                    <a:lnTo>
                      <a:pt x="165" y="484"/>
                    </a:lnTo>
                    <a:lnTo>
                      <a:pt x="176" y="396"/>
                    </a:lnTo>
                    <a:lnTo>
                      <a:pt x="180" y="371"/>
                    </a:lnTo>
                    <a:lnTo>
                      <a:pt x="183" y="357"/>
                    </a:lnTo>
                    <a:lnTo>
                      <a:pt x="174" y="303"/>
                    </a:lnTo>
                    <a:lnTo>
                      <a:pt x="171" y="279"/>
                    </a:lnTo>
                    <a:lnTo>
                      <a:pt x="177" y="282"/>
                    </a:lnTo>
                    <a:lnTo>
                      <a:pt x="181" y="278"/>
                    </a:lnTo>
                    <a:lnTo>
                      <a:pt x="183" y="278"/>
                    </a:lnTo>
                    <a:lnTo>
                      <a:pt x="189" y="275"/>
                    </a:lnTo>
                    <a:lnTo>
                      <a:pt x="195" y="276"/>
                    </a:lnTo>
                    <a:lnTo>
                      <a:pt x="197" y="270"/>
                    </a:lnTo>
                    <a:lnTo>
                      <a:pt x="201" y="269"/>
                    </a:lnTo>
                    <a:lnTo>
                      <a:pt x="203" y="264"/>
                    </a:lnTo>
                    <a:lnTo>
                      <a:pt x="207" y="260"/>
                    </a:lnTo>
                    <a:lnTo>
                      <a:pt x="210" y="254"/>
                    </a:lnTo>
                    <a:lnTo>
                      <a:pt x="199" y="230"/>
                    </a:lnTo>
                    <a:lnTo>
                      <a:pt x="204" y="215"/>
                    </a:lnTo>
                    <a:lnTo>
                      <a:pt x="184" y="230"/>
                    </a:lnTo>
                    <a:lnTo>
                      <a:pt x="154" y="124"/>
                    </a:lnTo>
                    <a:lnTo>
                      <a:pt x="130" y="102"/>
                    </a:lnTo>
                    <a:lnTo>
                      <a:pt x="135" y="97"/>
                    </a:lnTo>
                    <a:lnTo>
                      <a:pt x="155" y="94"/>
                    </a:lnTo>
                    <a:lnTo>
                      <a:pt x="157" y="80"/>
                    </a:lnTo>
                    <a:lnTo>
                      <a:pt x="151" y="77"/>
                    </a:lnTo>
                    <a:lnTo>
                      <a:pt x="159" y="76"/>
                    </a:lnTo>
                    <a:lnTo>
                      <a:pt x="158" y="71"/>
                    </a:lnTo>
                    <a:lnTo>
                      <a:pt x="166" y="68"/>
                    </a:lnTo>
                    <a:lnTo>
                      <a:pt x="160" y="50"/>
                    </a:lnTo>
                    <a:lnTo>
                      <a:pt x="165" y="48"/>
                    </a:lnTo>
                    <a:lnTo>
                      <a:pt x="162" y="25"/>
                    </a:lnTo>
                    <a:lnTo>
                      <a:pt x="168" y="25"/>
                    </a:lnTo>
                    <a:lnTo>
                      <a:pt x="158" y="9"/>
                    </a:lnTo>
                  </a:path>
                </a:pathLst>
              </a:custGeom>
              <a:solidFill>
                <a:schemeClr val="folHlink"/>
              </a:solidFill>
              <a:ln w="12700">
                <a:noFill/>
              </a:ln>
            </p:spPr>
            <p:txBody>
              <a:bodyPr/>
              <a:lstStyle/>
              <a:p>
                <a:endParaRPr lang="zh-CN" altLang="en-US"/>
              </a:p>
            </p:txBody>
          </p:sp>
          <p:sp>
            <p:nvSpPr>
              <p:cNvPr id="37926" name="任意多边形 25638"/>
              <p:cNvSpPr/>
              <p:nvPr/>
            </p:nvSpPr>
            <p:spPr>
              <a:xfrm>
                <a:off x="1446" y="1557"/>
                <a:ext cx="79" cy="262"/>
              </a:xfrm>
              <a:custGeom>
                <a:avLst/>
                <a:gdLst/>
                <a:ahLst/>
                <a:cxnLst>
                  <a:cxn ang="0">
                    <a:pos x="118" y="14"/>
                  </a:cxn>
                  <a:cxn ang="0">
                    <a:pos x="118" y="31"/>
                  </a:cxn>
                  <a:cxn ang="0">
                    <a:pos x="116" y="36"/>
                  </a:cxn>
                  <a:cxn ang="0">
                    <a:pos x="123" y="50"/>
                  </a:cxn>
                  <a:cxn ang="0">
                    <a:pos x="118" y="53"/>
                  </a:cxn>
                  <a:cxn ang="0">
                    <a:pos x="120" y="59"/>
                  </a:cxn>
                  <a:cxn ang="0">
                    <a:pos x="115" y="77"/>
                  </a:cxn>
                  <a:cxn ang="0">
                    <a:pos x="115" y="82"/>
                  </a:cxn>
                  <a:cxn ang="0">
                    <a:pos x="142" y="100"/>
                  </a:cxn>
                  <a:cxn ang="0">
                    <a:pos x="155" y="242"/>
                  </a:cxn>
                  <a:cxn ang="0">
                    <a:pos x="138" y="268"/>
                  </a:cxn>
                  <a:cxn ang="0">
                    <a:pos x="145" y="344"/>
                  </a:cxn>
                  <a:cxn ang="0">
                    <a:pos x="133" y="353"/>
                  </a:cxn>
                  <a:cxn ang="0">
                    <a:pos x="129" y="474"/>
                  </a:cxn>
                  <a:cxn ang="0">
                    <a:pos x="121" y="596"/>
                  </a:cxn>
                  <a:cxn ang="0">
                    <a:pos x="124" y="603"/>
                  </a:cxn>
                  <a:cxn ang="0">
                    <a:pos x="151" y="627"/>
                  </a:cxn>
                  <a:cxn ang="0">
                    <a:pos x="148" y="631"/>
                  </a:cxn>
                  <a:cxn ang="0">
                    <a:pos x="138" y="635"/>
                  </a:cxn>
                  <a:cxn ang="0">
                    <a:pos x="122" y="631"/>
                  </a:cxn>
                  <a:cxn ang="0">
                    <a:pos x="107" y="622"/>
                  </a:cxn>
                  <a:cxn ang="0">
                    <a:pos x="94" y="617"/>
                  </a:cxn>
                  <a:cxn ang="0">
                    <a:pos x="94" y="638"/>
                  </a:cxn>
                  <a:cxn ang="0">
                    <a:pos x="88" y="639"/>
                  </a:cxn>
                  <a:cxn ang="0">
                    <a:pos x="97" y="656"/>
                  </a:cxn>
                  <a:cxn ang="0">
                    <a:pos x="93" y="686"/>
                  </a:cxn>
                  <a:cxn ang="0">
                    <a:pos x="84" y="690"/>
                  </a:cxn>
                  <a:cxn ang="0">
                    <a:pos x="67" y="665"/>
                  </a:cxn>
                  <a:cxn ang="0">
                    <a:pos x="67" y="648"/>
                  </a:cxn>
                  <a:cxn ang="0">
                    <a:pos x="62" y="646"/>
                  </a:cxn>
                  <a:cxn ang="0">
                    <a:pos x="55" y="489"/>
                  </a:cxn>
                  <a:cxn ang="0">
                    <a:pos x="62" y="474"/>
                  </a:cxn>
                  <a:cxn ang="0">
                    <a:pos x="44" y="368"/>
                  </a:cxn>
                  <a:cxn ang="0">
                    <a:pos x="33" y="364"/>
                  </a:cxn>
                  <a:cxn ang="0">
                    <a:pos x="29" y="255"/>
                  </a:cxn>
                  <a:cxn ang="0">
                    <a:pos x="0" y="242"/>
                  </a:cxn>
                  <a:cxn ang="0">
                    <a:pos x="12" y="124"/>
                  </a:cxn>
                  <a:cxn ang="0">
                    <a:pos x="56" y="91"/>
                  </a:cxn>
                  <a:cxn ang="0">
                    <a:pos x="68" y="81"/>
                  </a:cxn>
                  <a:cxn ang="0">
                    <a:pos x="68" y="69"/>
                  </a:cxn>
                  <a:cxn ang="0">
                    <a:pos x="64" y="61"/>
                  </a:cxn>
                  <a:cxn ang="0">
                    <a:pos x="59" y="55"/>
                  </a:cxn>
                  <a:cxn ang="0">
                    <a:pos x="54" y="46"/>
                  </a:cxn>
                  <a:cxn ang="0">
                    <a:pos x="51" y="39"/>
                  </a:cxn>
                  <a:cxn ang="0">
                    <a:pos x="51" y="30"/>
                  </a:cxn>
                  <a:cxn ang="0">
                    <a:pos x="54" y="22"/>
                  </a:cxn>
                  <a:cxn ang="0">
                    <a:pos x="60" y="12"/>
                  </a:cxn>
                  <a:cxn ang="0">
                    <a:pos x="68" y="5"/>
                  </a:cxn>
                  <a:cxn ang="0">
                    <a:pos x="77" y="1"/>
                  </a:cxn>
                  <a:cxn ang="0">
                    <a:pos x="87" y="0"/>
                  </a:cxn>
                  <a:cxn ang="0">
                    <a:pos x="97" y="2"/>
                  </a:cxn>
                  <a:cxn ang="0">
                    <a:pos x="107" y="5"/>
                  </a:cxn>
                  <a:cxn ang="0">
                    <a:pos x="118" y="14"/>
                  </a:cxn>
                </a:cxnLst>
                <a:rect l="0" t="0" r="0" b="0"/>
                <a:pathLst>
                  <a:path w="156" h="691">
                    <a:moveTo>
                      <a:pt x="118" y="14"/>
                    </a:moveTo>
                    <a:lnTo>
                      <a:pt x="118" y="31"/>
                    </a:lnTo>
                    <a:lnTo>
                      <a:pt x="116" y="36"/>
                    </a:lnTo>
                    <a:lnTo>
                      <a:pt x="123" y="50"/>
                    </a:lnTo>
                    <a:lnTo>
                      <a:pt x="118" y="53"/>
                    </a:lnTo>
                    <a:lnTo>
                      <a:pt x="120" y="59"/>
                    </a:lnTo>
                    <a:lnTo>
                      <a:pt x="115" y="77"/>
                    </a:lnTo>
                    <a:lnTo>
                      <a:pt x="115" y="82"/>
                    </a:lnTo>
                    <a:lnTo>
                      <a:pt x="142" y="100"/>
                    </a:lnTo>
                    <a:lnTo>
                      <a:pt x="155" y="242"/>
                    </a:lnTo>
                    <a:lnTo>
                      <a:pt x="138" y="268"/>
                    </a:lnTo>
                    <a:lnTo>
                      <a:pt x="145" y="344"/>
                    </a:lnTo>
                    <a:lnTo>
                      <a:pt x="133" y="353"/>
                    </a:lnTo>
                    <a:lnTo>
                      <a:pt x="129" y="474"/>
                    </a:lnTo>
                    <a:lnTo>
                      <a:pt x="121" y="596"/>
                    </a:lnTo>
                    <a:lnTo>
                      <a:pt x="124" y="603"/>
                    </a:lnTo>
                    <a:lnTo>
                      <a:pt x="151" y="627"/>
                    </a:lnTo>
                    <a:lnTo>
                      <a:pt x="148" y="631"/>
                    </a:lnTo>
                    <a:lnTo>
                      <a:pt x="138" y="635"/>
                    </a:lnTo>
                    <a:lnTo>
                      <a:pt x="122" y="631"/>
                    </a:lnTo>
                    <a:lnTo>
                      <a:pt x="107" y="622"/>
                    </a:lnTo>
                    <a:lnTo>
                      <a:pt x="94" y="617"/>
                    </a:lnTo>
                    <a:lnTo>
                      <a:pt x="94" y="638"/>
                    </a:lnTo>
                    <a:lnTo>
                      <a:pt x="88" y="639"/>
                    </a:lnTo>
                    <a:lnTo>
                      <a:pt x="97" y="656"/>
                    </a:lnTo>
                    <a:lnTo>
                      <a:pt x="93" y="686"/>
                    </a:lnTo>
                    <a:lnTo>
                      <a:pt x="84" y="690"/>
                    </a:lnTo>
                    <a:lnTo>
                      <a:pt x="67" y="665"/>
                    </a:lnTo>
                    <a:lnTo>
                      <a:pt x="67" y="648"/>
                    </a:lnTo>
                    <a:lnTo>
                      <a:pt x="62" y="646"/>
                    </a:lnTo>
                    <a:lnTo>
                      <a:pt x="55" y="489"/>
                    </a:lnTo>
                    <a:lnTo>
                      <a:pt x="62" y="474"/>
                    </a:lnTo>
                    <a:lnTo>
                      <a:pt x="44" y="368"/>
                    </a:lnTo>
                    <a:lnTo>
                      <a:pt x="33" y="364"/>
                    </a:lnTo>
                    <a:lnTo>
                      <a:pt x="29" y="255"/>
                    </a:lnTo>
                    <a:lnTo>
                      <a:pt x="0" y="242"/>
                    </a:lnTo>
                    <a:lnTo>
                      <a:pt x="12" y="124"/>
                    </a:lnTo>
                    <a:lnTo>
                      <a:pt x="56" y="91"/>
                    </a:lnTo>
                    <a:lnTo>
                      <a:pt x="68" y="81"/>
                    </a:lnTo>
                    <a:lnTo>
                      <a:pt x="68" y="69"/>
                    </a:lnTo>
                    <a:lnTo>
                      <a:pt x="64" y="61"/>
                    </a:lnTo>
                    <a:lnTo>
                      <a:pt x="59" y="55"/>
                    </a:lnTo>
                    <a:lnTo>
                      <a:pt x="54" y="46"/>
                    </a:lnTo>
                    <a:lnTo>
                      <a:pt x="51" y="39"/>
                    </a:lnTo>
                    <a:lnTo>
                      <a:pt x="51" y="30"/>
                    </a:lnTo>
                    <a:lnTo>
                      <a:pt x="54" y="22"/>
                    </a:lnTo>
                    <a:lnTo>
                      <a:pt x="60" y="12"/>
                    </a:lnTo>
                    <a:lnTo>
                      <a:pt x="68" y="5"/>
                    </a:lnTo>
                    <a:lnTo>
                      <a:pt x="77" y="1"/>
                    </a:lnTo>
                    <a:lnTo>
                      <a:pt x="87" y="0"/>
                    </a:lnTo>
                    <a:lnTo>
                      <a:pt x="97" y="2"/>
                    </a:lnTo>
                    <a:lnTo>
                      <a:pt x="107" y="5"/>
                    </a:lnTo>
                    <a:lnTo>
                      <a:pt x="118" y="14"/>
                    </a:lnTo>
                  </a:path>
                </a:pathLst>
              </a:custGeom>
              <a:solidFill>
                <a:schemeClr val="folHlink"/>
              </a:solidFill>
              <a:ln w="12700">
                <a:noFill/>
              </a:ln>
            </p:spPr>
            <p:txBody>
              <a:bodyPr/>
              <a:lstStyle/>
              <a:p>
                <a:endParaRPr lang="zh-CN" altLang="en-US"/>
              </a:p>
            </p:txBody>
          </p:sp>
          <p:sp>
            <p:nvSpPr>
              <p:cNvPr id="37927" name="任意多边形 25639"/>
              <p:cNvSpPr/>
              <p:nvPr/>
            </p:nvSpPr>
            <p:spPr>
              <a:xfrm>
                <a:off x="1265" y="1554"/>
                <a:ext cx="94" cy="238"/>
              </a:xfrm>
              <a:custGeom>
                <a:avLst/>
                <a:gdLst/>
                <a:ahLst/>
                <a:cxnLst>
                  <a:cxn ang="0">
                    <a:pos x="112" y="8"/>
                  </a:cxn>
                  <a:cxn ang="0">
                    <a:pos x="149" y="0"/>
                  </a:cxn>
                  <a:cxn ang="0">
                    <a:pos x="162" y="15"/>
                  </a:cxn>
                  <a:cxn ang="0">
                    <a:pos x="169" y="10"/>
                  </a:cxn>
                  <a:cxn ang="0">
                    <a:pos x="178" y="38"/>
                  </a:cxn>
                  <a:cxn ang="0">
                    <a:pos x="158" y="55"/>
                  </a:cxn>
                  <a:cxn ang="0">
                    <a:pos x="157" y="69"/>
                  </a:cxn>
                  <a:cxn ang="0">
                    <a:pos x="152" y="71"/>
                  </a:cxn>
                  <a:cxn ang="0">
                    <a:pos x="149" y="85"/>
                  </a:cxn>
                  <a:cxn ang="0">
                    <a:pos x="134" y="88"/>
                  </a:cxn>
                  <a:cxn ang="0">
                    <a:pos x="134" y="94"/>
                  </a:cxn>
                  <a:cxn ang="0">
                    <a:pos x="158" y="112"/>
                  </a:cxn>
                  <a:cxn ang="0">
                    <a:pos x="178" y="202"/>
                  </a:cxn>
                  <a:cxn ang="0">
                    <a:pos x="162" y="226"/>
                  </a:cxn>
                  <a:cxn ang="0">
                    <a:pos x="162" y="390"/>
                  </a:cxn>
                  <a:cxn ang="0">
                    <a:pos x="143" y="397"/>
                  </a:cxn>
                  <a:cxn ang="0">
                    <a:pos x="140" y="423"/>
                  </a:cxn>
                  <a:cxn ang="0">
                    <a:pos x="132" y="493"/>
                  </a:cxn>
                  <a:cxn ang="0">
                    <a:pos x="132" y="530"/>
                  </a:cxn>
                  <a:cxn ang="0">
                    <a:pos x="162" y="553"/>
                  </a:cxn>
                  <a:cxn ang="0">
                    <a:pos x="184" y="565"/>
                  </a:cxn>
                  <a:cxn ang="0">
                    <a:pos x="184" y="572"/>
                  </a:cxn>
                  <a:cxn ang="0">
                    <a:pos x="138" y="561"/>
                  </a:cxn>
                  <a:cxn ang="0">
                    <a:pos x="132" y="554"/>
                  </a:cxn>
                  <a:cxn ang="0">
                    <a:pos x="127" y="561"/>
                  </a:cxn>
                  <a:cxn ang="0">
                    <a:pos x="123" y="561"/>
                  </a:cxn>
                  <a:cxn ang="0">
                    <a:pos x="117" y="535"/>
                  </a:cxn>
                  <a:cxn ang="0">
                    <a:pos x="112" y="416"/>
                  </a:cxn>
                  <a:cxn ang="0">
                    <a:pos x="103" y="416"/>
                  </a:cxn>
                  <a:cxn ang="0">
                    <a:pos x="77" y="521"/>
                  </a:cxn>
                  <a:cxn ang="0">
                    <a:pos x="77" y="587"/>
                  </a:cxn>
                  <a:cxn ang="0">
                    <a:pos x="66" y="619"/>
                  </a:cxn>
                  <a:cxn ang="0">
                    <a:pos x="57" y="627"/>
                  </a:cxn>
                  <a:cxn ang="0">
                    <a:pos x="51" y="609"/>
                  </a:cxn>
                  <a:cxn ang="0">
                    <a:pos x="58" y="590"/>
                  </a:cxn>
                  <a:cxn ang="0">
                    <a:pos x="66" y="550"/>
                  </a:cxn>
                  <a:cxn ang="0">
                    <a:pos x="68" y="399"/>
                  </a:cxn>
                  <a:cxn ang="0">
                    <a:pos x="77" y="252"/>
                  </a:cxn>
                  <a:cxn ang="0">
                    <a:pos x="61" y="240"/>
                  </a:cxn>
                  <a:cxn ang="0">
                    <a:pos x="61" y="218"/>
                  </a:cxn>
                  <a:cxn ang="0">
                    <a:pos x="61" y="179"/>
                  </a:cxn>
                  <a:cxn ang="0">
                    <a:pos x="40" y="189"/>
                  </a:cxn>
                  <a:cxn ang="0">
                    <a:pos x="58" y="214"/>
                  </a:cxn>
                  <a:cxn ang="0">
                    <a:pos x="58" y="237"/>
                  </a:cxn>
                  <a:cxn ang="0">
                    <a:pos x="39" y="222"/>
                  </a:cxn>
                  <a:cxn ang="0">
                    <a:pos x="29" y="208"/>
                  </a:cxn>
                  <a:cxn ang="0">
                    <a:pos x="20" y="211"/>
                  </a:cxn>
                  <a:cxn ang="0">
                    <a:pos x="0" y="187"/>
                  </a:cxn>
                  <a:cxn ang="0">
                    <a:pos x="0" y="179"/>
                  </a:cxn>
                  <a:cxn ang="0">
                    <a:pos x="10" y="175"/>
                  </a:cxn>
                  <a:cxn ang="0">
                    <a:pos x="34" y="147"/>
                  </a:cxn>
                  <a:cxn ang="0">
                    <a:pos x="58" y="123"/>
                  </a:cxn>
                  <a:cxn ang="0">
                    <a:pos x="89" y="95"/>
                  </a:cxn>
                  <a:cxn ang="0">
                    <a:pos x="112" y="86"/>
                  </a:cxn>
                  <a:cxn ang="0">
                    <a:pos x="112" y="66"/>
                  </a:cxn>
                  <a:cxn ang="0">
                    <a:pos x="103" y="56"/>
                  </a:cxn>
                  <a:cxn ang="0">
                    <a:pos x="103" y="31"/>
                  </a:cxn>
                  <a:cxn ang="0">
                    <a:pos x="97" y="26"/>
                  </a:cxn>
                  <a:cxn ang="0">
                    <a:pos x="112" y="8"/>
                  </a:cxn>
                </a:cxnLst>
                <a:rect l="0" t="0" r="0" b="0"/>
                <a:pathLst>
                  <a:path w="185" h="628">
                    <a:moveTo>
                      <a:pt x="112" y="8"/>
                    </a:moveTo>
                    <a:lnTo>
                      <a:pt x="149" y="0"/>
                    </a:lnTo>
                    <a:lnTo>
                      <a:pt x="162" y="15"/>
                    </a:lnTo>
                    <a:lnTo>
                      <a:pt x="169" y="10"/>
                    </a:lnTo>
                    <a:lnTo>
                      <a:pt x="178" y="38"/>
                    </a:lnTo>
                    <a:lnTo>
                      <a:pt x="158" y="55"/>
                    </a:lnTo>
                    <a:lnTo>
                      <a:pt x="157" y="69"/>
                    </a:lnTo>
                    <a:lnTo>
                      <a:pt x="152" y="71"/>
                    </a:lnTo>
                    <a:lnTo>
                      <a:pt x="149" y="85"/>
                    </a:lnTo>
                    <a:lnTo>
                      <a:pt x="134" y="88"/>
                    </a:lnTo>
                    <a:lnTo>
                      <a:pt x="134" y="94"/>
                    </a:lnTo>
                    <a:lnTo>
                      <a:pt x="158" y="112"/>
                    </a:lnTo>
                    <a:lnTo>
                      <a:pt x="178" y="202"/>
                    </a:lnTo>
                    <a:lnTo>
                      <a:pt x="162" y="226"/>
                    </a:lnTo>
                    <a:lnTo>
                      <a:pt x="162" y="390"/>
                    </a:lnTo>
                    <a:lnTo>
                      <a:pt x="143" y="397"/>
                    </a:lnTo>
                    <a:lnTo>
                      <a:pt x="140" y="423"/>
                    </a:lnTo>
                    <a:lnTo>
                      <a:pt x="132" y="493"/>
                    </a:lnTo>
                    <a:lnTo>
                      <a:pt x="132" y="530"/>
                    </a:lnTo>
                    <a:lnTo>
                      <a:pt x="162" y="553"/>
                    </a:lnTo>
                    <a:lnTo>
                      <a:pt x="184" y="565"/>
                    </a:lnTo>
                    <a:lnTo>
                      <a:pt x="184" y="572"/>
                    </a:lnTo>
                    <a:lnTo>
                      <a:pt x="138" y="561"/>
                    </a:lnTo>
                    <a:lnTo>
                      <a:pt x="132" y="554"/>
                    </a:lnTo>
                    <a:lnTo>
                      <a:pt x="127" y="561"/>
                    </a:lnTo>
                    <a:lnTo>
                      <a:pt x="123" y="561"/>
                    </a:lnTo>
                    <a:lnTo>
                      <a:pt x="117" y="535"/>
                    </a:lnTo>
                    <a:lnTo>
                      <a:pt x="112" y="416"/>
                    </a:lnTo>
                    <a:lnTo>
                      <a:pt x="103" y="416"/>
                    </a:lnTo>
                    <a:lnTo>
                      <a:pt x="77" y="521"/>
                    </a:lnTo>
                    <a:lnTo>
                      <a:pt x="77" y="587"/>
                    </a:lnTo>
                    <a:lnTo>
                      <a:pt x="66" y="619"/>
                    </a:lnTo>
                    <a:lnTo>
                      <a:pt x="57" y="627"/>
                    </a:lnTo>
                    <a:lnTo>
                      <a:pt x="51" y="609"/>
                    </a:lnTo>
                    <a:lnTo>
                      <a:pt x="58" y="590"/>
                    </a:lnTo>
                    <a:lnTo>
                      <a:pt x="66" y="550"/>
                    </a:lnTo>
                    <a:lnTo>
                      <a:pt x="68" y="399"/>
                    </a:lnTo>
                    <a:lnTo>
                      <a:pt x="77" y="252"/>
                    </a:lnTo>
                    <a:lnTo>
                      <a:pt x="61" y="240"/>
                    </a:lnTo>
                    <a:lnTo>
                      <a:pt x="61" y="218"/>
                    </a:lnTo>
                    <a:lnTo>
                      <a:pt x="61" y="179"/>
                    </a:lnTo>
                    <a:lnTo>
                      <a:pt x="40" y="189"/>
                    </a:lnTo>
                    <a:lnTo>
                      <a:pt x="58" y="214"/>
                    </a:lnTo>
                    <a:lnTo>
                      <a:pt x="58" y="237"/>
                    </a:lnTo>
                    <a:lnTo>
                      <a:pt x="39" y="222"/>
                    </a:lnTo>
                    <a:lnTo>
                      <a:pt x="29" y="208"/>
                    </a:lnTo>
                    <a:lnTo>
                      <a:pt x="20" y="211"/>
                    </a:lnTo>
                    <a:lnTo>
                      <a:pt x="0" y="187"/>
                    </a:lnTo>
                    <a:lnTo>
                      <a:pt x="0" y="179"/>
                    </a:lnTo>
                    <a:lnTo>
                      <a:pt x="10" y="175"/>
                    </a:lnTo>
                    <a:lnTo>
                      <a:pt x="34" y="147"/>
                    </a:lnTo>
                    <a:lnTo>
                      <a:pt x="58" y="123"/>
                    </a:lnTo>
                    <a:lnTo>
                      <a:pt x="89" y="95"/>
                    </a:lnTo>
                    <a:lnTo>
                      <a:pt x="112" y="86"/>
                    </a:lnTo>
                    <a:lnTo>
                      <a:pt x="112" y="66"/>
                    </a:lnTo>
                    <a:lnTo>
                      <a:pt x="103" y="56"/>
                    </a:lnTo>
                    <a:lnTo>
                      <a:pt x="103" y="31"/>
                    </a:lnTo>
                    <a:lnTo>
                      <a:pt x="97" y="26"/>
                    </a:lnTo>
                    <a:lnTo>
                      <a:pt x="112" y="8"/>
                    </a:lnTo>
                  </a:path>
                </a:pathLst>
              </a:custGeom>
              <a:solidFill>
                <a:schemeClr val="folHlink"/>
              </a:solidFill>
              <a:ln w="12700">
                <a:noFill/>
              </a:ln>
            </p:spPr>
            <p:txBody>
              <a:bodyPr/>
              <a:lstStyle/>
              <a:p>
                <a:endParaRPr lang="zh-CN" altLang="en-US"/>
              </a:p>
            </p:txBody>
          </p:sp>
          <p:sp>
            <p:nvSpPr>
              <p:cNvPr id="37928" name="任意多边形 25640"/>
              <p:cNvSpPr/>
              <p:nvPr/>
            </p:nvSpPr>
            <p:spPr>
              <a:xfrm>
                <a:off x="975" y="1560"/>
                <a:ext cx="90" cy="295"/>
              </a:xfrm>
              <a:custGeom>
                <a:avLst/>
                <a:gdLst/>
                <a:ahLst/>
                <a:cxnLst>
                  <a:cxn ang="0">
                    <a:pos x="42" y="16"/>
                  </a:cxn>
                  <a:cxn ang="0">
                    <a:pos x="42" y="35"/>
                  </a:cxn>
                  <a:cxn ang="0">
                    <a:pos x="45" y="41"/>
                  </a:cxn>
                  <a:cxn ang="0">
                    <a:pos x="37" y="56"/>
                  </a:cxn>
                  <a:cxn ang="0">
                    <a:pos x="42" y="60"/>
                  </a:cxn>
                  <a:cxn ang="0">
                    <a:pos x="40" y="66"/>
                  </a:cxn>
                  <a:cxn ang="0">
                    <a:pos x="46" y="88"/>
                  </a:cxn>
                  <a:cxn ang="0">
                    <a:pos x="46" y="92"/>
                  </a:cxn>
                  <a:cxn ang="0">
                    <a:pos x="15" y="113"/>
                  </a:cxn>
                  <a:cxn ang="0">
                    <a:pos x="0" y="273"/>
                  </a:cxn>
                  <a:cxn ang="0">
                    <a:pos x="19" y="301"/>
                  </a:cxn>
                  <a:cxn ang="0">
                    <a:pos x="12" y="388"/>
                  </a:cxn>
                  <a:cxn ang="0">
                    <a:pos x="25" y="398"/>
                  </a:cxn>
                  <a:cxn ang="0">
                    <a:pos x="30" y="534"/>
                  </a:cxn>
                  <a:cxn ang="0">
                    <a:pos x="38" y="672"/>
                  </a:cxn>
                  <a:cxn ang="0">
                    <a:pos x="35" y="680"/>
                  </a:cxn>
                  <a:cxn ang="0">
                    <a:pos x="4" y="706"/>
                  </a:cxn>
                  <a:cxn ang="0">
                    <a:pos x="8" y="711"/>
                  </a:cxn>
                  <a:cxn ang="0">
                    <a:pos x="19" y="715"/>
                  </a:cxn>
                  <a:cxn ang="0">
                    <a:pos x="37" y="711"/>
                  </a:cxn>
                  <a:cxn ang="0">
                    <a:pos x="55" y="701"/>
                  </a:cxn>
                  <a:cxn ang="0">
                    <a:pos x="70" y="695"/>
                  </a:cxn>
                  <a:cxn ang="0">
                    <a:pos x="70" y="719"/>
                  </a:cxn>
                  <a:cxn ang="0">
                    <a:pos x="76" y="720"/>
                  </a:cxn>
                  <a:cxn ang="0">
                    <a:pos x="66" y="739"/>
                  </a:cxn>
                  <a:cxn ang="0">
                    <a:pos x="71" y="773"/>
                  </a:cxn>
                  <a:cxn ang="0">
                    <a:pos x="81" y="777"/>
                  </a:cxn>
                  <a:cxn ang="0">
                    <a:pos x="101" y="750"/>
                  </a:cxn>
                  <a:cxn ang="0">
                    <a:pos x="101" y="730"/>
                  </a:cxn>
                  <a:cxn ang="0">
                    <a:pos x="107" y="728"/>
                  </a:cxn>
                  <a:cxn ang="0">
                    <a:pos x="114" y="551"/>
                  </a:cxn>
                  <a:cxn ang="0">
                    <a:pos x="107" y="534"/>
                  </a:cxn>
                  <a:cxn ang="0">
                    <a:pos x="127" y="415"/>
                  </a:cxn>
                  <a:cxn ang="0">
                    <a:pos x="140" y="410"/>
                  </a:cxn>
                  <a:cxn ang="0">
                    <a:pos x="144" y="287"/>
                  </a:cxn>
                  <a:cxn ang="0">
                    <a:pos x="177" y="273"/>
                  </a:cxn>
                  <a:cxn ang="0">
                    <a:pos x="163" y="140"/>
                  </a:cxn>
                  <a:cxn ang="0">
                    <a:pos x="113" y="103"/>
                  </a:cxn>
                  <a:cxn ang="0">
                    <a:pos x="100" y="91"/>
                  </a:cxn>
                  <a:cxn ang="0">
                    <a:pos x="99" y="78"/>
                  </a:cxn>
                  <a:cxn ang="0">
                    <a:pos x="104" y="69"/>
                  </a:cxn>
                  <a:cxn ang="0">
                    <a:pos x="110" y="62"/>
                  </a:cxn>
                  <a:cxn ang="0">
                    <a:pos x="115" y="52"/>
                  </a:cxn>
                  <a:cxn ang="0">
                    <a:pos x="119" y="44"/>
                  </a:cxn>
                  <a:cxn ang="0">
                    <a:pos x="119" y="34"/>
                  </a:cxn>
                  <a:cxn ang="0">
                    <a:pos x="115" y="25"/>
                  </a:cxn>
                  <a:cxn ang="0">
                    <a:pos x="109" y="14"/>
                  </a:cxn>
                  <a:cxn ang="0">
                    <a:pos x="100" y="6"/>
                  </a:cxn>
                  <a:cxn ang="0">
                    <a:pos x="90" y="2"/>
                  </a:cxn>
                  <a:cxn ang="0">
                    <a:pos x="77" y="0"/>
                  </a:cxn>
                  <a:cxn ang="0">
                    <a:pos x="66" y="2"/>
                  </a:cxn>
                  <a:cxn ang="0">
                    <a:pos x="55" y="5"/>
                  </a:cxn>
                  <a:cxn ang="0">
                    <a:pos x="42" y="16"/>
                  </a:cxn>
                </a:cxnLst>
                <a:rect l="0" t="0" r="0" b="0"/>
                <a:pathLst>
                  <a:path w="178" h="778">
                    <a:moveTo>
                      <a:pt x="42" y="16"/>
                    </a:moveTo>
                    <a:lnTo>
                      <a:pt x="42" y="35"/>
                    </a:lnTo>
                    <a:lnTo>
                      <a:pt x="45" y="41"/>
                    </a:lnTo>
                    <a:lnTo>
                      <a:pt x="37" y="56"/>
                    </a:lnTo>
                    <a:lnTo>
                      <a:pt x="42" y="60"/>
                    </a:lnTo>
                    <a:lnTo>
                      <a:pt x="40" y="66"/>
                    </a:lnTo>
                    <a:lnTo>
                      <a:pt x="46" y="88"/>
                    </a:lnTo>
                    <a:lnTo>
                      <a:pt x="46" y="92"/>
                    </a:lnTo>
                    <a:lnTo>
                      <a:pt x="15" y="113"/>
                    </a:lnTo>
                    <a:lnTo>
                      <a:pt x="0" y="273"/>
                    </a:lnTo>
                    <a:lnTo>
                      <a:pt x="19" y="301"/>
                    </a:lnTo>
                    <a:lnTo>
                      <a:pt x="12" y="388"/>
                    </a:lnTo>
                    <a:lnTo>
                      <a:pt x="25" y="398"/>
                    </a:lnTo>
                    <a:lnTo>
                      <a:pt x="30" y="534"/>
                    </a:lnTo>
                    <a:lnTo>
                      <a:pt x="38" y="672"/>
                    </a:lnTo>
                    <a:lnTo>
                      <a:pt x="35" y="680"/>
                    </a:lnTo>
                    <a:lnTo>
                      <a:pt x="4" y="706"/>
                    </a:lnTo>
                    <a:lnTo>
                      <a:pt x="8" y="711"/>
                    </a:lnTo>
                    <a:lnTo>
                      <a:pt x="19" y="715"/>
                    </a:lnTo>
                    <a:lnTo>
                      <a:pt x="37" y="711"/>
                    </a:lnTo>
                    <a:lnTo>
                      <a:pt x="55" y="701"/>
                    </a:lnTo>
                    <a:lnTo>
                      <a:pt x="70" y="695"/>
                    </a:lnTo>
                    <a:lnTo>
                      <a:pt x="70" y="719"/>
                    </a:lnTo>
                    <a:lnTo>
                      <a:pt x="76" y="720"/>
                    </a:lnTo>
                    <a:lnTo>
                      <a:pt x="66" y="739"/>
                    </a:lnTo>
                    <a:lnTo>
                      <a:pt x="71" y="773"/>
                    </a:lnTo>
                    <a:lnTo>
                      <a:pt x="81" y="777"/>
                    </a:lnTo>
                    <a:lnTo>
                      <a:pt x="101" y="750"/>
                    </a:lnTo>
                    <a:lnTo>
                      <a:pt x="101" y="730"/>
                    </a:lnTo>
                    <a:lnTo>
                      <a:pt x="107" y="728"/>
                    </a:lnTo>
                    <a:lnTo>
                      <a:pt x="114" y="551"/>
                    </a:lnTo>
                    <a:lnTo>
                      <a:pt x="107" y="534"/>
                    </a:lnTo>
                    <a:lnTo>
                      <a:pt x="127" y="415"/>
                    </a:lnTo>
                    <a:lnTo>
                      <a:pt x="140" y="410"/>
                    </a:lnTo>
                    <a:lnTo>
                      <a:pt x="144" y="287"/>
                    </a:lnTo>
                    <a:lnTo>
                      <a:pt x="177" y="273"/>
                    </a:lnTo>
                    <a:lnTo>
                      <a:pt x="163" y="140"/>
                    </a:lnTo>
                    <a:lnTo>
                      <a:pt x="113" y="103"/>
                    </a:lnTo>
                    <a:lnTo>
                      <a:pt x="100" y="91"/>
                    </a:lnTo>
                    <a:lnTo>
                      <a:pt x="99" y="78"/>
                    </a:lnTo>
                    <a:lnTo>
                      <a:pt x="104" y="69"/>
                    </a:lnTo>
                    <a:lnTo>
                      <a:pt x="110" y="62"/>
                    </a:lnTo>
                    <a:lnTo>
                      <a:pt x="115" y="52"/>
                    </a:lnTo>
                    <a:lnTo>
                      <a:pt x="119" y="44"/>
                    </a:lnTo>
                    <a:lnTo>
                      <a:pt x="119" y="34"/>
                    </a:lnTo>
                    <a:lnTo>
                      <a:pt x="115" y="25"/>
                    </a:lnTo>
                    <a:lnTo>
                      <a:pt x="109" y="14"/>
                    </a:lnTo>
                    <a:lnTo>
                      <a:pt x="100" y="6"/>
                    </a:lnTo>
                    <a:lnTo>
                      <a:pt x="90" y="2"/>
                    </a:lnTo>
                    <a:lnTo>
                      <a:pt x="77" y="0"/>
                    </a:lnTo>
                    <a:lnTo>
                      <a:pt x="66" y="2"/>
                    </a:lnTo>
                    <a:lnTo>
                      <a:pt x="55" y="5"/>
                    </a:lnTo>
                    <a:lnTo>
                      <a:pt x="42" y="16"/>
                    </a:lnTo>
                  </a:path>
                </a:pathLst>
              </a:custGeom>
              <a:solidFill>
                <a:schemeClr val="folHlink"/>
              </a:solidFill>
              <a:ln w="12700">
                <a:noFill/>
              </a:ln>
            </p:spPr>
            <p:txBody>
              <a:bodyPr/>
              <a:lstStyle/>
              <a:p>
                <a:endParaRPr lang="zh-CN" altLang="en-US"/>
              </a:p>
            </p:txBody>
          </p:sp>
          <p:sp>
            <p:nvSpPr>
              <p:cNvPr id="37929" name="任意多边形 25641"/>
              <p:cNvSpPr/>
              <p:nvPr/>
            </p:nvSpPr>
            <p:spPr>
              <a:xfrm>
                <a:off x="2105" y="1525"/>
                <a:ext cx="95" cy="230"/>
              </a:xfrm>
              <a:custGeom>
                <a:avLst/>
                <a:gdLst/>
                <a:ahLst/>
                <a:cxnLst>
                  <a:cxn ang="0">
                    <a:pos x="117" y="0"/>
                  </a:cxn>
                  <a:cxn ang="0">
                    <a:pos x="76" y="19"/>
                  </a:cxn>
                  <a:cxn ang="0">
                    <a:pos x="75" y="60"/>
                  </a:cxn>
                  <a:cxn ang="0">
                    <a:pos x="55" y="79"/>
                  </a:cxn>
                  <a:cxn ang="0">
                    <a:pos x="12" y="101"/>
                  </a:cxn>
                  <a:cxn ang="0">
                    <a:pos x="5" y="218"/>
                  </a:cxn>
                  <a:cxn ang="0">
                    <a:pos x="35" y="319"/>
                  </a:cxn>
                  <a:cxn ang="0">
                    <a:pos x="63" y="395"/>
                  </a:cxn>
                  <a:cxn ang="0">
                    <a:pos x="58" y="576"/>
                  </a:cxn>
                  <a:cxn ang="0">
                    <a:pos x="63" y="584"/>
                  </a:cxn>
                  <a:cxn ang="0">
                    <a:pos x="93" y="603"/>
                  </a:cxn>
                  <a:cxn ang="0">
                    <a:pos x="109" y="606"/>
                  </a:cxn>
                  <a:cxn ang="0">
                    <a:pos x="120" y="601"/>
                  </a:cxn>
                  <a:cxn ang="0">
                    <a:pos x="114" y="591"/>
                  </a:cxn>
                  <a:cxn ang="0">
                    <a:pos x="99" y="576"/>
                  </a:cxn>
                  <a:cxn ang="0">
                    <a:pos x="105" y="570"/>
                  </a:cxn>
                  <a:cxn ang="0">
                    <a:pos x="142" y="582"/>
                  </a:cxn>
                  <a:cxn ang="0">
                    <a:pos x="146" y="574"/>
                  </a:cxn>
                  <a:cxn ang="0">
                    <a:pos x="142" y="567"/>
                  </a:cxn>
                  <a:cxn ang="0">
                    <a:pos x="131" y="556"/>
                  </a:cxn>
                  <a:cxn ang="0">
                    <a:pos x="144" y="497"/>
                  </a:cxn>
                  <a:cxn ang="0">
                    <a:pos x="157" y="332"/>
                  </a:cxn>
                  <a:cxn ang="0">
                    <a:pos x="163" y="300"/>
                  </a:cxn>
                  <a:cxn ang="0">
                    <a:pos x="151" y="234"/>
                  </a:cxn>
                  <a:cxn ang="0">
                    <a:pos x="160" y="233"/>
                  </a:cxn>
                  <a:cxn ang="0">
                    <a:pos x="168" y="230"/>
                  </a:cxn>
                  <a:cxn ang="0">
                    <a:pos x="175" y="226"/>
                  </a:cxn>
                  <a:cxn ang="0">
                    <a:pos x="180" y="221"/>
                  </a:cxn>
                  <a:cxn ang="0">
                    <a:pos x="186" y="212"/>
                  </a:cxn>
                  <a:cxn ang="0">
                    <a:pos x="181" y="180"/>
                  </a:cxn>
                  <a:cxn ang="0">
                    <a:pos x="136" y="104"/>
                  </a:cxn>
                  <a:cxn ang="0">
                    <a:pos x="120" y="82"/>
                  </a:cxn>
                  <a:cxn ang="0">
                    <a:pos x="140" y="68"/>
                  </a:cxn>
                  <a:cxn ang="0">
                    <a:pos x="140" y="64"/>
                  </a:cxn>
                  <a:cxn ang="0">
                    <a:pos x="147" y="57"/>
                  </a:cxn>
                  <a:cxn ang="0">
                    <a:pos x="146" y="40"/>
                  </a:cxn>
                  <a:cxn ang="0">
                    <a:pos x="149" y="22"/>
                  </a:cxn>
                </a:cxnLst>
                <a:rect l="0" t="0" r="0" b="0"/>
                <a:pathLst>
                  <a:path w="187" h="607">
                    <a:moveTo>
                      <a:pt x="140" y="7"/>
                    </a:moveTo>
                    <a:lnTo>
                      <a:pt x="117" y="0"/>
                    </a:lnTo>
                    <a:lnTo>
                      <a:pt x="93" y="4"/>
                    </a:lnTo>
                    <a:lnTo>
                      <a:pt x="76" y="19"/>
                    </a:lnTo>
                    <a:lnTo>
                      <a:pt x="70" y="38"/>
                    </a:lnTo>
                    <a:lnTo>
                      <a:pt x="75" y="60"/>
                    </a:lnTo>
                    <a:lnTo>
                      <a:pt x="67" y="73"/>
                    </a:lnTo>
                    <a:lnTo>
                      <a:pt x="55" y="79"/>
                    </a:lnTo>
                    <a:lnTo>
                      <a:pt x="22" y="93"/>
                    </a:lnTo>
                    <a:lnTo>
                      <a:pt x="12" y="101"/>
                    </a:lnTo>
                    <a:lnTo>
                      <a:pt x="0" y="198"/>
                    </a:lnTo>
                    <a:lnTo>
                      <a:pt x="5" y="218"/>
                    </a:lnTo>
                    <a:lnTo>
                      <a:pt x="39" y="226"/>
                    </a:lnTo>
                    <a:lnTo>
                      <a:pt x="35" y="319"/>
                    </a:lnTo>
                    <a:lnTo>
                      <a:pt x="58" y="328"/>
                    </a:lnTo>
                    <a:lnTo>
                      <a:pt x="63" y="395"/>
                    </a:lnTo>
                    <a:lnTo>
                      <a:pt x="59" y="512"/>
                    </a:lnTo>
                    <a:lnTo>
                      <a:pt x="58" y="576"/>
                    </a:lnTo>
                    <a:lnTo>
                      <a:pt x="63" y="578"/>
                    </a:lnTo>
                    <a:lnTo>
                      <a:pt x="63" y="584"/>
                    </a:lnTo>
                    <a:lnTo>
                      <a:pt x="81" y="595"/>
                    </a:lnTo>
                    <a:lnTo>
                      <a:pt x="93" y="603"/>
                    </a:lnTo>
                    <a:lnTo>
                      <a:pt x="100" y="606"/>
                    </a:lnTo>
                    <a:lnTo>
                      <a:pt x="109" y="606"/>
                    </a:lnTo>
                    <a:lnTo>
                      <a:pt x="118" y="604"/>
                    </a:lnTo>
                    <a:lnTo>
                      <a:pt x="120" y="601"/>
                    </a:lnTo>
                    <a:lnTo>
                      <a:pt x="118" y="596"/>
                    </a:lnTo>
                    <a:lnTo>
                      <a:pt x="114" y="591"/>
                    </a:lnTo>
                    <a:lnTo>
                      <a:pt x="107" y="583"/>
                    </a:lnTo>
                    <a:lnTo>
                      <a:pt x="99" y="576"/>
                    </a:lnTo>
                    <a:lnTo>
                      <a:pt x="105" y="578"/>
                    </a:lnTo>
                    <a:lnTo>
                      <a:pt x="105" y="570"/>
                    </a:lnTo>
                    <a:lnTo>
                      <a:pt x="131" y="582"/>
                    </a:lnTo>
                    <a:lnTo>
                      <a:pt x="142" y="582"/>
                    </a:lnTo>
                    <a:lnTo>
                      <a:pt x="146" y="578"/>
                    </a:lnTo>
                    <a:lnTo>
                      <a:pt x="146" y="574"/>
                    </a:lnTo>
                    <a:lnTo>
                      <a:pt x="145" y="571"/>
                    </a:lnTo>
                    <a:lnTo>
                      <a:pt x="142" y="567"/>
                    </a:lnTo>
                    <a:lnTo>
                      <a:pt x="136" y="561"/>
                    </a:lnTo>
                    <a:lnTo>
                      <a:pt x="131" y="556"/>
                    </a:lnTo>
                    <a:lnTo>
                      <a:pt x="138" y="555"/>
                    </a:lnTo>
                    <a:lnTo>
                      <a:pt x="144" y="497"/>
                    </a:lnTo>
                    <a:lnTo>
                      <a:pt x="146" y="407"/>
                    </a:lnTo>
                    <a:lnTo>
                      <a:pt x="157" y="332"/>
                    </a:lnTo>
                    <a:lnTo>
                      <a:pt x="160" y="311"/>
                    </a:lnTo>
                    <a:lnTo>
                      <a:pt x="163" y="300"/>
                    </a:lnTo>
                    <a:lnTo>
                      <a:pt x="155" y="255"/>
                    </a:lnTo>
                    <a:lnTo>
                      <a:pt x="151" y="234"/>
                    </a:lnTo>
                    <a:lnTo>
                      <a:pt x="157" y="236"/>
                    </a:lnTo>
                    <a:lnTo>
                      <a:pt x="160" y="233"/>
                    </a:lnTo>
                    <a:lnTo>
                      <a:pt x="163" y="233"/>
                    </a:lnTo>
                    <a:lnTo>
                      <a:pt x="168" y="230"/>
                    </a:lnTo>
                    <a:lnTo>
                      <a:pt x="173" y="230"/>
                    </a:lnTo>
                    <a:lnTo>
                      <a:pt x="175" y="226"/>
                    </a:lnTo>
                    <a:lnTo>
                      <a:pt x="178" y="225"/>
                    </a:lnTo>
                    <a:lnTo>
                      <a:pt x="180" y="221"/>
                    </a:lnTo>
                    <a:lnTo>
                      <a:pt x="184" y="218"/>
                    </a:lnTo>
                    <a:lnTo>
                      <a:pt x="186" y="212"/>
                    </a:lnTo>
                    <a:lnTo>
                      <a:pt x="177" y="192"/>
                    </a:lnTo>
                    <a:lnTo>
                      <a:pt x="181" y="180"/>
                    </a:lnTo>
                    <a:lnTo>
                      <a:pt x="163" y="192"/>
                    </a:lnTo>
                    <a:lnTo>
                      <a:pt x="136" y="104"/>
                    </a:lnTo>
                    <a:lnTo>
                      <a:pt x="116" y="86"/>
                    </a:lnTo>
                    <a:lnTo>
                      <a:pt x="120" y="82"/>
                    </a:lnTo>
                    <a:lnTo>
                      <a:pt x="138" y="79"/>
                    </a:lnTo>
                    <a:lnTo>
                      <a:pt x="140" y="68"/>
                    </a:lnTo>
                    <a:lnTo>
                      <a:pt x="133" y="65"/>
                    </a:lnTo>
                    <a:lnTo>
                      <a:pt x="140" y="64"/>
                    </a:lnTo>
                    <a:lnTo>
                      <a:pt x="140" y="60"/>
                    </a:lnTo>
                    <a:lnTo>
                      <a:pt x="147" y="57"/>
                    </a:lnTo>
                    <a:lnTo>
                      <a:pt x="142" y="43"/>
                    </a:lnTo>
                    <a:lnTo>
                      <a:pt x="146" y="40"/>
                    </a:lnTo>
                    <a:lnTo>
                      <a:pt x="144" y="22"/>
                    </a:lnTo>
                    <a:lnTo>
                      <a:pt x="149" y="22"/>
                    </a:lnTo>
                    <a:lnTo>
                      <a:pt x="140" y="7"/>
                    </a:lnTo>
                  </a:path>
                </a:pathLst>
              </a:custGeom>
              <a:solidFill>
                <a:schemeClr val="folHlink"/>
              </a:solidFill>
              <a:ln w="12700">
                <a:noFill/>
              </a:ln>
            </p:spPr>
            <p:txBody>
              <a:bodyPr/>
              <a:lstStyle/>
              <a:p>
                <a:endParaRPr lang="zh-CN" altLang="en-US"/>
              </a:p>
            </p:txBody>
          </p:sp>
          <p:sp>
            <p:nvSpPr>
              <p:cNvPr id="37930" name="任意多边形 25642"/>
              <p:cNvSpPr/>
              <p:nvPr/>
            </p:nvSpPr>
            <p:spPr>
              <a:xfrm>
                <a:off x="1070" y="1564"/>
                <a:ext cx="84" cy="308"/>
              </a:xfrm>
              <a:custGeom>
                <a:avLst/>
                <a:gdLst/>
                <a:ahLst/>
                <a:cxnLst>
                  <a:cxn ang="0">
                    <a:pos x="108" y="12"/>
                  </a:cxn>
                  <a:cxn ang="0">
                    <a:pos x="69" y="0"/>
                  </a:cxn>
                  <a:cxn ang="0">
                    <a:pos x="40" y="0"/>
                  </a:cxn>
                  <a:cxn ang="0">
                    <a:pos x="14" y="7"/>
                  </a:cxn>
                  <a:cxn ang="0">
                    <a:pos x="4" y="35"/>
                  </a:cxn>
                  <a:cxn ang="0">
                    <a:pos x="4" y="59"/>
                  </a:cxn>
                  <a:cxn ang="0">
                    <a:pos x="18" y="87"/>
                  </a:cxn>
                  <a:cxn ang="0">
                    <a:pos x="30" y="87"/>
                  </a:cxn>
                  <a:cxn ang="0">
                    <a:pos x="14" y="119"/>
                  </a:cxn>
                  <a:cxn ang="0">
                    <a:pos x="0" y="174"/>
                  </a:cxn>
                  <a:cxn ang="0">
                    <a:pos x="0" y="221"/>
                  </a:cxn>
                  <a:cxn ang="0">
                    <a:pos x="4" y="280"/>
                  </a:cxn>
                  <a:cxn ang="0">
                    <a:pos x="14" y="338"/>
                  </a:cxn>
                  <a:cxn ang="0">
                    <a:pos x="33" y="341"/>
                  </a:cxn>
                  <a:cxn ang="0">
                    <a:pos x="33" y="358"/>
                  </a:cxn>
                  <a:cxn ang="0">
                    <a:pos x="43" y="365"/>
                  </a:cxn>
                  <a:cxn ang="0">
                    <a:pos x="43" y="424"/>
                  </a:cxn>
                  <a:cxn ang="0">
                    <a:pos x="53" y="435"/>
                  </a:cxn>
                  <a:cxn ang="0">
                    <a:pos x="53" y="544"/>
                  </a:cxn>
                  <a:cxn ang="0">
                    <a:pos x="53" y="613"/>
                  </a:cxn>
                  <a:cxn ang="0">
                    <a:pos x="38" y="689"/>
                  </a:cxn>
                  <a:cxn ang="0">
                    <a:pos x="32" y="788"/>
                  </a:cxn>
                  <a:cxn ang="0">
                    <a:pos x="49" y="795"/>
                  </a:cxn>
                  <a:cxn ang="0">
                    <a:pos x="49" y="807"/>
                  </a:cxn>
                  <a:cxn ang="0">
                    <a:pos x="77" y="807"/>
                  </a:cxn>
                  <a:cxn ang="0">
                    <a:pos x="82" y="803"/>
                  </a:cxn>
                  <a:cxn ang="0">
                    <a:pos x="93" y="803"/>
                  </a:cxn>
                  <a:cxn ang="0">
                    <a:pos x="93" y="810"/>
                  </a:cxn>
                  <a:cxn ang="0">
                    <a:pos x="113" y="807"/>
                  </a:cxn>
                  <a:cxn ang="0">
                    <a:pos x="156" y="803"/>
                  </a:cxn>
                  <a:cxn ang="0">
                    <a:pos x="156" y="796"/>
                  </a:cxn>
                  <a:cxn ang="0">
                    <a:pos x="117" y="780"/>
                  </a:cxn>
                  <a:cxn ang="0">
                    <a:pos x="117" y="766"/>
                  </a:cxn>
                  <a:cxn ang="0">
                    <a:pos x="152" y="759"/>
                  </a:cxn>
                  <a:cxn ang="0">
                    <a:pos x="152" y="749"/>
                  </a:cxn>
                  <a:cxn ang="0">
                    <a:pos x="128" y="734"/>
                  </a:cxn>
                  <a:cxn ang="0">
                    <a:pos x="128" y="624"/>
                  </a:cxn>
                  <a:cxn ang="0">
                    <a:pos x="136" y="523"/>
                  </a:cxn>
                  <a:cxn ang="0">
                    <a:pos x="134" y="422"/>
                  </a:cxn>
                  <a:cxn ang="0">
                    <a:pos x="132" y="365"/>
                  </a:cxn>
                  <a:cxn ang="0">
                    <a:pos x="136" y="348"/>
                  </a:cxn>
                  <a:cxn ang="0">
                    <a:pos x="136" y="268"/>
                  </a:cxn>
                  <a:cxn ang="0">
                    <a:pos x="165" y="251"/>
                  </a:cxn>
                  <a:cxn ang="0">
                    <a:pos x="165" y="240"/>
                  </a:cxn>
                  <a:cxn ang="0">
                    <a:pos x="103" y="131"/>
                  </a:cxn>
                  <a:cxn ang="0">
                    <a:pos x="72" y="117"/>
                  </a:cxn>
                  <a:cxn ang="0">
                    <a:pos x="77" y="110"/>
                  </a:cxn>
                  <a:cxn ang="0">
                    <a:pos x="97" y="105"/>
                  </a:cxn>
                  <a:cxn ang="0">
                    <a:pos x="97" y="99"/>
                  </a:cxn>
                  <a:cxn ang="0">
                    <a:pos x="103" y="95"/>
                  </a:cxn>
                  <a:cxn ang="0">
                    <a:pos x="103" y="87"/>
                  </a:cxn>
                  <a:cxn ang="0">
                    <a:pos x="108" y="84"/>
                  </a:cxn>
                  <a:cxn ang="0">
                    <a:pos x="103" y="80"/>
                  </a:cxn>
                  <a:cxn ang="0">
                    <a:pos x="107" y="77"/>
                  </a:cxn>
                  <a:cxn ang="0">
                    <a:pos x="97" y="59"/>
                  </a:cxn>
                  <a:cxn ang="0">
                    <a:pos x="103" y="49"/>
                  </a:cxn>
                  <a:cxn ang="0">
                    <a:pos x="97" y="38"/>
                  </a:cxn>
                  <a:cxn ang="0">
                    <a:pos x="107" y="30"/>
                  </a:cxn>
                  <a:cxn ang="0">
                    <a:pos x="108" y="12"/>
                  </a:cxn>
                </a:cxnLst>
                <a:rect l="0" t="0" r="0" b="0"/>
                <a:pathLst>
                  <a:path w="166" h="811">
                    <a:moveTo>
                      <a:pt x="108" y="12"/>
                    </a:moveTo>
                    <a:lnTo>
                      <a:pt x="69" y="0"/>
                    </a:lnTo>
                    <a:lnTo>
                      <a:pt x="40" y="0"/>
                    </a:lnTo>
                    <a:lnTo>
                      <a:pt x="14" y="7"/>
                    </a:lnTo>
                    <a:lnTo>
                      <a:pt x="4" y="35"/>
                    </a:lnTo>
                    <a:lnTo>
                      <a:pt x="4" y="59"/>
                    </a:lnTo>
                    <a:lnTo>
                      <a:pt x="18" y="87"/>
                    </a:lnTo>
                    <a:lnTo>
                      <a:pt x="30" y="87"/>
                    </a:lnTo>
                    <a:lnTo>
                      <a:pt x="14" y="119"/>
                    </a:lnTo>
                    <a:lnTo>
                      <a:pt x="0" y="174"/>
                    </a:lnTo>
                    <a:lnTo>
                      <a:pt x="0" y="221"/>
                    </a:lnTo>
                    <a:lnTo>
                      <a:pt x="4" y="280"/>
                    </a:lnTo>
                    <a:lnTo>
                      <a:pt x="14" y="338"/>
                    </a:lnTo>
                    <a:lnTo>
                      <a:pt x="33" y="341"/>
                    </a:lnTo>
                    <a:lnTo>
                      <a:pt x="33" y="358"/>
                    </a:lnTo>
                    <a:lnTo>
                      <a:pt x="43" y="365"/>
                    </a:lnTo>
                    <a:lnTo>
                      <a:pt x="43" y="424"/>
                    </a:lnTo>
                    <a:lnTo>
                      <a:pt x="53" y="435"/>
                    </a:lnTo>
                    <a:lnTo>
                      <a:pt x="53" y="544"/>
                    </a:lnTo>
                    <a:lnTo>
                      <a:pt x="53" y="613"/>
                    </a:lnTo>
                    <a:lnTo>
                      <a:pt x="38" y="689"/>
                    </a:lnTo>
                    <a:lnTo>
                      <a:pt x="32" y="788"/>
                    </a:lnTo>
                    <a:lnTo>
                      <a:pt x="49" y="795"/>
                    </a:lnTo>
                    <a:lnTo>
                      <a:pt x="49" y="807"/>
                    </a:lnTo>
                    <a:lnTo>
                      <a:pt x="77" y="807"/>
                    </a:lnTo>
                    <a:lnTo>
                      <a:pt x="82" y="803"/>
                    </a:lnTo>
                    <a:lnTo>
                      <a:pt x="93" y="803"/>
                    </a:lnTo>
                    <a:lnTo>
                      <a:pt x="93" y="810"/>
                    </a:lnTo>
                    <a:lnTo>
                      <a:pt x="113" y="807"/>
                    </a:lnTo>
                    <a:lnTo>
                      <a:pt x="156" y="803"/>
                    </a:lnTo>
                    <a:lnTo>
                      <a:pt x="156" y="796"/>
                    </a:lnTo>
                    <a:lnTo>
                      <a:pt x="117" y="780"/>
                    </a:lnTo>
                    <a:lnTo>
                      <a:pt x="117" y="766"/>
                    </a:lnTo>
                    <a:lnTo>
                      <a:pt x="152" y="759"/>
                    </a:lnTo>
                    <a:lnTo>
                      <a:pt x="152" y="749"/>
                    </a:lnTo>
                    <a:lnTo>
                      <a:pt x="128" y="734"/>
                    </a:lnTo>
                    <a:lnTo>
                      <a:pt x="128" y="624"/>
                    </a:lnTo>
                    <a:lnTo>
                      <a:pt x="136" y="523"/>
                    </a:lnTo>
                    <a:lnTo>
                      <a:pt x="134" y="422"/>
                    </a:lnTo>
                    <a:lnTo>
                      <a:pt x="132" y="365"/>
                    </a:lnTo>
                    <a:lnTo>
                      <a:pt x="136" y="348"/>
                    </a:lnTo>
                    <a:lnTo>
                      <a:pt x="136" y="268"/>
                    </a:lnTo>
                    <a:lnTo>
                      <a:pt x="165" y="251"/>
                    </a:lnTo>
                    <a:lnTo>
                      <a:pt x="165" y="240"/>
                    </a:lnTo>
                    <a:lnTo>
                      <a:pt x="103" y="131"/>
                    </a:lnTo>
                    <a:lnTo>
                      <a:pt x="72" y="117"/>
                    </a:lnTo>
                    <a:lnTo>
                      <a:pt x="77" y="110"/>
                    </a:lnTo>
                    <a:lnTo>
                      <a:pt x="97" y="105"/>
                    </a:lnTo>
                    <a:lnTo>
                      <a:pt x="97" y="99"/>
                    </a:lnTo>
                    <a:lnTo>
                      <a:pt x="103" y="95"/>
                    </a:lnTo>
                    <a:lnTo>
                      <a:pt x="103" y="87"/>
                    </a:lnTo>
                    <a:lnTo>
                      <a:pt x="108" y="84"/>
                    </a:lnTo>
                    <a:lnTo>
                      <a:pt x="103" y="80"/>
                    </a:lnTo>
                    <a:lnTo>
                      <a:pt x="107" y="77"/>
                    </a:lnTo>
                    <a:lnTo>
                      <a:pt x="97" y="59"/>
                    </a:lnTo>
                    <a:lnTo>
                      <a:pt x="103" y="49"/>
                    </a:lnTo>
                    <a:lnTo>
                      <a:pt x="97" y="38"/>
                    </a:lnTo>
                    <a:lnTo>
                      <a:pt x="107" y="30"/>
                    </a:lnTo>
                    <a:lnTo>
                      <a:pt x="108" y="12"/>
                    </a:lnTo>
                  </a:path>
                </a:pathLst>
              </a:custGeom>
              <a:solidFill>
                <a:schemeClr val="folHlink"/>
              </a:solidFill>
              <a:ln w="12700">
                <a:noFill/>
              </a:ln>
            </p:spPr>
            <p:txBody>
              <a:bodyPr/>
              <a:lstStyle/>
              <a:p>
                <a:endParaRPr lang="zh-CN" altLang="en-US"/>
              </a:p>
            </p:txBody>
          </p:sp>
          <p:sp>
            <p:nvSpPr>
              <p:cNvPr id="37931" name="任意多边形 25643"/>
              <p:cNvSpPr/>
              <p:nvPr/>
            </p:nvSpPr>
            <p:spPr>
              <a:xfrm>
                <a:off x="1148" y="1607"/>
                <a:ext cx="123" cy="316"/>
              </a:xfrm>
              <a:custGeom>
                <a:avLst/>
                <a:gdLst/>
                <a:ahLst/>
                <a:cxnLst>
                  <a:cxn ang="0">
                    <a:pos x="93" y="11"/>
                  </a:cxn>
                  <a:cxn ang="0">
                    <a:pos x="81" y="57"/>
                  </a:cxn>
                  <a:cxn ang="0">
                    <a:pos x="89" y="62"/>
                  </a:cxn>
                  <a:cxn ang="0">
                    <a:pos x="97" y="80"/>
                  </a:cxn>
                  <a:cxn ang="0">
                    <a:pos x="108" y="108"/>
                  </a:cxn>
                  <a:cxn ang="0">
                    <a:pos x="97" y="114"/>
                  </a:cxn>
                  <a:cxn ang="0">
                    <a:pos x="43" y="156"/>
                  </a:cxn>
                  <a:cxn ang="0">
                    <a:pos x="7" y="409"/>
                  </a:cxn>
                  <a:cxn ang="0">
                    <a:pos x="0" y="452"/>
                  </a:cxn>
                  <a:cxn ang="0">
                    <a:pos x="15" y="477"/>
                  </a:cxn>
                  <a:cxn ang="0">
                    <a:pos x="26" y="483"/>
                  </a:cxn>
                  <a:cxn ang="0">
                    <a:pos x="26" y="444"/>
                  </a:cxn>
                  <a:cxn ang="0">
                    <a:pos x="26" y="464"/>
                  </a:cxn>
                  <a:cxn ang="0">
                    <a:pos x="39" y="450"/>
                  </a:cxn>
                  <a:cxn ang="0">
                    <a:pos x="46" y="418"/>
                  </a:cxn>
                  <a:cxn ang="0">
                    <a:pos x="78" y="636"/>
                  </a:cxn>
                  <a:cxn ang="0">
                    <a:pos x="93" y="769"/>
                  </a:cxn>
                  <a:cxn ang="0">
                    <a:pos x="85" y="828"/>
                  </a:cxn>
                  <a:cxn ang="0">
                    <a:pos x="124" y="820"/>
                  </a:cxn>
                  <a:cxn ang="0">
                    <a:pos x="113" y="744"/>
                  </a:cxn>
                  <a:cxn ang="0">
                    <a:pos x="128" y="642"/>
                  </a:cxn>
                  <a:cxn ang="0">
                    <a:pos x="132" y="742"/>
                  </a:cxn>
                  <a:cxn ang="0">
                    <a:pos x="139" y="812"/>
                  </a:cxn>
                  <a:cxn ang="0">
                    <a:pos x="171" y="814"/>
                  </a:cxn>
                  <a:cxn ang="0">
                    <a:pos x="183" y="636"/>
                  </a:cxn>
                  <a:cxn ang="0">
                    <a:pos x="197" y="619"/>
                  </a:cxn>
                  <a:cxn ang="0">
                    <a:pos x="234" y="636"/>
                  </a:cxn>
                  <a:cxn ang="0">
                    <a:pos x="214" y="425"/>
                  </a:cxn>
                  <a:cxn ang="0">
                    <a:pos x="218" y="384"/>
                  </a:cxn>
                  <a:cxn ang="0">
                    <a:pos x="214" y="280"/>
                  </a:cxn>
                  <a:cxn ang="0">
                    <a:pos x="160" y="140"/>
                  </a:cxn>
                  <a:cxn ang="0">
                    <a:pos x="160" y="91"/>
                  </a:cxn>
                  <a:cxn ang="0">
                    <a:pos x="171" y="83"/>
                  </a:cxn>
                  <a:cxn ang="0">
                    <a:pos x="183" y="69"/>
                  </a:cxn>
                  <a:cxn ang="0">
                    <a:pos x="175" y="11"/>
                  </a:cxn>
                  <a:cxn ang="0">
                    <a:pos x="146" y="3"/>
                  </a:cxn>
                  <a:cxn ang="0">
                    <a:pos x="121" y="6"/>
                  </a:cxn>
                </a:cxnLst>
                <a:rect l="0" t="0" r="0" b="0"/>
                <a:pathLst>
                  <a:path w="242" h="835">
                    <a:moveTo>
                      <a:pt x="121" y="6"/>
                    </a:moveTo>
                    <a:lnTo>
                      <a:pt x="93" y="11"/>
                    </a:lnTo>
                    <a:lnTo>
                      <a:pt x="81" y="43"/>
                    </a:lnTo>
                    <a:lnTo>
                      <a:pt x="81" y="57"/>
                    </a:lnTo>
                    <a:lnTo>
                      <a:pt x="93" y="57"/>
                    </a:lnTo>
                    <a:lnTo>
                      <a:pt x="89" y="62"/>
                    </a:lnTo>
                    <a:lnTo>
                      <a:pt x="93" y="66"/>
                    </a:lnTo>
                    <a:lnTo>
                      <a:pt x="97" y="80"/>
                    </a:lnTo>
                    <a:lnTo>
                      <a:pt x="100" y="82"/>
                    </a:lnTo>
                    <a:lnTo>
                      <a:pt x="108" y="108"/>
                    </a:lnTo>
                    <a:lnTo>
                      <a:pt x="108" y="114"/>
                    </a:lnTo>
                    <a:lnTo>
                      <a:pt x="97" y="114"/>
                    </a:lnTo>
                    <a:lnTo>
                      <a:pt x="77" y="146"/>
                    </a:lnTo>
                    <a:lnTo>
                      <a:pt x="43" y="156"/>
                    </a:lnTo>
                    <a:lnTo>
                      <a:pt x="26" y="181"/>
                    </a:lnTo>
                    <a:lnTo>
                      <a:pt x="7" y="409"/>
                    </a:lnTo>
                    <a:lnTo>
                      <a:pt x="15" y="412"/>
                    </a:lnTo>
                    <a:lnTo>
                      <a:pt x="0" y="452"/>
                    </a:lnTo>
                    <a:lnTo>
                      <a:pt x="7" y="477"/>
                    </a:lnTo>
                    <a:lnTo>
                      <a:pt x="15" y="477"/>
                    </a:lnTo>
                    <a:lnTo>
                      <a:pt x="19" y="483"/>
                    </a:lnTo>
                    <a:lnTo>
                      <a:pt x="26" y="483"/>
                    </a:lnTo>
                    <a:lnTo>
                      <a:pt x="22" y="459"/>
                    </a:lnTo>
                    <a:lnTo>
                      <a:pt x="26" y="444"/>
                    </a:lnTo>
                    <a:lnTo>
                      <a:pt x="30" y="456"/>
                    </a:lnTo>
                    <a:lnTo>
                      <a:pt x="26" y="464"/>
                    </a:lnTo>
                    <a:lnTo>
                      <a:pt x="31" y="469"/>
                    </a:lnTo>
                    <a:lnTo>
                      <a:pt x="39" y="450"/>
                    </a:lnTo>
                    <a:lnTo>
                      <a:pt x="33" y="416"/>
                    </a:lnTo>
                    <a:lnTo>
                      <a:pt x="46" y="418"/>
                    </a:lnTo>
                    <a:lnTo>
                      <a:pt x="39" y="624"/>
                    </a:lnTo>
                    <a:lnTo>
                      <a:pt x="78" y="636"/>
                    </a:lnTo>
                    <a:lnTo>
                      <a:pt x="97" y="757"/>
                    </a:lnTo>
                    <a:lnTo>
                      <a:pt x="93" y="769"/>
                    </a:lnTo>
                    <a:lnTo>
                      <a:pt x="85" y="819"/>
                    </a:lnTo>
                    <a:lnTo>
                      <a:pt x="85" y="828"/>
                    </a:lnTo>
                    <a:lnTo>
                      <a:pt x="113" y="834"/>
                    </a:lnTo>
                    <a:lnTo>
                      <a:pt x="124" y="820"/>
                    </a:lnTo>
                    <a:lnTo>
                      <a:pt x="117" y="776"/>
                    </a:lnTo>
                    <a:lnTo>
                      <a:pt x="113" y="744"/>
                    </a:lnTo>
                    <a:lnTo>
                      <a:pt x="124" y="641"/>
                    </a:lnTo>
                    <a:lnTo>
                      <a:pt x="128" y="642"/>
                    </a:lnTo>
                    <a:lnTo>
                      <a:pt x="139" y="679"/>
                    </a:lnTo>
                    <a:lnTo>
                      <a:pt x="132" y="742"/>
                    </a:lnTo>
                    <a:lnTo>
                      <a:pt x="124" y="747"/>
                    </a:lnTo>
                    <a:lnTo>
                      <a:pt x="139" y="812"/>
                    </a:lnTo>
                    <a:lnTo>
                      <a:pt x="166" y="819"/>
                    </a:lnTo>
                    <a:lnTo>
                      <a:pt x="171" y="814"/>
                    </a:lnTo>
                    <a:lnTo>
                      <a:pt x="151" y="749"/>
                    </a:lnTo>
                    <a:lnTo>
                      <a:pt x="183" y="636"/>
                    </a:lnTo>
                    <a:lnTo>
                      <a:pt x="197" y="627"/>
                    </a:lnTo>
                    <a:lnTo>
                      <a:pt x="197" y="619"/>
                    </a:lnTo>
                    <a:lnTo>
                      <a:pt x="226" y="621"/>
                    </a:lnTo>
                    <a:lnTo>
                      <a:pt x="234" y="636"/>
                    </a:lnTo>
                    <a:lnTo>
                      <a:pt x="241" y="627"/>
                    </a:lnTo>
                    <a:lnTo>
                      <a:pt x="214" y="425"/>
                    </a:lnTo>
                    <a:lnTo>
                      <a:pt x="218" y="426"/>
                    </a:lnTo>
                    <a:lnTo>
                      <a:pt x="218" y="384"/>
                    </a:lnTo>
                    <a:lnTo>
                      <a:pt x="222" y="379"/>
                    </a:lnTo>
                    <a:lnTo>
                      <a:pt x="214" y="280"/>
                    </a:lnTo>
                    <a:lnTo>
                      <a:pt x="206" y="163"/>
                    </a:lnTo>
                    <a:lnTo>
                      <a:pt x="160" y="140"/>
                    </a:lnTo>
                    <a:lnTo>
                      <a:pt x="147" y="114"/>
                    </a:lnTo>
                    <a:lnTo>
                      <a:pt x="160" y="91"/>
                    </a:lnTo>
                    <a:lnTo>
                      <a:pt x="166" y="94"/>
                    </a:lnTo>
                    <a:lnTo>
                      <a:pt x="171" y="83"/>
                    </a:lnTo>
                    <a:lnTo>
                      <a:pt x="171" y="70"/>
                    </a:lnTo>
                    <a:lnTo>
                      <a:pt x="183" y="69"/>
                    </a:lnTo>
                    <a:lnTo>
                      <a:pt x="186" y="36"/>
                    </a:lnTo>
                    <a:lnTo>
                      <a:pt x="175" y="11"/>
                    </a:lnTo>
                    <a:lnTo>
                      <a:pt x="163" y="3"/>
                    </a:lnTo>
                    <a:lnTo>
                      <a:pt x="146" y="3"/>
                    </a:lnTo>
                    <a:lnTo>
                      <a:pt x="133" y="0"/>
                    </a:lnTo>
                    <a:lnTo>
                      <a:pt x="121" y="6"/>
                    </a:lnTo>
                  </a:path>
                </a:pathLst>
              </a:custGeom>
              <a:solidFill>
                <a:schemeClr val="folHlink"/>
              </a:solidFill>
              <a:ln w="12700">
                <a:noFill/>
              </a:ln>
            </p:spPr>
            <p:txBody>
              <a:bodyPr/>
              <a:lstStyle/>
              <a:p>
                <a:endParaRPr lang="zh-CN" altLang="en-US"/>
              </a:p>
            </p:txBody>
          </p:sp>
          <p:sp>
            <p:nvSpPr>
              <p:cNvPr id="37932" name="任意多边形 25644"/>
              <p:cNvSpPr/>
              <p:nvPr/>
            </p:nvSpPr>
            <p:spPr>
              <a:xfrm>
                <a:off x="1813" y="1604"/>
                <a:ext cx="136" cy="322"/>
              </a:xfrm>
              <a:custGeom>
                <a:avLst/>
                <a:gdLst/>
                <a:ahLst/>
                <a:cxnLst>
                  <a:cxn ang="0">
                    <a:pos x="163" y="11"/>
                  </a:cxn>
                  <a:cxn ang="0">
                    <a:pos x="176" y="58"/>
                  </a:cxn>
                  <a:cxn ang="0">
                    <a:pos x="167" y="63"/>
                  </a:cxn>
                  <a:cxn ang="0">
                    <a:pos x="159" y="81"/>
                  </a:cxn>
                  <a:cxn ang="0">
                    <a:pos x="145" y="110"/>
                  </a:cxn>
                  <a:cxn ang="0">
                    <a:pos x="159" y="116"/>
                  </a:cxn>
                  <a:cxn ang="0">
                    <a:pos x="219" y="159"/>
                  </a:cxn>
                  <a:cxn ang="0">
                    <a:pos x="258" y="417"/>
                  </a:cxn>
                  <a:cxn ang="0">
                    <a:pos x="267" y="461"/>
                  </a:cxn>
                  <a:cxn ang="0">
                    <a:pos x="250" y="486"/>
                  </a:cxn>
                  <a:cxn ang="0">
                    <a:pos x="237" y="492"/>
                  </a:cxn>
                  <a:cxn ang="0">
                    <a:pos x="237" y="453"/>
                  </a:cxn>
                  <a:cxn ang="0">
                    <a:pos x="237" y="472"/>
                  </a:cxn>
                  <a:cxn ang="0">
                    <a:pos x="223" y="458"/>
                  </a:cxn>
                  <a:cxn ang="0">
                    <a:pos x="215" y="426"/>
                  </a:cxn>
                  <a:cxn ang="0">
                    <a:pos x="180" y="648"/>
                  </a:cxn>
                  <a:cxn ang="0">
                    <a:pos x="163" y="784"/>
                  </a:cxn>
                  <a:cxn ang="0">
                    <a:pos x="172" y="845"/>
                  </a:cxn>
                  <a:cxn ang="0">
                    <a:pos x="129" y="836"/>
                  </a:cxn>
                  <a:cxn ang="0">
                    <a:pos x="141" y="759"/>
                  </a:cxn>
                  <a:cxn ang="0">
                    <a:pos x="124" y="655"/>
                  </a:cxn>
                  <a:cxn ang="0">
                    <a:pos x="120" y="756"/>
                  </a:cxn>
                  <a:cxn ang="0">
                    <a:pos x="112" y="827"/>
                  </a:cxn>
                  <a:cxn ang="0">
                    <a:pos x="77" y="831"/>
                  </a:cxn>
                  <a:cxn ang="0">
                    <a:pos x="63" y="648"/>
                  </a:cxn>
                  <a:cxn ang="0">
                    <a:pos x="48" y="631"/>
                  </a:cxn>
                  <a:cxn ang="0">
                    <a:pos x="8" y="648"/>
                  </a:cxn>
                  <a:cxn ang="0">
                    <a:pos x="30" y="433"/>
                  </a:cxn>
                  <a:cxn ang="0">
                    <a:pos x="25" y="392"/>
                  </a:cxn>
                  <a:cxn ang="0">
                    <a:pos x="29" y="285"/>
                  </a:cxn>
                  <a:cxn ang="0">
                    <a:pos x="89" y="143"/>
                  </a:cxn>
                  <a:cxn ang="0">
                    <a:pos x="89" y="93"/>
                  </a:cxn>
                  <a:cxn ang="0">
                    <a:pos x="77" y="84"/>
                  </a:cxn>
                  <a:cxn ang="0">
                    <a:pos x="63" y="70"/>
                  </a:cxn>
                  <a:cxn ang="0">
                    <a:pos x="72" y="11"/>
                  </a:cxn>
                  <a:cxn ang="0">
                    <a:pos x="105" y="2"/>
                  </a:cxn>
                  <a:cxn ang="0">
                    <a:pos x="132" y="6"/>
                  </a:cxn>
                </a:cxnLst>
                <a:rect l="0" t="0" r="0" b="0"/>
                <a:pathLst>
                  <a:path w="268" h="851">
                    <a:moveTo>
                      <a:pt x="132" y="6"/>
                    </a:moveTo>
                    <a:lnTo>
                      <a:pt x="163" y="11"/>
                    </a:lnTo>
                    <a:lnTo>
                      <a:pt x="176" y="44"/>
                    </a:lnTo>
                    <a:lnTo>
                      <a:pt x="176" y="58"/>
                    </a:lnTo>
                    <a:lnTo>
                      <a:pt x="163" y="58"/>
                    </a:lnTo>
                    <a:lnTo>
                      <a:pt x="167" y="63"/>
                    </a:lnTo>
                    <a:lnTo>
                      <a:pt x="163" y="67"/>
                    </a:lnTo>
                    <a:lnTo>
                      <a:pt x="159" y="81"/>
                    </a:lnTo>
                    <a:lnTo>
                      <a:pt x="154" y="83"/>
                    </a:lnTo>
                    <a:lnTo>
                      <a:pt x="145" y="110"/>
                    </a:lnTo>
                    <a:lnTo>
                      <a:pt x="145" y="116"/>
                    </a:lnTo>
                    <a:lnTo>
                      <a:pt x="159" y="116"/>
                    </a:lnTo>
                    <a:lnTo>
                      <a:pt x="181" y="148"/>
                    </a:lnTo>
                    <a:lnTo>
                      <a:pt x="219" y="159"/>
                    </a:lnTo>
                    <a:lnTo>
                      <a:pt x="237" y="185"/>
                    </a:lnTo>
                    <a:lnTo>
                      <a:pt x="258" y="417"/>
                    </a:lnTo>
                    <a:lnTo>
                      <a:pt x="249" y="420"/>
                    </a:lnTo>
                    <a:lnTo>
                      <a:pt x="267" y="461"/>
                    </a:lnTo>
                    <a:lnTo>
                      <a:pt x="258" y="486"/>
                    </a:lnTo>
                    <a:lnTo>
                      <a:pt x="250" y="486"/>
                    </a:lnTo>
                    <a:lnTo>
                      <a:pt x="245" y="492"/>
                    </a:lnTo>
                    <a:lnTo>
                      <a:pt x="237" y="492"/>
                    </a:lnTo>
                    <a:lnTo>
                      <a:pt x="241" y="468"/>
                    </a:lnTo>
                    <a:lnTo>
                      <a:pt x="237" y="453"/>
                    </a:lnTo>
                    <a:lnTo>
                      <a:pt x="233" y="465"/>
                    </a:lnTo>
                    <a:lnTo>
                      <a:pt x="237" y="472"/>
                    </a:lnTo>
                    <a:lnTo>
                      <a:pt x="232" y="478"/>
                    </a:lnTo>
                    <a:lnTo>
                      <a:pt x="223" y="458"/>
                    </a:lnTo>
                    <a:lnTo>
                      <a:pt x="229" y="424"/>
                    </a:lnTo>
                    <a:lnTo>
                      <a:pt x="215" y="426"/>
                    </a:lnTo>
                    <a:lnTo>
                      <a:pt x="223" y="637"/>
                    </a:lnTo>
                    <a:lnTo>
                      <a:pt x="180" y="648"/>
                    </a:lnTo>
                    <a:lnTo>
                      <a:pt x="159" y="771"/>
                    </a:lnTo>
                    <a:lnTo>
                      <a:pt x="163" y="784"/>
                    </a:lnTo>
                    <a:lnTo>
                      <a:pt x="172" y="835"/>
                    </a:lnTo>
                    <a:lnTo>
                      <a:pt x="172" y="845"/>
                    </a:lnTo>
                    <a:lnTo>
                      <a:pt x="141" y="850"/>
                    </a:lnTo>
                    <a:lnTo>
                      <a:pt x="129" y="836"/>
                    </a:lnTo>
                    <a:lnTo>
                      <a:pt x="136" y="791"/>
                    </a:lnTo>
                    <a:lnTo>
                      <a:pt x="141" y="759"/>
                    </a:lnTo>
                    <a:lnTo>
                      <a:pt x="128" y="654"/>
                    </a:lnTo>
                    <a:lnTo>
                      <a:pt x="124" y="655"/>
                    </a:lnTo>
                    <a:lnTo>
                      <a:pt x="112" y="692"/>
                    </a:lnTo>
                    <a:lnTo>
                      <a:pt x="120" y="756"/>
                    </a:lnTo>
                    <a:lnTo>
                      <a:pt x="129" y="762"/>
                    </a:lnTo>
                    <a:lnTo>
                      <a:pt x="112" y="827"/>
                    </a:lnTo>
                    <a:lnTo>
                      <a:pt x="81" y="836"/>
                    </a:lnTo>
                    <a:lnTo>
                      <a:pt x="77" y="831"/>
                    </a:lnTo>
                    <a:lnTo>
                      <a:pt x="98" y="763"/>
                    </a:lnTo>
                    <a:lnTo>
                      <a:pt x="63" y="648"/>
                    </a:lnTo>
                    <a:lnTo>
                      <a:pt x="48" y="639"/>
                    </a:lnTo>
                    <a:lnTo>
                      <a:pt x="48" y="631"/>
                    </a:lnTo>
                    <a:lnTo>
                      <a:pt x="17" y="633"/>
                    </a:lnTo>
                    <a:lnTo>
                      <a:pt x="8" y="648"/>
                    </a:lnTo>
                    <a:lnTo>
                      <a:pt x="0" y="639"/>
                    </a:lnTo>
                    <a:lnTo>
                      <a:pt x="30" y="433"/>
                    </a:lnTo>
                    <a:lnTo>
                      <a:pt x="25" y="434"/>
                    </a:lnTo>
                    <a:lnTo>
                      <a:pt x="25" y="392"/>
                    </a:lnTo>
                    <a:lnTo>
                      <a:pt x="20" y="386"/>
                    </a:lnTo>
                    <a:lnTo>
                      <a:pt x="29" y="285"/>
                    </a:lnTo>
                    <a:lnTo>
                      <a:pt x="39" y="166"/>
                    </a:lnTo>
                    <a:lnTo>
                      <a:pt x="89" y="143"/>
                    </a:lnTo>
                    <a:lnTo>
                      <a:pt x="103" y="116"/>
                    </a:lnTo>
                    <a:lnTo>
                      <a:pt x="89" y="93"/>
                    </a:lnTo>
                    <a:lnTo>
                      <a:pt x="81" y="95"/>
                    </a:lnTo>
                    <a:lnTo>
                      <a:pt x="77" y="84"/>
                    </a:lnTo>
                    <a:lnTo>
                      <a:pt x="77" y="71"/>
                    </a:lnTo>
                    <a:lnTo>
                      <a:pt x="63" y="70"/>
                    </a:lnTo>
                    <a:lnTo>
                      <a:pt x="60" y="36"/>
                    </a:lnTo>
                    <a:lnTo>
                      <a:pt x="72" y="11"/>
                    </a:lnTo>
                    <a:lnTo>
                      <a:pt x="85" y="2"/>
                    </a:lnTo>
                    <a:lnTo>
                      <a:pt x="105" y="2"/>
                    </a:lnTo>
                    <a:lnTo>
                      <a:pt x="118" y="0"/>
                    </a:lnTo>
                    <a:lnTo>
                      <a:pt x="132" y="6"/>
                    </a:lnTo>
                  </a:path>
                </a:pathLst>
              </a:custGeom>
              <a:solidFill>
                <a:schemeClr val="folHlink"/>
              </a:solidFill>
              <a:ln w="12700">
                <a:noFill/>
              </a:ln>
            </p:spPr>
            <p:txBody>
              <a:bodyPr/>
              <a:lstStyle/>
              <a:p>
                <a:endParaRPr lang="zh-CN" altLang="en-US"/>
              </a:p>
            </p:txBody>
          </p:sp>
        </p:grpSp>
        <p:sp>
          <p:nvSpPr>
            <p:cNvPr id="37933" name="任意多边形 25645"/>
            <p:cNvSpPr/>
            <p:nvPr/>
          </p:nvSpPr>
          <p:spPr>
            <a:xfrm>
              <a:off x="1357" y="1554"/>
              <a:ext cx="68" cy="228"/>
            </a:xfrm>
            <a:custGeom>
              <a:avLst/>
              <a:gdLst/>
              <a:ahLst/>
              <a:cxnLst>
                <a:cxn ang="0">
                  <a:pos x="30" y="11"/>
                </a:cxn>
                <a:cxn ang="0">
                  <a:pos x="30" y="27"/>
                </a:cxn>
                <a:cxn ang="0">
                  <a:pos x="33" y="31"/>
                </a:cxn>
                <a:cxn ang="0">
                  <a:pos x="27" y="42"/>
                </a:cxn>
                <a:cxn ang="0">
                  <a:pos x="30" y="46"/>
                </a:cxn>
                <a:cxn ang="0">
                  <a:pos x="30" y="51"/>
                </a:cxn>
                <a:cxn ang="0">
                  <a:pos x="34" y="67"/>
                </a:cxn>
                <a:cxn ang="0">
                  <a:pos x="34" y="70"/>
                </a:cxn>
                <a:cxn ang="0">
                  <a:pos x="10" y="86"/>
                </a:cxn>
                <a:cxn ang="0">
                  <a:pos x="0" y="211"/>
                </a:cxn>
                <a:cxn ang="0">
                  <a:pos x="13" y="232"/>
                </a:cxn>
                <a:cxn ang="0">
                  <a:pos x="8" y="300"/>
                </a:cxn>
                <a:cxn ang="0">
                  <a:pos x="17" y="307"/>
                </a:cxn>
                <a:cxn ang="0">
                  <a:pos x="22" y="413"/>
                </a:cxn>
                <a:cxn ang="0">
                  <a:pos x="28" y="519"/>
                </a:cxn>
                <a:cxn ang="0">
                  <a:pos x="25" y="525"/>
                </a:cxn>
                <a:cxn ang="0">
                  <a:pos x="2" y="545"/>
                </a:cxn>
                <a:cxn ang="0">
                  <a:pos x="5" y="548"/>
                </a:cxn>
                <a:cxn ang="0">
                  <a:pos x="13" y="553"/>
                </a:cxn>
                <a:cxn ang="0">
                  <a:pos x="28" y="548"/>
                </a:cxn>
                <a:cxn ang="0">
                  <a:pos x="41" y="541"/>
                </a:cxn>
                <a:cxn ang="0">
                  <a:pos x="52" y="537"/>
                </a:cxn>
                <a:cxn ang="0">
                  <a:pos x="52" y="555"/>
                </a:cxn>
                <a:cxn ang="0">
                  <a:pos x="57" y="555"/>
                </a:cxn>
                <a:cxn ang="0">
                  <a:pos x="49" y="571"/>
                </a:cxn>
                <a:cxn ang="0">
                  <a:pos x="53" y="596"/>
                </a:cxn>
                <a:cxn ang="0">
                  <a:pos x="61" y="600"/>
                </a:cxn>
                <a:cxn ang="0">
                  <a:pos x="75" y="579"/>
                </a:cxn>
                <a:cxn ang="0">
                  <a:pos x="75" y="563"/>
                </a:cxn>
                <a:cxn ang="0">
                  <a:pos x="79" y="562"/>
                </a:cxn>
                <a:cxn ang="0">
                  <a:pos x="85" y="425"/>
                </a:cxn>
                <a:cxn ang="0">
                  <a:pos x="79" y="412"/>
                </a:cxn>
                <a:cxn ang="0">
                  <a:pos x="95" y="320"/>
                </a:cxn>
                <a:cxn ang="0">
                  <a:pos x="105" y="316"/>
                </a:cxn>
                <a:cxn ang="0">
                  <a:pos x="108" y="221"/>
                </a:cxn>
                <a:cxn ang="0">
                  <a:pos x="133" y="210"/>
                </a:cxn>
                <a:cxn ang="0">
                  <a:pos x="123" y="107"/>
                </a:cxn>
                <a:cxn ang="0">
                  <a:pos x="84" y="79"/>
                </a:cxn>
                <a:cxn ang="0">
                  <a:pos x="75" y="69"/>
                </a:cxn>
                <a:cxn ang="0">
                  <a:pos x="75" y="60"/>
                </a:cxn>
                <a:cxn ang="0">
                  <a:pos x="78" y="53"/>
                </a:cxn>
                <a:cxn ang="0">
                  <a:pos x="82" y="47"/>
                </a:cxn>
                <a:cxn ang="0">
                  <a:pos x="86" y="40"/>
                </a:cxn>
                <a:cxn ang="0">
                  <a:pos x="89" y="33"/>
                </a:cxn>
                <a:cxn ang="0">
                  <a:pos x="89" y="26"/>
                </a:cxn>
                <a:cxn ang="0">
                  <a:pos x="86" y="18"/>
                </a:cxn>
                <a:cxn ang="0">
                  <a:pos x="82" y="10"/>
                </a:cxn>
                <a:cxn ang="0">
                  <a:pos x="75" y="4"/>
                </a:cxn>
                <a:cxn ang="0">
                  <a:pos x="67" y="0"/>
                </a:cxn>
                <a:cxn ang="0">
                  <a:pos x="58" y="0"/>
                </a:cxn>
                <a:cxn ang="0">
                  <a:pos x="49" y="1"/>
                </a:cxn>
                <a:cxn ang="0">
                  <a:pos x="41" y="4"/>
                </a:cxn>
                <a:cxn ang="0">
                  <a:pos x="30" y="11"/>
                </a:cxn>
              </a:cxnLst>
              <a:rect l="0" t="0" r="0" b="0"/>
              <a:pathLst>
                <a:path w="134" h="601">
                  <a:moveTo>
                    <a:pt x="30" y="11"/>
                  </a:moveTo>
                  <a:lnTo>
                    <a:pt x="30" y="27"/>
                  </a:lnTo>
                  <a:lnTo>
                    <a:pt x="33" y="31"/>
                  </a:lnTo>
                  <a:lnTo>
                    <a:pt x="27" y="42"/>
                  </a:lnTo>
                  <a:lnTo>
                    <a:pt x="30" y="46"/>
                  </a:lnTo>
                  <a:lnTo>
                    <a:pt x="30" y="51"/>
                  </a:lnTo>
                  <a:lnTo>
                    <a:pt x="34" y="67"/>
                  </a:lnTo>
                  <a:lnTo>
                    <a:pt x="34" y="70"/>
                  </a:lnTo>
                  <a:lnTo>
                    <a:pt x="10" y="86"/>
                  </a:lnTo>
                  <a:lnTo>
                    <a:pt x="0" y="211"/>
                  </a:lnTo>
                  <a:lnTo>
                    <a:pt x="13" y="232"/>
                  </a:lnTo>
                  <a:lnTo>
                    <a:pt x="8" y="300"/>
                  </a:lnTo>
                  <a:lnTo>
                    <a:pt x="17" y="307"/>
                  </a:lnTo>
                  <a:lnTo>
                    <a:pt x="22" y="413"/>
                  </a:lnTo>
                  <a:lnTo>
                    <a:pt x="28" y="519"/>
                  </a:lnTo>
                  <a:lnTo>
                    <a:pt x="25" y="525"/>
                  </a:lnTo>
                  <a:lnTo>
                    <a:pt x="2" y="545"/>
                  </a:lnTo>
                  <a:lnTo>
                    <a:pt x="5" y="548"/>
                  </a:lnTo>
                  <a:lnTo>
                    <a:pt x="13" y="553"/>
                  </a:lnTo>
                  <a:lnTo>
                    <a:pt x="28" y="548"/>
                  </a:lnTo>
                  <a:lnTo>
                    <a:pt x="41" y="541"/>
                  </a:lnTo>
                  <a:lnTo>
                    <a:pt x="52" y="537"/>
                  </a:lnTo>
                  <a:lnTo>
                    <a:pt x="52" y="555"/>
                  </a:lnTo>
                  <a:lnTo>
                    <a:pt x="57" y="555"/>
                  </a:lnTo>
                  <a:lnTo>
                    <a:pt x="49" y="571"/>
                  </a:lnTo>
                  <a:lnTo>
                    <a:pt x="53" y="596"/>
                  </a:lnTo>
                  <a:lnTo>
                    <a:pt x="61" y="600"/>
                  </a:lnTo>
                  <a:lnTo>
                    <a:pt x="75" y="579"/>
                  </a:lnTo>
                  <a:lnTo>
                    <a:pt x="75" y="563"/>
                  </a:lnTo>
                  <a:lnTo>
                    <a:pt x="79" y="562"/>
                  </a:lnTo>
                  <a:lnTo>
                    <a:pt x="85" y="425"/>
                  </a:lnTo>
                  <a:lnTo>
                    <a:pt x="79" y="412"/>
                  </a:lnTo>
                  <a:lnTo>
                    <a:pt x="95" y="320"/>
                  </a:lnTo>
                  <a:lnTo>
                    <a:pt x="105" y="316"/>
                  </a:lnTo>
                  <a:lnTo>
                    <a:pt x="108" y="221"/>
                  </a:lnTo>
                  <a:lnTo>
                    <a:pt x="133" y="210"/>
                  </a:lnTo>
                  <a:lnTo>
                    <a:pt x="123" y="107"/>
                  </a:lnTo>
                  <a:lnTo>
                    <a:pt x="84" y="79"/>
                  </a:lnTo>
                  <a:lnTo>
                    <a:pt x="75" y="69"/>
                  </a:lnTo>
                  <a:lnTo>
                    <a:pt x="75" y="60"/>
                  </a:lnTo>
                  <a:lnTo>
                    <a:pt x="78" y="53"/>
                  </a:lnTo>
                  <a:lnTo>
                    <a:pt x="82" y="47"/>
                  </a:lnTo>
                  <a:lnTo>
                    <a:pt x="86" y="40"/>
                  </a:lnTo>
                  <a:lnTo>
                    <a:pt x="89" y="33"/>
                  </a:lnTo>
                  <a:lnTo>
                    <a:pt x="89" y="26"/>
                  </a:lnTo>
                  <a:lnTo>
                    <a:pt x="86" y="18"/>
                  </a:lnTo>
                  <a:lnTo>
                    <a:pt x="82" y="10"/>
                  </a:lnTo>
                  <a:lnTo>
                    <a:pt x="75" y="4"/>
                  </a:lnTo>
                  <a:lnTo>
                    <a:pt x="67" y="0"/>
                  </a:lnTo>
                  <a:lnTo>
                    <a:pt x="58" y="0"/>
                  </a:lnTo>
                  <a:lnTo>
                    <a:pt x="49" y="1"/>
                  </a:lnTo>
                  <a:lnTo>
                    <a:pt x="41" y="4"/>
                  </a:lnTo>
                  <a:lnTo>
                    <a:pt x="30" y="11"/>
                  </a:lnTo>
                </a:path>
              </a:pathLst>
            </a:custGeom>
            <a:solidFill>
              <a:srgbClr val="EAEC5E"/>
            </a:solidFill>
            <a:ln w="12700">
              <a:noFill/>
            </a:ln>
          </p:spPr>
          <p:txBody>
            <a:bodyPr/>
            <a:lstStyle/>
            <a:p>
              <a:endParaRPr lang="zh-CN" altLang="en-US"/>
            </a:p>
          </p:txBody>
        </p:sp>
        <p:grpSp>
          <p:nvGrpSpPr>
            <p:cNvPr id="37934" name="组合 25646"/>
            <p:cNvGrpSpPr/>
            <p:nvPr/>
          </p:nvGrpSpPr>
          <p:grpSpPr>
            <a:xfrm>
              <a:off x="1371" y="1674"/>
              <a:ext cx="453" cy="350"/>
              <a:chOff x="1371" y="1674"/>
              <a:chExt cx="453" cy="350"/>
            </a:xfrm>
          </p:grpSpPr>
          <p:sp>
            <p:nvSpPr>
              <p:cNvPr id="37935" name="任意多边形 25647"/>
              <p:cNvSpPr/>
              <p:nvPr/>
            </p:nvSpPr>
            <p:spPr>
              <a:xfrm>
                <a:off x="1519" y="1675"/>
                <a:ext cx="136" cy="348"/>
              </a:xfrm>
              <a:custGeom>
                <a:avLst/>
                <a:gdLst/>
                <a:ahLst/>
                <a:cxnLst>
                  <a:cxn ang="0">
                    <a:pos x="104" y="13"/>
                  </a:cxn>
                  <a:cxn ang="0">
                    <a:pos x="91" y="63"/>
                  </a:cxn>
                  <a:cxn ang="0">
                    <a:pos x="100" y="68"/>
                  </a:cxn>
                  <a:cxn ang="0">
                    <a:pos x="108" y="88"/>
                  </a:cxn>
                  <a:cxn ang="0">
                    <a:pos x="121" y="119"/>
                  </a:cxn>
                  <a:cxn ang="0">
                    <a:pos x="108" y="125"/>
                  </a:cxn>
                  <a:cxn ang="0">
                    <a:pos x="48" y="172"/>
                  </a:cxn>
                  <a:cxn ang="0">
                    <a:pos x="9" y="451"/>
                  </a:cxn>
                  <a:cxn ang="0">
                    <a:pos x="0" y="498"/>
                  </a:cxn>
                  <a:cxn ang="0">
                    <a:pos x="17" y="525"/>
                  </a:cxn>
                  <a:cxn ang="0">
                    <a:pos x="30" y="531"/>
                  </a:cxn>
                  <a:cxn ang="0">
                    <a:pos x="30" y="489"/>
                  </a:cxn>
                  <a:cxn ang="0">
                    <a:pos x="30" y="510"/>
                  </a:cxn>
                  <a:cxn ang="0">
                    <a:pos x="44" y="494"/>
                  </a:cxn>
                  <a:cxn ang="0">
                    <a:pos x="52" y="460"/>
                  </a:cxn>
                  <a:cxn ang="0">
                    <a:pos x="87" y="700"/>
                  </a:cxn>
                  <a:cxn ang="0">
                    <a:pos x="104" y="846"/>
                  </a:cxn>
                  <a:cxn ang="0">
                    <a:pos x="95" y="911"/>
                  </a:cxn>
                  <a:cxn ang="0">
                    <a:pos x="138" y="902"/>
                  </a:cxn>
                  <a:cxn ang="0">
                    <a:pos x="125" y="819"/>
                  </a:cxn>
                  <a:cxn ang="0">
                    <a:pos x="142" y="707"/>
                  </a:cxn>
                  <a:cxn ang="0">
                    <a:pos x="147" y="816"/>
                  </a:cxn>
                  <a:cxn ang="0">
                    <a:pos x="155" y="893"/>
                  </a:cxn>
                  <a:cxn ang="0">
                    <a:pos x="190" y="896"/>
                  </a:cxn>
                  <a:cxn ang="0">
                    <a:pos x="203" y="700"/>
                  </a:cxn>
                  <a:cxn ang="0">
                    <a:pos x="219" y="682"/>
                  </a:cxn>
                  <a:cxn ang="0">
                    <a:pos x="259" y="700"/>
                  </a:cxn>
                  <a:cxn ang="0">
                    <a:pos x="237" y="468"/>
                  </a:cxn>
                  <a:cxn ang="0">
                    <a:pos x="242" y="423"/>
                  </a:cxn>
                  <a:cxn ang="0">
                    <a:pos x="238" y="308"/>
                  </a:cxn>
                  <a:cxn ang="0">
                    <a:pos x="178" y="154"/>
                  </a:cxn>
                  <a:cxn ang="0">
                    <a:pos x="177" y="100"/>
                  </a:cxn>
                  <a:cxn ang="0">
                    <a:pos x="190" y="90"/>
                  </a:cxn>
                  <a:cxn ang="0">
                    <a:pos x="203" y="75"/>
                  </a:cxn>
                  <a:cxn ang="0">
                    <a:pos x="194" y="13"/>
                  </a:cxn>
                  <a:cxn ang="0">
                    <a:pos x="162" y="4"/>
                  </a:cxn>
                  <a:cxn ang="0">
                    <a:pos x="135" y="7"/>
                  </a:cxn>
                </a:cxnLst>
                <a:rect l="0" t="0" r="0" b="0"/>
                <a:pathLst>
                  <a:path w="268" h="919">
                    <a:moveTo>
                      <a:pt x="135" y="7"/>
                    </a:moveTo>
                    <a:lnTo>
                      <a:pt x="104" y="13"/>
                    </a:lnTo>
                    <a:lnTo>
                      <a:pt x="91" y="48"/>
                    </a:lnTo>
                    <a:lnTo>
                      <a:pt x="91" y="63"/>
                    </a:lnTo>
                    <a:lnTo>
                      <a:pt x="104" y="63"/>
                    </a:lnTo>
                    <a:lnTo>
                      <a:pt x="100" y="68"/>
                    </a:lnTo>
                    <a:lnTo>
                      <a:pt x="104" y="72"/>
                    </a:lnTo>
                    <a:lnTo>
                      <a:pt x="108" y="88"/>
                    </a:lnTo>
                    <a:lnTo>
                      <a:pt x="112" y="90"/>
                    </a:lnTo>
                    <a:lnTo>
                      <a:pt x="121" y="119"/>
                    </a:lnTo>
                    <a:lnTo>
                      <a:pt x="121" y="125"/>
                    </a:lnTo>
                    <a:lnTo>
                      <a:pt x="108" y="125"/>
                    </a:lnTo>
                    <a:lnTo>
                      <a:pt x="86" y="160"/>
                    </a:lnTo>
                    <a:lnTo>
                      <a:pt x="48" y="172"/>
                    </a:lnTo>
                    <a:lnTo>
                      <a:pt x="30" y="199"/>
                    </a:lnTo>
                    <a:lnTo>
                      <a:pt x="9" y="451"/>
                    </a:lnTo>
                    <a:lnTo>
                      <a:pt x="18" y="453"/>
                    </a:lnTo>
                    <a:lnTo>
                      <a:pt x="0" y="498"/>
                    </a:lnTo>
                    <a:lnTo>
                      <a:pt x="9" y="525"/>
                    </a:lnTo>
                    <a:lnTo>
                      <a:pt x="17" y="525"/>
                    </a:lnTo>
                    <a:lnTo>
                      <a:pt x="22" y="531"/>
                    </a:lnTo>
                    <a:lnTo>
                      <a:pt x="30" y="531"/>
                    </a:lnTo>
                    <a:lnTo>
                      <a:pt x="26" y="505"/>
                    </a:lnTo>
                    <a:lnTo>
                      <a:pt x="30" y="489"/>
                    </a:lnTo>
                    <a:lnTo>
                      <a:pt x="34" y="501"/>
                    </a:lnTo>
                    <a:lnTo>
                      <a:pt x="30" y="510"/>
                    </a:lnTo>
                    <a:lnTo>
                      <a:pt x="35" y="516"/>
                    </a:lnTo>
                    <a:lnTo>
                      <a:pt x="44" y="494"/>
                    </a:lnTo>
                    <a:lnTo>
                      <a:pt x="38" y="458"/>
                    </a:lnTo>
                    <a:lnTo>
                      <a:pt x="52" y="460"/>
                    </a:lnTo>
                    <a:lnTo>
                      <a:pt x="44" y="688"/>
                    </a:lnTo>
                    <a:lnTo>
                      <a:pt x="87" y="700"/>
                    </a:lnTo>
                    <a:lnTo>
                      <a:pt x="108" y="832"/>
                    </a:lnTo>
                    <a:lnTo>
                      <a:pt x="104" y="846"/>
                    </a:lnTo>
                    <a:lnTo>
                      <a:pt x="95" y="901"/>
                    </a:lnTo>
                    <a:lnTo>
                      <a:pt x="95" y="911"/>
                    </a:lnTo>
                    <a:lnTo>
                      <a:pt x="125" y="918"/>
                    </a:lnTo>
                    <a:lnTo>
                      <a:pt x="138" y="902"/>
                    </a:lnTo>
                    <a:lnTo>
                      <a:pt x="131" y="853"/>
                    </a:lnTo>
                    <a:lnTo>
                      <a:pt x="125" y="819"/>
                    </a:lnTo>
                    <a:lnTo>
                      <a:pt x="138" y="706"/>
                    </a:lnTo>
                    <a:lnTo>
                      <a:pt x="142" y="707"/>
                    </a:lnTo>
                    <a:lnTo>
                      <a:pt x="155" y="747"/>
                    </a:lnTo>
                    <a:lnTo>
                      <a:pt x="147" y="816"/>
                    </a:lnTo>
                    <a:lnTo>
                      <a:pt x="138" y="822"/>
                    </a:lnTo>
                    <a:lnTo>
                      <a:pt x="155" y="893"/>
                    </a:lnTo>
                    <a:lnTo>
                      <a:pt x="185" y="902"/>
                    </a:lnTo>
                    <a:lnTo>
                      <a:pt x="190" y="896"/>
                    </a:lnTo>
                    <a:lnTo>
                      <a:pt x="168" y="823"/>
                    </a:lnTo>
                    <a:lnTo>
                      <a:pt x="203" y="700"/>
                    </a:lnTo>
                    <a:lnTo>
                      <a:pt x="219" y="691"/>
                    </a:lnTo>
                    <a:lnTo>
                      <a:pt x="219" y="682"/>
                    </a:lnTo>
                    <a:lnTo>
                      <a:pt x="250" y="684"/>
                    </a:lnTo>
                    <a:lnTo>
                      <a:pt x="259" y="700"/>
                    </a:lnTo>
                    <a:lnTo>
                      <a:pt x="267" y="691"/>
                    </a:lnTo>
                    <a:lnTo>
                      <a:pt x="237" y="468"/>
                    </a:lnTo>
                    <a:lnTo>
                      <a:pt x="242" y="469"/>
                    </a:lnTo>
                    <a:lnTo>
                      <a:pt x="242" y="423"/>
                    </a:lnTo>
                    <a:lnTo>
                      <a:pt x="246" y="416"/>
                    </a:lnTo>
                    <a:lnTo>
                      <a:pt x="238" y="308"/>
                    </a:lnTo>
                    <a:lnTo>
                      <a:pt x="228" y="179"/>
                    </a:lnTo>
                    <a:lnTo>
                      <a:pt x="178" y="154"/>
                    </a:lnTo>
                    <a:lnTo>
                      <a:pt x="163" y="125"/>
                    </a:lnTo>
                    <a:lnTo>
                      <a:pt x="177" y="100"/>
                    </a:lnTo>
                    <a:lnTo>
                      <a:pt x="185" y="103"/>
                    </a:lnTo>
                    <a:lnTo>
                      <a:pt x="190" y="90"/>
                    </a:lnTo>
                    <a:lnTo>
                      <a:pt x="190" y="77"/>
                    </a:lnTo>
                    <a:lnTo>
                      <a:pt x="203" y="75"/>
                    </a:lnTo>
                    <a:lnTo>
                      <a:pt x="207" y="39"/>
                    </a:lnTo>
                    <a:lnTo>
                      <a:pt x="194" y="13"/>
                    </a:lnTo>
                    <a:lnTo>
                      <a:pt x="181" y="4"/>
                    </a:lnTo>
                    <a:lnTo>
                      <a:pt x="162" y="4"/>
                    </a:lnTo>
                    <a:lnTo>
                      <a:pt x="148" y="0"/>
                    </a:lnTo>
                    <a:lnTo>
                      <a:pt x="135" y="7"/>
                    </a:lnTo>
                  </a:path>
                </a:pathLst>
              </a:custGeom>
              <a:solidFill>
                <a:srgbClr val="9FBFFF"/>
              </a:solidFill>
              <a:ln w="12700">
                <a:noFill/>
              </a:ln>
            </p:spPr>
            <p:txBody>
              <a:bodyPr/>
              <a:lstStyle/>
              <a:p>
                <a:endParaRPr lang="zh-CN" altLang="en-US"/>
              </a:p>
            </p:txBody>
          </p:sp>
          <p:sp>
            <p:nvSpPr>
              <p:cNvPr id="37936" name="任意多边形 25648"/>
              <p:cNvSpPr/>
              <p:nvPr/>
            </p:nvSpPr>
            <p:spPr>
              <a:xfrm>
                <a:off x="1687" y="1674"/>
                <a:ext cx="137" cy="349"/>
              </a:xfrm>
              <a:custGeom>
                <a:avLst/>
                <a:gdLst/>
                <a:ahLst/>
                <a:cxnLst>
                  <a:cxn ang="0">
                    <a:pos x="100" y="0"/>
                  </a:cxn>
                  <a:cxn ang="0">
                    <a:pos x="159" y="30"/>
                  </a:cxn>
                  <a:cxn ang="0">
                    <a:pos x="160" y="92"/>
                  </a:cxn>
                  <a:cxn ang="0">
                    <a:pos x="188" y="121"/>
                  </a:cxn>
                  <a:cxn ang="0">
                    <a:pos x="249" y="155"/>
                  </a:cxn>
                  <a:cxn ang="0">
                    <a:pos x="261" y="331"/>
                  </a:cxn>
                  <a:cxn ang="0">
                    <a:pos x="219" y="483"/>
                  </a:cxn>
                  <a:cxn ang="0">
                    <a:pos x="177" y="599"/>
                  </a:cxn>
                  <a:cxn ang="0">
                    <a:pos x="185" y="874"/>
                  </a:cxn>
                  <a:cxn ang="0">
                    <a:pos x="177" y="885"/>
                  </a:cxn>
                  <a:cxn ang="0">
                    <a:pos x="135" y="915"/>
                  </a:cxn>
                  <a:cxn ang="0">
                    <a:pos x="112" y="920"/>
                  </a:cxn>
                  <a:cxn ang="0">
                    <a:pos x="96" y="912"/>
                  </a:cxn>
                  <a:cxn ang="0">
                    <a:pos x="105" y="896"/>
                  </a:cxn>
                  <a:cxn ang="0">
                    <a:pos x="126" y="873"/>
                  </a:cxn>
                  <a:cxn ang="0">
                    <a:pos x="117" y="865"/>
                  </a:cxn>
                  <a:cxn ang="0">
                    <a:pos x="64" y="882"/>
                  </a:cxn>
                  <a:cxn ang="0">
                    <a:pos x="59" y="871"/>
                  </a:cxn>
                  <a:cxn ang="0">
                    <a:pos x="64" y="860"/>
                  </a:cxn>
                  <a:cxn ang="0">
                    <a:pos x="81" y="843"/>
                  </a:cxn>
                  <a:cxn ang="0">
                    <a:pos x="62" y="754"/>
                  </a:cxn>
                  <a:cxn ang="0">
                    <a:pos x="44" y="503"/>
                  </a:cxn>
                  <a:cxn ang="0">
                    <a:pos x="35" y="454"/>
                  </a:cxn>
                  <a:cxn ang="0">
                    <a:pos x="50" y="355"/>
                  </a:cxn>
                  <a:cxn ang="0">
                    <a:pos x="38" y="354"/>
                  </a:cxn>
                  <a:cxn ang="0">
                    <a:pos x="28" y="350"/>
                  </a:cxn>
                  <a:cxn ang="0">
                    <a:pos x="17" y="343"/>
                  </a:cxn>
                  <a:cxn ang="0">
                    <a:pos x="11" y="336"/>
                  </a:cxn>
                  <a:cxn ang="0">
                    <a:pos x="0" y="323"/>
                  </a:cxn>
                  <a:cxn ang="0">
                    <a:pos x="8" y="273"/>
                  </a:cxn>
                  <a:cxn ang="0">
                    <a:pos x="73" y="158"/>
                  </a:cxn>
                  <a:cxn ang="0">
                    <a:pos x="96" y="125"/>
                  </a:cxn>
                  <a:cxn ang="0">
                    <a:pos x="68" y="103"/>
                  </a:cxn>
                  <a:cxn ang="0">
                    <a:pos x="66" y="98"/>
                  </a:cxn>
                  <a:cxn ang="0">
                    <a:pos x="58" y="88"/>
                  </a:cxn>
                  <a:cxn ang="0">
                    <a:pos x="59" y="62"/>
                  </a:cxn>
                  <a:cxn ang="0">
                    <a:pos x="55" y="33"/>
                  </a:cxn>
                </a:cxnLst>
                <a:rect l="0" t="0" r="0" b="0"/>
                <a:pathLst>
                  <a:path w="270" h="921">
                    <a:moveTo>
                      <a:pt x="67" y="12"/>
                    </a:moveTo>
                    <a:lnTo>
                      <a:pt x="100" y="0"/>
                    </a:lnTo>
                    <a:lnTo>
                      <a:pt x="135" y="7"/>
                    </a:lnTo>
                    <a:lnTo>
                      <a:pt x="159" y="30"/>
                    </a:lnTo>
                    <a:lnTo>
                      <a:pt x="168" y="58"/>
                    </a:lnTo>
                    <a:lnTo>
                      <a:pt x="160" y="92"/>
                    </a:lnTo>
                    <a:lnTo>
                      <a:pt x="172" y="111"/>
                    </a:lnTo>
                    <a:lnTo>
                      <a:pt x="188" y="121"/>
                    </a:lnTo>
                    <a:lnTo>
                      <a:pt x="236" y="141"/>
                    </a:lnTo>
                    <a:lnTo>
                      <a:pt x="249" y="155"/>
                    </a:lnTo>
                    <a:lnTo>
                      <a:pt x="269" y="301"/>
                    </a:lnTo>
                    <a:lnTo>
                      <a:pt x="261" y="331"/>
                    </a:lnTo>
                    <a:lnTo>
                      <a:pt x="211" y="343"/>
                    </a:lnTo>
                    <a:lnTo>
                      <a:pt x="219" y="483"/>
                    </a:lnTo>
                    <a:lnTo>
                      <a:pt x="185" y="496"/>
                    </a:lnTo>
                    <a:lnTo>
                      <a:pt x="177" y="599"/>
                    </a:lnTo>
                    <a:lnTo>
                      <a:pt x="184" y="776"/>
                    </a:lnTo>
                    <a:lnTo>
                      <a:pt x="185" y="874"/>
                    </a:lnTo>
                    <a:lnTo>
                      <a:pt x="177" y="877"/>
                    </a:lnTo>
                    <a:lnTo>
                      <a:pt x="177" y="885"/>
                    </a:lnTo>
                    <a:lnTo>
                      <a:pt x="151" y="903"/>
                    </a:lnTo>
                    <a:lnTo>
                      <a:pt x="135" y="915"/>
                    </a:lnTo>
                    <a:lnTo>
                      <a:pt x="124" y="919"/>
                    </a:lnTo>
                    <a:lnTo>
                      <a:pt x="112" y="920"/>
                    </a:lnTo>
                    <a:lnTo>
                      <a:pt x="99" y="916"/>
                    </a:lnTo>
                    <a:lnTo>
                      <a:pt x="96" y="912"/>
                    </a:lnTo>
                    <a:lnTo>
                      <a:pt x="99" y="905"/>
                    </a:lnTo>
                    <a:lnTo>
                      <a:pt x="105" y="896"/>
                    </a:lnTo>
                    <a:lnTo>
                      <a:pt x="114" y="884"/>
                    </a:lnTo>
                    <a:lnTo>
                      <a:pt x="126" y="873"/>
                    </a:lnTo>
                    <a:lnTo>
                      <a:pt x="117" y="877"/>
                    </a:lnTo>
                    <a:lnTo>
                      <a:pt x="117" y="865"/>
                    </a:lnTo>
                    <a:lnTo>
                      <a:pt x="80" y="882"/>
                    </a:lnTo>
                    <a:lnTo>
                      <a:pt x="64" y="882"/>
                    </a:lnTo>
                    <a:lnTo>
                      <a:pt x="59" y="877"/>
                    </a:lnTo>
                    <a:lnTo>
                      <a:pt x="59" y="871"/>
                    </a:lnTo>
                    <a:lnTo>
                      <a:pt x="61" y="866"/>
                    </a:lnTo>
                    <a:lnTo>
                      <a:pt x="64" y="860"/>
                    </a:lnTo>
                    <a:lnTo>
                      <a:pt x="73" y="851"/>
                    </a:lnTo>
                    <a:lnTo>
                      <a:pt x="81" y="843"/>
                    </a:lnTo>
                    <a:lnTo>
                      <a:pt x="71" y="841"/>
                    </a:lnTo>
                    <a:lnTo>
                      <a:pt x="62" y="754"/>
                    </a:lnTo>
                    <a:lnTo>
                      <a:pt x="59" y="617"/>
                    </a:lnTo>
                    <a:lnTo>
                      <a:pt x="44" y="503"/>
                    </a:lnTo>
                    <a:lnTo>
                      <a:pt x="39" y="472"/>
                    </a:lnTo>
                    <a:lnTo>
                      <a:pt x="35" y="454"/>
                    </a:lnTo>
                    <a:lnTo>
                      <a:pt x="46" y="386"/>
                    </a:lnTo>
                    <a:lnTo>
                      <a:pt x="50" y="355"/>
                    </a:lnTo>
                    <a:lnTo>
                      <a:pt x="43" y="359"/>
                    </a:lnTo>
                    <a:lnTo>
                      <a:pt x="38" y="354"/>
                    </a:lnTo>
                    <a:lnTo>
                      <a:pt x="35" y="354"/>
                    </a:lnTo>
                    <a:lnTo>
                      <a:pt x="28" y="350"/>
                    </a:lnTo>
                    <a:lnTo>
                      <a:pt x="20" y="350"/>
                    </a:lnTo>
                    <a:lnTo>
                      <a:pt x="17" y="343"/>
                    </a:lnTo>
                    <a:lnTo>
                      <a:pt x="13" y="342"/>
                    </a:lnTo>
                    <a:lnTo>
                      <a:pt x="11" y="336"/>
                    </a:lnTo>
                    <a:lnTo>
                      <a:pt x="4" y="331"/>
                    </a:lnTo>
                    <a:lnTo>
                      <a:pt x="0" y="323"/>
                    </a:lnTo>
                    <a:lnTo>
                      <a:pt x="15" y="292"/>
                    </a:lnTo>
                    <a:lnTo>
                      <a:pt x="8" y="273"/>
                    </a:lnTo>
                    <a:lnTo>
                      <a:pt x="34" y="292"/>
                    </a:lnTo>
                    <a:lnTo>
                      <a:pt x="73" y="158"/>
                    </a:lnTo>
                    <a:lnTo>
                      <a:pt x="102" y="132"/>
                    </a:lnTo>
                    <a:lnTo>
                      <a:pt x="96" y="125"/>
                    </a:lnTo>
                    <a:lnTo>
                      <a:pt x="71" y="121"/>
                    </a:lnTo>
                    <a:lnTo>
                      <a:pt x="68" y="103"/>
                    </a:lnTo>
                    <a:lnTo>
                      <a:pt x="76" y="99"/>
                    </a:lnTo>
                    <a:lnTo>
                      <a:pt x="66" y="98"/>
                    </a:lnTo>
                    <a:lnTo>
                      <a:pt x="68" y="91"/>
                    </a:lnTo>
                    <a:lnTo>
                      <a:pt x="58" y="88"/>
                    </a:lnTo>
                    <a:lnTo>
                      <a:pt x="65" y="66"/>
                    </a:lnTo>
                    <a:lnTo>
                      <a:pt x="59" y="62"/>
                    </a:lnTo>
                    <a:lnTo>
                      <a:pt x="62" y="34"/>
                    </a:lnTo>
                    <a:lnTo>
                      <a:pt x="55" y="33"/>
                    </a:lnTo>
                    <a:lnTo>
                      <a:pt x="67" y="12"/>
                    </a:lnTo>
                  </a:path>
                </a:pathLst>
              </a:custGeom>
              <a:solidFill>
                <a:srgbClr val="3F7FFF"/>
              </a:solidFill>
              <a:ln w="12700">
                <a:noFill/>
              </a:ln>
            </p:spPr>
            <p:txBody>
              <a:bodyPr/>
              <a:lstStyle/>
              <a:p>
                <a:endParaRPr lang="zh-CN" altLang="en-US"/>
              </a:p>
            </p:txBody>
          </p:sp>
          <p:sp>
            <p:nvSpPr>
              <p:cNvPr id="37937" name="任意多边形 25649"/>
              <p:cNvSpPr/>
              <p:nvPr/>
            </p:nvSpPr>
            <p:spPr>
              <a:xfrm>
                <a:off x="1371" y="1674"/>
                <a:ext cx="97" cy="350"/>
              </a:xfrm>
              <a:custGeom>
                <a:avLst/>
                <a:gdLst/>
                <a:ahLst/>
                <a:cxnLst>
                  <a:cxn ang="0">
                    <a:pos x="124" y="14"/>
                  </a:cxn>
                  <a:cxn ang="0">
                    <a:pos x="80" y="0"/>
                  </a:cxn>
                  <a:cxn ang="0">
                    <a:pos x="46" y="0"/>
                  </a:cxn>
                  <a:cxn ang="0">
                    <a:pos x="17" y="8"/>
                  </a:cxn>
                  <a:cxn ang="0">
                    <a:pos x="5" y="39"/>
                  </a:cxn>
                  <a:cxn ang="0">
                    <a:pos x="5" y="67"/>
                  </a:cxn>
                  <a:cxn ang="0">
                    <a:pos x="22" y="100"/>
                  </a:cxn>
                  <a:cxn ang="0">
                    <a:pos x="35" y="99"/>
                  </a:cxn>
                  <a:cxn ang="0">
                    <a:pos x="16" y="137"/>
                  </a:cxn>
                  <a:cxn ang="0">
                    <a:pos x="0" y="197"/>
                  </a:cxn>
                  <a:cxn ang="0">
                    <a:pos x="0" y="251"/>
                  </a:cxn>
                  <a:cxn ang="0">
                    <a:pos x="5" y="318"/>
                  </a:cxn>
                  <a:cxn ang="0">
                    <a:pos x="17" y="384"/>
                  </a:cxn>
                  <a:cxn ang="0">
                    <a:pos x="39" y="388"/>
                  </a:cxn>
                  <a:cxn ang="0">
                    <a:pos x="39" y="407"/>
                  </a:cxn>
                  <a:cxn ang="0">
                    <a:pos x="51" y="415"/>
                  </a:cxn>
                  <a:cxn ang="0">
                    <a:pos x="51" y="482"/>
                  </a:cxn>
                  <a:cxn ang="0">
                    <a:pos x="62" y="495"/>
                  </a:cxn>
                  <a:cxn ang="0">
                    <a:pos x="62" y="620"/>
                  </a:cxn>
                  <a:cxn ang="0">
                    <a:pos x="62" y="698"/>
                  </a:cxn>
                  <a:cxn ang="0">
                    <a:pos x="45" y="785"/>
                  </a:cxn>
                  <a:cxn ang="0">
                    <a:pos x="38" y="898"/>
                  </a:cxn>
                  <a:cxn ang="0">
                    <a:pos x="58" y="906"/>
                  </a:cxn>
                  <a:cxn ang="0">
                    <a:pos x="58" y="919"/>
                  </a:cxn>
                  <a:cxn ang="0">
                    <a:pos x="90" y="919"/>
                  </a:cxn>
                  <a:cxn ang="0">
                    <a:pos x="95" y="914"/>
                  </a:cxn>
                  <a:cxn ang="0">
                    <a:pos x="107" y="914"/>
                  </a:cxn>
                  <a:cxn ang="0">
                    <a:pos x="107" y="923"/>
                  </a:cxn>
                  <a:cxn ang="0">
                    <a:pos x="131" y="919"/>
                  </a:cxn>
                  <a:cxn ang="0">
                    <a:pos x="180" y="914"/>
                  </a:cxn>
                  <a:cxn ang="0">
                    <a:pos x="180" y="907"/>
                  </a:cxn>
                  <a:cxn ang="0">
                    <a:pos x="135" y="889"/>
                  </a:cxn>
                  <a:cxn ang="0">
                    <a:pos x="135" y="873"/>
                  </a:cxn>
                  <a:cxn ang="0">
                    <a:pos x="175" y="865"/>
                  </a:cxn>
                  <a:cxn ang="0">
                    <a:pos x="175" y="853"/>
                  </a:cxn>
                  <a:cxn ang="0">
                    <a:pos x="147" y="837"/>
                  </a:cxn>
                  <a:cxn ang="0">
                    <a:pos x="147" y="711"/>
                  </a:cxn>
                  <a:cxn ang="0">
                    <a:pos x="158" y="596"/>
                  </a:cxn>
                  <a:cxn ang="0">
                    <a:pos x="154" y="480"/>
                  </a:cxn>
                  <a:cxn ang="0">
                    <a:pos x="153" y="415"/>
                  </a:cxn>
                  <a:cxn ang="0">
                    <a:pos x="157" y="395"/>
                  </a:cxn>
                  <a:cxn ang="0">
                    <a:pos x="157" y="305"/>
                  </a:cxn>
                  <a:cxn ang="0">
                    <a:pos x="190" y="285"/>
                  </a:cxn>
                  <a:cxn ang="0">
                    <a:pos x="191" y="273"/>
                  </a:cxn>
                  <a:cxn ang="0">
                    <a:pos x="119" y="150"/>
                  </a:cxn>
                  <a:cxn ang="0">
                    <a:pos x="84" y="133"/>
                  </a:cxn>
                  <a:cxn ang="0">
                    <a:pos x="89" y="125"/>
                  </a:cxn>
                  <a:cxn ang="0">
                    <a:pos x="112" y="121"/>
                  </a:cxn>
                  <a:cxn ang="0">
                    <a:pos x="112" y="112"/>
                  </a:cxn>
                  <a:cxn ang="0">
                    <a:pos x="119" y="109"/>
                  </a:cxn>
                  <a:cxn ang="0">
                    <a:pos x="119" y="100"/>
                  </a:cxn>
                  <a:cxn ang="0">
                    <a:pos x="124" y="95"/>
                  </a:cxn>
                  <a:cxn ang="0">
                    <a:pos x="119" y="91"/>
                  </a:cxn>
                  <a:cxn ang="0">
                    <a:pos x="123" y="88"/>
                  </a:cxn>
                  <a:cxn ang="0">
                    <a:pos x="112" y="67"/>
                  </a:cxn>
                  <a:cxn ang="0">
                    <a:pos x="119" y="55"/>
                  </a:cxn>
                  <a:cxn ang="0">
                    <a:pos x="112" y="43"/>
                  </a:cxn>
                  <a:cxn ang="0">
                    <a:pos x="123" y="35"/>
                  </a:cxn>
                  <a:cxn ang="0">
                    <a:pos x="124" y="14"/>
                  </a:cxn>
                </a:cxnLst>
                <a:rect l="0" t="0" r="0" b="0"/>
                <a:pathLst>
                  <a:path w="192" h="924">
                    <a:moveTo>
                      <a:pt x="124" y="14"/>
                    </a:moveTo>
                    <a:lnTo>
                      <a:pt x="80" y="0"/>
                    </a:lnTo>
                    <a:lnTo>
                      <a:pt x="46" y="0"/>
                    </a:lnTo>
                    <a:lnTo>
                      <a:pt x="17" y="8"/>
                    </a:lnTo>
                    <a:lnTo>
                      <a:pt x="5" y="39"/>
                    </a:lnTo>
                    <a:lnTo>
                      <a:pt x="5" y="67"/>
                    </a:lnTo>
                    <a:lnTo>
                      <a:pt x="22" y="100"/>
                    </a:lnTo>
                    <a:lnTo>
                      <a:pt x="35" y="99"/>
                    </a:lnTo>
                    <a:lnTo>
                      <a:pt x="16" y="137"/>
                    </a:lnTo>
                    <a:lnTo>
                      <a:pt x="0" y="197"/>
                    </a:lnTo>
                    <a:lnTo>
                      <a:pt x="0" y="251"/>
                    </a:lnTo>
                    <a:lnTo>
                      <a:pt x="5" y="318"/>
                    </a:lnTo>
                    <a:lnTo>
                      <a:pt x="17" y="384"/>
                    </a:lnTo>
                    <a:lnTo>
                      <a:pt x="39" y="388"/>
                    </a:lnTo>
                    <a:lnTo>
                      <a:pt x="39" y="407"/>
                    </a:lnTo>
                    <a:lnTo>
                      <a:pt x="51" y="415"/>
                    </a:lnTo>
                    <a:lnTo>
                      <a:pt x="51" y="482"/>
                    </a:lnTo>
                    <a:lnTo>
                      <a:pt x="62" y="495"/>
                    </a:lnTo>
                    <a:lnTo>
                      <a:pt x="62" y="620"/>
                    </a:lnTo>
                    <a:lnTo>
                      <a:pt x="62" y="698"/>
                    </a:lnTo>
                    <a:lnTo>
                      <a:pt x="45" y="785"/>
                    </a:lnTo>
                    <a:lnTo>
                      <a:pt x="38" y="898"/>
                    </a:lnTo>
                    <a:lnTo>
                      <a:pt x="58" y="906"/>
                    </a:lnTo>
                    <a:lnTo>
                      <a:pt x="58" y="919"/>
                    </a:lnTo>
                    <a:lnTo>
                      <a:pt x="90" y="919"/>
                    </a:lnTo>
                    <a:lnTo>
                      <a:pt x="95" y="914"/>
                    </a:lnTo>
                    <a:lnTo>
                      <a:pt x="107" y="914"/>
                    </a:lnTo>
                    <a:lnTo>
                      <a:pt x="107" y="923"/>
                    </a:lnTo>
                    <a:lnTo>
                      <a:pt x="131" y="919"/>
                    </a:lnTo>
                    <a:lnTo>
                      <a:pt x="180" y="914"/>
                    </a:lnTo>
                    <a:lnTo>
                      <a:pt x="180" y="907"/>
                    </a:lnTo>
                    <a:lnTo>
                      <a:pt x="135" y="889"/>
                    </a:lnTo>
                    <a:lnTo>
                      <a:pt x="135" y="873"/>
                    </a:lnTo>
                    <a:lnTo>
                      <a:pt x="175" y="865"/>
                    </a:lnTo>
                    <a:lnTo>
                      <a:pt x="175" y="853"/>
                    </a:lnTo>
                    <a:lnTo>
                      <a:pt x="147" y="837"/>
                    </a:lnTo>
                    <a:lnTo>
                      <a:pt x="147" y="711"/>
                    </a:lnTo>
                    <a:lnTo>
                      <a:pt x="158" y="596"/>
                    </a:lnTo>
                    <a:lnTo>
                      <a:pt x="154" y="480"/>
                    </a:lnTo>
                    <a:lnTo>
                      <a:pt x="153" y="415"/>
                    </a:lnTo>
                    <a:lnTo>
                      <a:pt x="157" y="395"/>
                    </a:lnTo>
                    <a:lnTo>
                      <a:pt x="157" y="305"/>
                    </a:lnTo>
                    <a:lnTo>
                      <a:pt x="190" y="285"/>
                    </a:lnTo>
                    <a:lnTo>
                      <a:pt x="191" y="273"/>
                    </a:lnTo>
                    <a:lnTo>
                      <a:pt x="119" y="150"/>
                    </a:lnTo>
                    <a:lnTo>
                      <a:pt x="84" y="133"/>
                    </a:lnTo>
                    <a:lnTo>
                      <a:pt x="89" y="125"/>
                    </a:lnTo>
                    <a:lnTo>
                      <a:pt x="112" y="121"/>
                    </a:lnTo>
                    <a:lnTo>
                      <a:pt x="112" y="112"/>
                    </a:lnTo>
                    <a:lnTo>
                      <a:pt x="119" y="109"/>
                    </a:lnTo>
                    <a:lnTo>
                      <a:pt x="119" y="100"/>
                    </a:lnTo>
                    <a:lnTo>
                      <a:pt x="124" y="95"/>
                    </a:lnTo>
                    <a:lnTo>
                      <a:pt x="119" y="91"/>
                    </a:lnTo>
                    <a:lnTo>
                      <a:pt x="123" y="88"/>
                    </a:lnTo>
                    <a:lnTo>
                      <a:pt x="112" y="67"/>
                    </a:lnTo>
                    <a:lnTo>
                      <a:pt x="119" y="55"/>
                    </a:lnTo>
                    <a:lnTo>
                      <a:pt x="112" y="43"/>
                    </a:lnTo>
                    <a:lnTo>
                      <a:pt x="123" y="35"/>
                    </a:lnTo>
                    <a:lnTo>
                      <a:pt x="124" y="14"/>
                    </a:lnTo>
                  </a:path>
                </a:pathLst>
              </a:custGeom>
              <a:solidFill>
                <a:srgbClr val="3F7FFF"/>
              </a:solidFill>
              <a:ln w="12700">
                <a:noFill/>
              </a:ln>
            </p:spPr>
            <p:txBody>
              <a:bodyPr/>
              <a:lstStyle/>
              <a:p>
                <a:endParaRPr lang="zh-CN" altLang="en-US"/>
              </a:p>
            </p:txBody>
          </p:sp>
        </p:grpSp>
      </p:grpSp>
      <p:sp>
        <p:nvSpPr>
          <p:cNvPr id="37938" name="文本框 25650"/>
          <p:cNvSpPr txBox="1"/>
          <p:nvPr/>
        </p:nvSpPr>
        <p:spPr>
          <a:xfrm>
            <a:off x="2051050" y="3357563"/>
            <a:ext cx="1008063" cy="457200"/>
          </a:xfrm>
          <a:prstGeom prst="rect">
            <a:avLst/>
          </a:prstGeom>
          <a:noFill/>
          <a:ln w="12700">
            <a:noFill/>
          </a:ln>
        </p:spPr>
        <p:txBody>
          <a:bodyPr anchor="t" anchorCtr="0">
            <a:spAutoFit/>
          </a:bodyPr>
          <a:lstStyle/>
          <a:p>
            <a:pPr eaLnBrk="0" hangingPunct="0">
              <a:spcBef>
                <a:spcPct val="50000"/>
              </a:spcBef>
            </a:pPr>
            <a:r>
              <a:rPr lang="zh-CN" altLang="en-US" sz="2400">
                <a:latin typeface="Arial" panose="020B0604020202020204" pitchFamily="34" charset="0"/>
                <a:ea typeface="黑体" panose="02010609060101010101" pitchFamily="49" charset="-122"/>
              </a:rPr>
              <a:t>总体</a:t>
            </a:r>
          </a:p>
        </p:txBody>
      </p:sp>
      <p:sp>
        <p:nvSpPr>
          <p:cNvPr id="37939" name="椭圆 25651"/>
          <p:cNvSpPr/>
          <p:nvPr/>
        </p:nvSpPr>
        <p:spPr>
          <a:xfrm>
            <a:off x="1476375" y="1989138"/>
            <a:ext cx="1911350" cy="1127125"/>
          </a:xfrm>
          <a:prstGeom prst="ellipse">
            <a:avLst/>
          </a:prstGeom>
          <a:noFill/>
          <a:ln w="19050" cap="flat" cmpd="sng">
            <a:solidFill>
              <a:srgbClr val="21F0F5"/>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37940" name="文本框 25652"/>
          <p:cNvSpPr txBox="1"/>
          <p:nvPr/>
        </p:nvSpPr>
        <p:spPr>
          <a:xfrm>
            <a:off x="5003800" y="3357563"/>
            <a:ext cx="1008063" cy="457200"/>
          </a:xfrm>
          <a:prstGeom prst="rect">
            <a:avLst/>
          </a:prstGeom>
          <a:noFill/>
          <a:ln w="12700">
            <a:noFill/>
          </a:ln>
        </p:spPr>
        <p:txBody>
          <a:bodyPr anchor="t" anchorCtr="0">
            <a:spAutoFit/>
          </a:bodyPr>
          <a:lstStyle/>
          <a:p>
            <a:pPr eaLnBrk="0" hangingPunct="0">
              <a:spcBef>
                <a:spcPct val="50000"/>
              </a:spcBef>
            </a:pPr>
            <a:r>
              <a:rPr lang="zh-CN" altLang="en-US" sz="2400">
                <a:solidFill>
                  <a:schemeClr val="tx2"/>
                </a:solidFill>
                <a:latin typeface="Arial" panose="020B0604020202020204" pitchFamily="34" charset="0"/>
                <a:ea typeface="黑体" panose="02010609060101010101" pitchFamily="49" charset="-122"/>
              </a:rPr>
              <a:t>样本</a:t>
            </a:r>
          </a:p>
        </p:txBody>
      </p:sp>
      <p:grpSp>
        <p:nvGrpSpPr>
          <p:cNvPr id="37941" name="组合 25653"/>
          <p:cNvGrpSpPr/>
          <p:nvPr/>
        </p:nvGrpSpPr>
        <p:grpSpPr>
          <a:xfrm>
            <a:off x="5076825" y="2133600"/>
            <a:ext cx="1368425" cy="1079500"/>
            <a:chOff x="3198" y="1344"/>
            <a:chExt cx="862" cy="680"/>
          </a:xfrm>
        </p:grpSpPr>
        <p:grpSp>
          <p:nvGrpSpPr>
            <p:cNvPr id="37942" name="组合 25654"/>
            <p:cNvGrpSpPr/>
            <p:nvPr/>
          </p:nvGrpSpPr>
          <p:grpSpPr>
            <a:xfrm>
              <a:off x="3297" y="1427"/>
              <a:ext cx="584" cy="549"/>
              <a:chOff x="3297" y="1427"/>
              <a:chExt cx="584" cy="549"/>
            </a:xfrm>
          </p:grpSpPr>
          <p:sp>
            <p:nvSpPr>
              <p:cNvPr id="37943" name="任意多边形 25655"/>
              <p:cNvSpPr/>
              <p:nvPr/>
            </p:nvSpPr>
            <p:spPr>
              <a:xfrm>
                <a:off x="3297" y="1474"/>
                <a:ext cx="25" cy="98"/>
              </a:xfrm>
              <a:custGeom>
                <a:avLst/>
                <a:gdLst/>
                <a:ahLst/>
                <a:cxnLst>
                  <a:cxn ang="0">
                    <a:pos x="27" y="2"/>
                  </a:cxn>
                  <a:cxn ang="0">
                    <a:pos x="37" y="0"/>
                  </a:cxn>
                  <a:cxn ang="0">
                    <a:pos x="41" y="4"/>
                  </a:cxn>
                  <a:cxn ang="0">
                    <a:pos x="42" y="2"/>
                  </a:cxn>
                  <a:cxn ang="0">
                    <a:pos x="44" y="11"/>
                  </a:cxn>
                  <a:cxn ang="0">
                    <a:pos x="39" y="14"/>
                  </a:cxn>
                  <a:cxn ang="0">
                    <a:pos x="39" y="19"/>
                  </a:cxn>
                  <a:cxn ang="0">
                    <a:pos x="38" y="19"/>
                  </a:cxn>
                  <a:cxn ang="0">
                    <a:pos x="37" y="24"/>
                  </a:cxn>
                  <a:cxn ang="0">
                    <a:pos x="33" y="24"/>
                  </a:cxn>
                  <a:cxn ang="0">
                    <a:pos x="33" y="26"/>
                  </a:cxn>
                  <a:cxn ang="0">
                    <a:pos x="39" y="31"/>
                  </a:cxn>
                  <a:cxn ang="0">
                    <a:pos x="44" y="55"/>
                  </a:cxn>
                  <a:cxn ang="0">
                    <a:pos x="41" y="62"/>
                  </a:cxn>
                  <a:cxn ang="0">
                    <a:pos x="41" y="107"/>
                  </a:cxn>
                  <a:cxn ang="0">
                    <a:pos x="36" y="109"/>
                  </a:cxn>
                  <a:cxn ang="0">
                    <a:pos x="35" y="117"/>
                  </a:cxn>
                  <a:cxn ang="0">
                    <a:pos x="33" y="136"/>
                  </a:cxn>
                  <a:cxn ang="0">
                    <a:pos x="33" y="146"/>
                  </a:cxn>
                  <a:cxn ang="0">
                    <a:pos x="41" y="153"/>
                  </a:cxn>
                  <a:cxn ang="0">
                    <a:pos x="45" y="156"/>
                  </a:cxn>
                  <a:cxn ang="0">
                    <a:pos x="45" y="158"/>
                  </a:cxn>
                  <a:cxn ang="0">
                    <a:pos x="34" y="155"/>
                  </a:cxn>
                  <a:cxn ang="0">
                    <a:pos x="33" y="153"/>
                  </a:cxn>
                  <a:cxn ang="0">
                    <a:pos x="31" y="155"/>
                  </a:cxn>
                  <a:cxn ang="0">
                    <a:pos x="31" y="155"/>
                  </a:cxn>
                  <a:cxn ang="0">
                    <a:pos x="29" y="147"/>
                  </a:cxn>
                  <a:cxn ang="0">
                    <a:pos x="27" y="115"/>
                  </a:cxn>
                  <a:cxn ang="0">
                    <a:pos x="25" y="115"/>
                  </a:cxn>
                  <a:cxn ang="0">
                    <a:pos x="19" y="143"/>
                  </a:cxn>
                  <a:cxn ang="0">
                    <a:pos x="19" y="161"/>
                  </a:cxn>
                  <a:cxn ang="0">
                    <a:pos x="16" y="171"/>
                  </a:cxn>
                  <a:cxn ang="0">
                    <a:pos x="14" y="172"/>
                  </a:cxn>
                  <a:cxn ang="0">
                    <a:pos x="12" y="168"/>
                  </a:cxn>
                  <a:cxn ang="0">
                    <a:pos x="14" y="163"/>
                  </a:cxn>
                  <a:cxn ang="0">
                    <a:pos x="16" y="151"/>
                  </a:cxn>
                  <a:cxn ang="0">
                    <a:pos x="17" y="110"/>
                  </a:cxn>
                  <a:cxn ang="0">
                    <a:pos x="19" y="70"/>
                  </a:cxn>
                  <a:cxn ang="0">
                    <a:pos x="15" y="66"/>
                  </a:cxn>
                  <a:cxn ang="0">
                    <a:pos x="15" y="60"/>
                  </a:cxn>
                  <a:cxn ang="0">
                    <a:pos x="15" y="49"/>
                  </a:cxn>
                  <a:cxn ang="0">
                    <a:pos x="10" y="52"/>
                  </a:cxn>
                  <a:cxn ang="0">
                    <a:pos x="14" y="58"/>
                  </a:cxn>
                  <a:cxn ang="0">
                    <a:pos x="14" y="65"/>
                  </a:cxn>
                  <a:cxn ang="0">
                    <a:pos x="10" y="61"/>
                  </a:cxn>
                  <a:cxn ang="0">
                    <a:pos x="8" y="57"/>
                  </a:cxn>
                  <a:cxn ang="0">
                    <a:pos x="4" y="58"/>
                  </a:cxn>
                  <a:cxn ang="0">
                    <a:pos x="0" y="52"/>
                  </a:cxn>
                  <a:cxn ang="0">
                    <a:pos x="0" y="49"/>
                  </a:cxn>
                  <a:cxn ang="0">
                    <a:pos x="3" y="48"/>
                  </a:cxn>
                  <a:cxn ang="0">
                    <a:pos x="8" y="40"/>
                  </a:cxn>
                  <a:cxn ang="0">
                    <a:pos x="14" y="34"/>
                  </a:cxn>
                  <a:cxn ang="0">
                    <a:pos x="22" y="26"/>
                  </a:cxn>
                  <a:cxn ang="0">
                    <a:pos x="27" y="24"/>
                  </a:cxn>
                  <a:cxn ang="0">
                    <a:pos x="27" y="18"/>
                  </a:cxn>
                  <a:cxn ang="0">
                    <a:pos x="25" y="15"/>
                  </a:cxn>
                  <a:cxn ang="0">
                    <a:pos x="25" y="9"/>
                  </a:cxn>
                  <a:cxn ang="0">
                    <a:pos x="24" y="7"/>
                  </a:cxn>
                  <a:cxn ang="0">
                    <a:pos x="27" y="2"/>
                  </a:cxn>
                </a:cxnLst>
                <a:rect l="0" t="0" r="0" b="0"/>
                <a:pathLst>
                  <a:path w="46" h="173">
                    <a:moveTo>
                      <a:pt x="27" y="2"/>
                    </a:moveTo>
                    <a:lnTo>
                      <a:pt x="37" y="0"/>
                    </a:lnTo>
                    <a:lnTo>
                      <a:pt x="41" y="4"/>
                    </a:lnTo>
                    <a:lnTo>
                      <a:pt x="42" y="2"/>
                    </a:lnTo>
                    <a:lnTo>
                      <a:pt x="44" y="11"/>
                    </a:lnTo>
                    <a:lnTo>
                      <a:pt x="39" y="14"/>
                    </a:lnTo>
                    <a:lnTo>
                      <a:pt x="39" y="19"/>
                    </a:lnTo>
                    <a:lnTo>
                      <a:pt x="38" y="19"/>
                    </a:lnTo>
                    <a:lnTo>
                      <a:pt x="37" y="24"/>
                    </a:lnTo>
                    <a:lnTo>
                      <a:pt x="33" y="24"/>
                    </a:lnTo>
                    <a:lnTo>
                      <a:pt x="33" y="26"/>
                    </a:lnTo>
                    <a:lnTo>
                      <a:pt x="39" y="31"/>
                    </a:lnTo>
                    <a:lnTo>
                      <a:pt x="44" y="55"/>
                    </a:lnTo>
                    <a:lnTo>
                      <a:pt x="41" y="62"/>
                    </a:lnTo>
                    <a:lnTo>
                      <a:pt x="41" y="107"/>
                    </a:lnTo>
                    <a:lnTo>
                      <a:pt x="36" y="109"/>
                    </a:lnTo>
                    <a:lnTo>
                      <a:pt x="35" y="117"/>
                    </a:lnTo>
                    <a:lnTo>
                      <a:pt x="33" y="136"/>
                    </a:lnTo>
                    <a:lnTo>
                      <a:pt x="33" y="146"/>
                    </a:lnTo>
                    <a:lnTo>
                      <a:pt x="41" y="153"/>
                    </a:lnTo>
                    <a:lnTo>
                      <a:pt x="45" y="156"/>
                    </a:lnTo>
                    <a:lnTo>
                      <a:pt x="45" y="158"/>
                    </a:lnTo>
                    <a:lnTo>
                      <a:pt x="34" y="155"/>
                    </a:lnTo>
                    <a:lnTo>
                      <a:pt x="33" y="153"/>
                    </a:lnTo>
                    <a:lnTo>
                      <a:pt x="31" y="155"/>
                    </a:lnTo>
                    <a:lnTo>
                      <a:pt x="29" y="147"/>
                    </a:lnTo>
                    <a:lnTo>
                      <a:pt x="27" y="115"/>
                    </a:lnTo>
                    <a:lnTo>
                      <a:pt x="25" y="115"/>
                    </a:lnTo>
                    <a:lnTo>
                      <a:pt x="19" y="143"/>
                    </a:lnTo>
                    <a:lnTo>
                      <a:pt x="19" y="161"/>
                    </a:lnTo>
                    <a:lnTo>
                      <a:pt x="16" y="171"/>
                    </a:lnTo>
                    <a:lnTo>
                      <a:pt x="14" y="172"/>
                    </a:lnTo>
                    <a:lnTo>
                      <a:pt x="12" y="168"/>
                    </a:lnTo>
                    <a:lnTo>
                      <a:pt x="14" y="163"/>
                    </a:lnTo>
                    <a:lnTo>
                      <a:pt x="16" y="151"/>
                    </a:lnTo>
                    <a:lnTo>
                      <a:pt x="17" y="110"/>
                    </a:lnTo>
                    <a:lnTo>
                      <a:pt x="19" y="70"/>
                    </a:lnTo>
                    <a:lnTo>
                      <a:pt x="15" y="66"/>
                    </a:lnTo>
                    <a:lnTo>
                      <a:pt x="15" y="60"/>
                    </a:lnTo>
                    <a:lnTo>
                      <a:pt x="15" y="49"/>
                    </a:lnTo>
                    <a:lnTo>
                      <a:pt x="10" y="52"/>
                    </a:lnTo>
                    <a:lnTo>
                      <a:pt x="14" y="58"/>
                    </a:lnTo>
                    <a:lnTo>
                      <a:pt x="14" y="65"/>
                    </a:lnTo>
                    <a:lnTo>
                      <a:pt x="10" y="61"/>
                    </a:lnTo>
                    <a:lnTo>
                      <a:pt x="8" y="57"/>
                    </a:lnTo>
                    <a:lnTo>
                      <a:pt x="4" y="58"/>
                    </a:lnTo>
                    <a:lnTo>
                      <a:pt x="0" y="52"/>
                    </a:lnTo>
                    <a:lnTo>
                      <a:pt x="0" y="49"/>
                    </a:lnTo>
                    <a:lnTo>
                      <a:pt x="3" y="48"/>
                    </a:lnTo>
                    <a:lnTo>
                      <a:pt x="8" y="40"/>
                    </a:lnTo>
                    <a:lnTo>
                      <a:pt x="14" y="34"/>
                    </a:lnTo>
                    <a:lnTo>
                      <a:pt x="22" y="26"/>
                    </a:lnTo>
                    <a:lnTo>
                      <a:pt x="27" y="24"/>
                    </a:lnTo>
                    <a:lnTo>
                      <a:pt x="27" y="18"/>
                    </a:lnTo>
                    <a:lnTo>
                      <a:pt x="25" y="15"/>
                    </a:lnTo>
                    <a:lnTo>
                      <a:pt x="25" y="9"/>
                    </a:lnTo>
                    <a:lnTo>
                      <a:pt x="24" y="7"/>
                    </a:lnTo>
                    <a:lnTo>
                      <a:pt x="27" y="2"/>
                    </a:lnTo>
                  </a:path>
                </a:pathLst>
              </a:custGeom>
              <a:solidFill>
                <a:schemeClr val="hlink"/>
              </a:solidFill>
              <a:ln w="12700">
                <a:noFill/>
              </a:ln>
            </p:spPr>
            <p:txBody>
              <a:bodyPr/>
              <a:lstStyle/>
              <a:p>
                <a:endParaRPr lang="zh-CN" altLang="en-US"/>
              </a:p>
            </p:txBody>
          </p:sp>
          <p:sp>
            <p:nvSpPr>
              <p:cNvPr id="37944" name="任意多边形 25656"/>
              <p:cNvSpPr/>
              <p:nvPr/>
            </p:nvSpPr>
            <p:spPr>
              <a:xfrm>
                <a:off x="3345" y="1466"/>
                <a:ext cx="20" cy="121"/>
              </a:xfrm>
              <a:custGeom>
                <a:avLst/>
                <a:gdLst/>
                <a:ahLst/>
                <a:cxnLst>
                  <a:cxn ang="0">
                    <a:pos x="25" y="2"/>
                  </a:cxn>
                  <a:cxn ang="0">
                    <a:pos x="16" y="0"/>
                  </a:cxn>
                  <a:cxn ang="0">
                    <a:pos x="8" y="0"/>
                  </a:cxn>
                  <a:cxn ang="0">
                    <a:pos x="2" y="1"/>
                  </a:cxn>
                  <a:cxn ang="0">
                    <a:pos x="1" y="9"/>
                  </a:cxn>
                  <a:cxn ang="0">
                    <a:pos x="1" y="15"/>
                  </a:cxn>
                  <a:cxn ang="0">
                    <a:pos x="4" y="22"/>
                  </a:cxn>
                  <a:cxn ang="0">
                    <a:pos x="7" y="22"/>
                  </a:cxn>
                  <a:cxn ang="0">
                    <a:pos x="2" y="31"/>
                  </a:cxn>
                  <a:cxn ang="0">
                    <a:pos x="0" y="44"/>
                  </a:cxn>
                  <a:cxn ang="0">
                    <a:pos x="0" y="57"/>
                  </a:cxn>
                  <a:cxn ang="0">
                    <a:pos x="1" y="72"/>
                  </a:cxn>
                  <a:cxn ang="0">
                    <a:pos x="2" y="88"/>
                  </a:cxn>
                  <a:cxn ang="0">
                    <a:pos x="7" y="88"/>
                  </a:cxn>
                  <a:cxn ang="0">
                    <a:pos x="7" y="92"/>
                  </a:cxn>
                  <a:cxn ang="0">
                    <a:pos x="10" y="94"/>
                  </a:cxn>
                  <a:cxn ang="0">
                    <a:pos x="10" y="110"/>
                  </a:cxn>
                  <a:cxn ang="0">
                    <a:pos x="12" y="114"/>
                  </a:cxn>
                  <a:cxn ang="0">
                    <a:pos x="12" y="142"/>
                  </a:cxn>
                  <a:cxn ang="0">
                    <a:pos x="12" y="160"/>
                  </a:cxn>
                  <a:cxn ang="0">
                    <a:pos x="8" y="180"/>
                  </a:cxn>
                  <a:cxn ang="0">
                    <a:pos x="7" y="206"/>
                  </a:cxn>
                  <a:cxn ang="0">
                    <a:pos x="11" y="208"/>
                  </a:cxn>
                  <a:cxn ang="0">
                    <a:pos x="11" y="211"/>
                  </a:cxn>
                  <a:cxn ang="0">
                    <a:pos x="17" y="211"/>
                  </a:cxn>
                  <a:cxn ang="0">
                    <a:pos x="18" y="210"/>
                  </a:cxn>
                  <a:cxn ang="0">
                    <a:pos x="21" y="210"/>
                  </a:cxn>
                  <a:cxn ang="0">
                    <a:pos x="21" y="211"/>
                  </a:cxn>
                  <a:cxn ang="0">
                    <a:pos x="25" y="211"/>
                  </a:cxn>
                  <a:cxn ang="0">
                    <a:pos x="35" y="210"/>
                  </a:cxn>
                  <a:cxn ang="0">
                    <a:pos x="35" y="208"/>
                  </a:cxn>
                  <a:cxn ang="0">
                    <a:pos x="27" y="204"/>
                  </a:cxn>
                  <a:cxn ang="0">
                    <a:pos x="27" y="200"/>
                  </a:cxn>
                  <a:cxn ang="0">
                    <a:pos x="35" y="198"/>
                  </a:cxn>
                  <a:cxn ang="0">
                    <a:pos x="35" y="196"/>
                  </a:cxn>
                  <a:cxn ang="0">
                    <a:pos x="29" y="192"/>
                  </a:cxn>
                  <a:cxn ang="0">
                    <a:pos x="29" y="163"/>
                  </a:cxn>
                  <a:cxn ang="0">
                    <a:pos x="30" y="137"/>
                  </a:cxn>
                  <a:cxn ang="0">
                    <a:pos x="30" y="110"/>
                  </a:cxn>
                  <a:cxn ang="0">
                    <a:pos x="30" y="94"/>
                  </a:cxn>
                  <a:cxn ang="0">
                    <a:pos x="30" y="91"/>
                  </a:cxn>
                  <a:cxn ang="0">
                    <a:pos x="30" y="69"/>
                  </a:cxn>
                  <a:cxn ang="0">
                    <a:pos x="37" y="65"/>
                  </a:cxn>
                  <a:cxn ang="0">
                    <a:pos x="37" y="62"/>
                  </a:cxn>
                  <a:cxn ang="0">
                    <a:pos x="23" y="34"/>
                  </a:cxn>
                  <a:cxn ang="0">
                    <a:pos x="16" y="30"/>
                  </a:cxn>
                  <a:cxn ang="0">
                    <a:pos x="17" y="28"/>
                  </a:cxn>
                  <a:cxn ang="0">
                    <a:pos x="22" y="26"/>
                  </a:cxn>
                  <a:cxn ang="0">
                    <a:pos x="22" y="25"/>
                  </a:cxn>
                  <a:cxn ang="0">
                    <a:pos x="23" y="24"/>
                  </a:cxn>
                  <a:cxn ang="0">
                    <a:pos x="23" y="22"/>
                  </a:cxn>
                  <a:cxn ang="0">
                    <a:pos x="25" y="21"/>
                  </a:cxn>
                  <a:cxn ang="0">
                    <a:pos x="23" y="20"/>
                  </a:cxn>
                  <a:cxn ang="0">
                    <a:pos x="24" y="19"/>
                  </a:cxn>
                  <a:cxn ang="0">
                    <a:pos x="22" y="15"/>
                  </a:cxn>
                  <a:cxn ang="0">
                    <a:pos x="23" y="12"/>
                  </a:cxn>
                  <a:cxn ang="0">
                    <a:pos x="22" y="9"/>
                  </a:cxn>
                  <a:cxn ang="0">
                    <a:pos x="24" y="7"/>
                  </a:cxn>
                  <a:cxn ang="0">
                    <a:pos x="25" y="2"/>
                  </a:cxn>
                </a:cxnLst>
                <a:rect l="0" t="0" r="0" b="0"/>
                <a:pathLst>
                  <a:path w="38" h="212">
                    <a:moveTo>
                      <a:pt x="25" y="2"/>
                    </a:moveTo>
                    <a:lnTo>
                      <a:pt x="16" y="0"/>
                    </a:lnTo>
                    <a:lnTo>
                      <a:pt x="8" y="0"/>
                    </a:lnTo>
                    <a:lnTo>
                      <a:pt x="2" y="1"/>
                    </a:lnTo>
                    <a:lnTo>
                      <a:pt x="1" y="9"/>
                    </a:lnTo>
                    <a:lnTo>
                      <a:pt x="1" y="15"/>
                    </a:lnTo>
                    <a:lnTo>
                      <a:pt x="4" y="22"/>
                    </a:lnTo>
                    <a:lnTo>
                      <a:pt x="7" y="22"/>
                    </a:lnTo>
                    <a:lnTo>
                      <a:pt x="2" y="31"/>
                    </a:lnTo>
                    <a:lnTo>
                      <a:pt x="0" y="44"/>
                    </a:lnTo>
                    <a:lnTo>
                      <a:pt x="0" y="57"/>
                    </a:lnTo>
                    <a:lnTo>
                      <a:pt x="1" y="72"/>
                    </a:lnTo>
                    <a:lnTo>
                      <a:pt x="2" y="88"/>
                    </a:lnTo>
                    <a:lnTo>
                      <a:pt x="7" y="88"/>
                    </a:lnTo>
                    <a:lnTo>
                      <a:pt x="7" y="92"/>
                    </a:lnTo>
                    <a:lnTo>
                      <a:pt x="10" y="94"/>
                    </a:lnTo>
                    <a:lnTo>
                      <a:pt x="10" y="110"/>
                    </a:lnTo>
                    <a:lnTo>
                      <a:pt x="12" y="114"/>
                    </a:lnTo>
                    <a:lnTo>
                      <a:pt x="12" y="142"/>
                    </a:lnTo>
                    <a:lnTo>
                      <a:pt x="12" y="160"/>
                    </a:lnTo>
                    <a:lnTo>
                      <a:pt x="8" y="180"/>
                    </a:lnTo>
                    <a:lnTo>
                      <a:pt x="7" y="206"/>
                    </a:lnTo>
                    <a:lnTo>
                      <a:pt x="11" y="208"/>
                    </a:lnTo>
                    <a:lnTo>
                      <a:pt x="11" y="211"/>
                    </a:lnTo>
                    <a:lnTo>
                      <a:pt x="17" y="211"/>
                    </a:lnTo>
                    <a:lnTo>
                      <a:pt x="18" y="210"/>
                    </a:lnTo>
                    <a:lnTo>
                      <a:pt x="21" y="210"/>
                    </a:lnTo>
                    <a:lnTo>
                      <a:pt x="21" y="211"/>
                    </a:lnTo>
                    <a:lnTo>
                      <a:pt x="25" y="211"/>
                    </a:lnTo>
                    <a:lnTo>
                      <a:pt x="35" y="210"/>
                    </a:lnTo>
                    <a:lnTo>
                      <a:pt x="35" y="208"/>
                    </a:lnTo>
                    <a:lnTo>
                      <a:pt x="27" y="204"/>
                    </a:lnTo>
                    <a:lnTo>
                      <a:pt x="27" y="200"/>
                    </a:lnTo>
                    <a:lnTo>
                      <a:pt x="35" y="198"/>
                    </a:lnTo>
                    <a:lnTo>
                      <a:pt x="35" y="196"/>
                    </a:lnTo>
                    <a:lnTo>
                      <a:pt x="29" y="192"/>
                    </a:lnTo>
                    <a:lnTo>
                      <a:pt x="29" y="163"/>
                    </a:lnTo>
                    <a:lnTo>
                      <a:pt x="30" y="137"/>
                    </a:lnTo>
                    <a:lnTo>
                      <a:pt x="30" y="110"/>
                    </a:lnTo>
                    <a:lnTo>
                      <a:pt x="30" y="94"/>
                    </a:lnTo>
                    <a:lnTo>
                      <a:pt x="30" y="91"/>
                    </a:lnTo>
                    <a:lnTo>
                      <a:pt x="30" y="69"/>
                    </a:lnTo>
                    <a:lnTo>
                      <a:pt x="37" y="65"/>
                    </a:lnTo>
                    <a:lnTo>
                      <a:pt x="37" y="62"/>
                    </a:lnTo>
                    <a:lnTo>
                      <a:pt x="23" y="34"/>
                    </a:lnTo>
                    <a:lnTo>
                      <a:pt x="16" y="30"/>
                    </a:lnTo>
                    <a:lnTo>
                      <a:pt x="17" y="28"/>
                    </a:lnTo>
                    <a:lnTo>
                      <a:pt x="22" y="26"/>
                    </a:lnTo>
                    <a:lnTo>
                      <a:pt x="22" y="25"/>
                    </a:lnTo>
                    <a:lnTo>
                      <a:pt x="23" y="24"/>
                    </a:lnTo>
                    <a:lnTo>
                      <a:pt x="23" y="22"/>
                    </a:lnTo>
                    <a:lnTo>
                      <a:pt x="25" y="21"/>
                    </a:lnTo>
                    <a:lnTo>
                      <a:pt x="23" y="20"/>
                    </a:lnTo>
                    <a:lnTo>
                      <a:pt x="24" y="19"/>
                    </a:lnTo>
                    <a:lnTo>
                      <a:pt x="22" y="15"/>
                    </a:lnTo>
                    <a:lnTo>
                      <a:pt x="23" y="12"/>
                    </a:lnTo>
                    <a:lnTo>
                      <a:pt x="22" y="9"/>
                    </a:lnTo>
                    <a:lnTo>
                      <a:pt x="24" y="7"/>
                    </a:lnTo>
                    <a:lnTo>
                      <a:pt x="25" y="2"/>
                    </a:lnTo>
                  </a:path>
                </a:pathLst>
              </a:custGeom>
              <a:solidFill>
                <a:schemeClr val="hlink"/>
              </a:solidFill>
              <a:ln w="12700">
                <a:noFill/>
              </a:ln>
            </p:spPr>
            <p:txBody>
              <a:bodyPr/>
              <a:lstStyle/>
              <a:p>
                <a:endParaRPr lang="zh-CN" altLang="en-US"/>
              </a:p>
            </p:txBody>
          </p:sp>
          <p:grpSp>
            <p:nvGrpSpPr>
              <p:cNvPr id="37945" name="组合 25657"/>
              <p:cNvGrpSpPr/>
              <p:nvPr/>
            </p:nvGrpSpPr>
            <p:grpSpPr>
              <a:xfrm>
                <a:off x="3763" y="1449"/>
                <a:ext cx="66" cy="156"/>
                <a:chOff x="3763" y="1449"/>
                <a:chExt cx="66" cy="156"/>
              </a:xfrm>
            </p:grpSpPr>
            <p:sp>
              <p:nvSpPr>
                <p:cNvPr id="37946" name="任意多边形 25658"/>
                <p:cNvSpPr/>
                <p:nvPr/>
              </p:nvSpPr>
              <p:spPr>
                <a:xfrm>
                  <a:off x="3788" y="1449"/>
                  <a:ext cx="41" cy="156"/>
                </a:xfrm>
                <a:custGeom>
                  <a:avLst/>
                  <a:gdLst/>
                  <a:ahLst/>
                  <a:cxnLst>
                    <a:cxn ang="0">
                      <a:pos x="30" y="3"/>
                    </a:cxn>
                    <a:cxn ang="0">
                      <a:pos x="14" y="0"/>
                    </a:cxn>
                    <a:cxn ang="0">
                      <a:pos x="9" y="7"/>
                    </a:cxn>
                    <a:cxn ang="0">
                      <a:pos x="6" y="4"/>
                    </a:cxn>
                    <a:cxn ang="0">
                      <a:pos x="2" y="16"/>
                    </a:cxn>
                    <a:cxn ang="0">
                      <a:pos x="10" y="24"/>
                    </a:cxn>
                    <a:cxn ang="0">
                      <a:pos x="11" y="30"/>
                    </a:cxn>
                    <a:cxn ang="0">
                      <a:pos x="13" y="31"/>
                    </a:cxn>
                    <a:cxn ang="0">
                      <a:pos x="14" y="37"/>
                    </a:cxn>
                    <a:cxn ang="0">
                      <a:pos x="21" y="38"/>
                    </a:cxn>
                    <a:cxn ang="0">
                      <a:pos x="21" y="40"/>
                    </a:cxn>
                    <a:cxn ang="0">
                      <a:pos x="10" y="49"/>
                    </a:cxn>
                    <a:cxn ang="0">
                      <a:pos x="2" y="88"/>
                    </a:cxn>
                    <a:cxn ang="0">
                      <a:pos x="9" y="98"/>
                    </a:cxn>
                    <a:cxn ang="0">
                      <a:pos x="9" y="171"/>
                    </a:cxn>
                    <a:cxn ang="0">
                      <a:pos x="16" y="173"/>
                    </a:cxn>
                    <a:cxn ang="0">
                      <a:pos x="18" y="185"/>
                    </a:cxn>
                    <a:cxn ang="0">
                      <a:pos x="22" y="216"/>
                    </a:cxn>
                    <a:cxn ang="0">
                      <a:pos x="22" y="232"/>
                    </a:cxn>
                    <a:cxn ang="0">
                      <a:pos x="9" y="242"/>
                    </a:cxn>
                    <a:cxn ang="0">
                      <a:pos x="0" y="247"/>
                    </a:cxn>
                    <a:cxn ang="0">
                      <a:pos x="0" y="251"/>
                    </a:cxn>
                    <a:cxn ang="0">
                      <a:pos x="19" y="246"/>
                    </a:cxn>
                    <a:cxn ang="0">
                      <a:pos x="22" y="242"/>
                    </a:cxn>
                    <a:cxn ang="0">
                      <a:pos x="24" y="246"/>
                    </a:cxn>
                    <a:cxn ang="0">
                      <a:pos x="25" y="246"/>
                    </a:cxn>
                    <a:cxn ang="0">
                      <a:pos x="28" y="234"/>
                    </a:cxn>
                    <a:cxn ang="0">
                      <a:pos x="30" y="182"/>
                    </a:cxn>
                    <a:cxn ang="0">
                      <a:pos x="33" y="182"/>
                    </a:cxn>
                    <a:cxn ang="0">
                      <a:pos x="44" y="228"/>
                    </a:cxn>
                    <a:cxn ang="0">
                      <a:pos x="44" y="257"/>
                    </a:cxn>
                    <a:cxn ang="0">
                      <a:pos x="49" y="271"/>
                    </a:cxn>
                    <a:cxn ang="0">
                      <a:pos x="53" y="274"/>
                    </a:cxn>
                    <a:cxn ang="0">
                      <a:pos x="55" y="266"/>
                    </a:cxn>
                    <a:cxn ang="0">
                      <a:pos x="52" y="258"/>
                    </a:cxn>
                    <a:cxn ang="0">
                      <a:pos x="49" y="240"/>
                    </a:cxn>
                    <a:cxn ang="0">
                      <a:pos x="48" y="175"/>
                    </a:cxn>
                    <a:cxn ang="0">
                      <a:pos x="45" y="110"/>
                    </a:cxn>
                    <a:cxn ang="0">
                      <a:pos x="52" y="105"/>
                    </a:cxn>
                    <a:cxn ang="0">
                      <a:pos x="52" y="95"/>
                    </a:cxn>
                    <a:cxn ang="0">
                      <a:pos x="52" y="78"/>
                    </a:cxn>
                    <a:cxn ang="0">
                      <a:pos x="60" y="83"/>
                    </a:cxn>
                    <a:cxn ang="0">
                      <a:pos x="52" y="93"/>
                    </a:cxn>
                    <a:cxn ang="0">
                      <a:pos x="52" y="103"/>
                    </a:cxn>
                    <a:cxn ang="0">
                      <a:pos x="60" y="97"/>
                    </a:cxn>
                    <a:cxn ang="0">
                      <a:pos x="64" y="90"/>
                    </a:cxn>
                    <a:cxn ang="0">
                      <a:pos x="68" y="92"/>
                    </a:cxn>
                    <a:cxn ang="0">
                      <a:pos x="76" y="81"/>
                    </a:cxn>
                    <a:cxn ang="0">
                      <a:pos x="76" y="78"/>
                    </a:cxn>
                    <a:cxn ang="0">
                      <a:pos x="72" y="76"/>
                    </a:cxn>
                    <a:cxn ang="0">
                      <a:pos x="62" y="64"/>
                    </a:cxn>
                    <a:cxn ang="0">
                      <a:pos x="52" y="53"/>
                    </a:cxn>
                    <a:cxn ang="0">
                      <a:pos x="39" y="41"/>
                    </a:cxn>
                    <a:cxn ang="0">
                      <a:pos x="30" y="37"/>
                    </a:cxn>
                    <a:cxn ang="0">
                      <a:pos x="30" y="29"/>
                    </a:cxn>
                    <a:cxn ang="0">
                      <a:pos x="33" y="24"/>
                    </a:cxn>
                    <a:cxn ang="0">
                      <a:pos x="33" y="14"/>
                    </a:cxn>
                    <a:cxn ang="0">
                      <a:pos x="36" y="11"/>
                    </a:cxn>
                    <a:cxn ang="0">
                      <a:pos x="30" y="3"/>
                    </a:cxn>
                  </a:cxnLst>
                  <a:rect l="0" t="0" r="0" b="0"/>
                  <a:pathLst>
                    <a:path w="77" h="275">
                      <a:moveTo>
                        <a:pt x="30" y="3"/>
                      </a:moveTo>
                      <a:lnTo>
                        <a:pt x="14" y="0"/>
                      </a:lnTo>
                      <a:lnTo>
                        <a:pt x="9" y="7"/>
                      </a:lnTo>
                      <a:lnTo>
                        <a:pt x="6" y="4"/>
                      </a:lnTo>
                      <a:lnTo>
                        <a:pt x="2" y="16"/>
                      </a:lnTo>
                      <a:lnTo>
                        <a:pt x="10" y="24"/>
                      </a:lnTo>
                      <a:lnTo>
                        <a:pt x="11" y="30"/>
                      </a:lnTo>
                      <a:lnTo>
                        <a:pt x="13" y="31"/>
                      </a:lnTo>
                      <a:lnTo>
                        <a:pt x="14" y="37"/>
                      </a:lnTo>
                      <a:lnTo>
                        <a:pt x="21" y="38"/>
                      </a:lnTo>
                      <a:lnTo>
                        <a:pt x="21" y="40"/>
                      </a:lnTo>
                      <a:lnTo>
                        <a:pt x="10" y="49"/>
                      </a:lnTo>
                      <a:lnTo>
                        <a:pt x="2" y="88"/>
                      </a:lnTo>
                      <a:lnTo>
                        <a:pt x="9" y="98"/>
                      </a:lnTo>
                      <a:lnTo>
                        <a:pt x="9" y="171"/>
                      </a:lnTo>
                      <a:lnTo>
                        <a:pt x="16" y="173"/>
                      </a:lnTo>
                      <a:lnTo>
                        <a:pt x="18" y="185"/>
                      </a:lnTo>
                      <a:lnTo>
                        <a:pt x="22" y="216"/>
                      </a:lnTo>
                      <a:lnTo>
                        <a:pt x="22" y="232"/>
                      </a:lnTo>
                      <a:lnTo>
                        <a:pt x="9" y="242"/>
                      </a:lnTo>
                      <a:lnTo>
                        <a:pt x="0" y="247"/>
                      </a:lnTo>
                      <a:lnTo>
                        <a:pt x="0" y="251"/>
                      </a:lnTo>
                      <a:lnTo>
                        <a:pt x="19" y="246"/>
                      </a:lnTo>
                      <a:lnTo>
                        <a:pt x="22" y="242"/>
                      </a:lnTo>
                      <a:lnTo>
                        <a:pt x="24" y="246"/>
                      </a:lnTo>
                      <a:lnTo>
                        <a:pt x="25" y="246"/>
                      </a:lnTo>
                      <a:lnTo>
                        <a:pt x="28" y="234"/>
                      </a:lnTo>
                      <a:lnTo>
                        <a:pt x="30" y="182"/>
                      </a:lnTo>
                      <a:lnTo>
                        <a:pt x="33" y="182"/>
                      </a:lnTo>
                      <a:lnTo>
                        <a:pt x="44" y="228"/>
                      </a:lnTo>
                      <a:lnTo>
                        <a:pt x="44" y="257"/>
                      </a:lnTo>
                      <a:lnTo>
                        <a:pt x="49" y="271"/>
                      </a:lnTo>
                      <a:lnTo>
                        <a:pt x="53" y="274"/>
                      </a:lnTo>
                      <a:lnTo>
                        <a:pt x="55" y="266"/>
                      </a:lnTo>
                      <a:lnTo>
                        <a:pt x="52" y="258"/>
                      </a:lnTo>
                      <a:lnTo>
                        <a:pt x="49" y="240"/>
                      </a:lnTo>
                      <a:lnTo>
                        <a:pt x="48" y="175"/>
                      </a:lnTo>
                      <a:lnTo>
                        <a:pt x="45" y="110"/>
                      </a:lnTo>
                      <a:lnTo>
                        <a:pt x="52" y="105"/>
                      </a:lnTo>
                      <a:lnTo>
                        <a:pt x="52" y="95"/>
                      </a:lnTo>
                      <a:lnTo>
                        <a:pt x="52" y="78"/>
                      </a:lnTo>
                      <a:lnTo>
                        <a:pt x="60" y="83"/>
                      </a:lnTo>
                      <a:lnTo>
                        <a:pt x="52" y="93"/>
                      </a:lnTo>
                      <a:lnTo>
                        <a:pt x="52" y="103"/>
                      </a:lnTo>
                      <a:lnTo>
                        <a:pt x="60" y="97"/>
                      </a:lnTo>
                      <a:lnTo>
                        <a:pt x="64" y="90"/>
                      </a:lnTo>
                      <a:lnTo>
                        <a:pt x="68" y="92"/>
                      </a:lnTo>
                      <a:lnTo>
                        <a:pt x="76" y="81"/>
                      </a:lnTo>
                      <a:lnTo>
                        <a:pt x="76" y="78"/>
                      </a:lnTo>
                      <a:lnTo>
                        <a:pt x="72" y="76"/>
                      </a:lnTo>
                      <a:lnTo>
                        <a:pt x="62" y="64"/>
                      </a:lnTo>
                      <a:lnTo>
                        <a:pt x="52" y="53"/>
                      </a:lnTo>
                      <a:lnTo>
                        <a:pt x="39" y="41"/>
                      </a:lnTo>
                      <a:lnTo>
                        <a:pt x="30" y="37"/>
                      </a:lnTo>
                      <a:lnTo>
                        <a:pt x="30" y="29"/>
                      </a:lnTo>
                      <a:lnTo>
                        <a:pt x="33" y="24"/>
                      </a:lnTo>
                      <a:lnTo>
                        <a:pt x="33" y="14"/>
                      </a:lnTo>
                      <a:lnTo>
                        <a:pt x="36" y="11"/>
                      </a:lnTo>
                      <a:lnTo>
                        <a:pt x="30" y="3"/>
                      </a:lnTo>
                    </a:path>
                  </a:pathLst>
                </a:custGeom>
                <a:solidFill>
                  <a:schemeClr val="hlink"/>
                </a:solidFill>
                <a:ln w="12700">
                  <a:noFill/>
                </a:ln>
              </p:spPr>
              <p:txBody>
                <a:bodyPr/>
                <a:lstStyle/>
                <a:p>
                  <a:endParaRPr lang="zh-CN" altLang="en-US"/>
                </a:p>
              </p:txBody>
            </p:sp>
            <p:sp>
              <p:nvSpPr>
                <p:cNvPr id="37947" name="任意多边形 25659"/>
                <p:cNvSpPr/>
                <p:nvPr/>
              </p:nvSpPr>
              <p:spPr>
                <a:xfrm>
                  <a:off x="3763" y="1450"/>
                  <a:ext cx="29" cy="150"/>
                </a:xfrm>
                <a:custGeom>
                  <a:avLst/>
                  <a:gdLst/>
                  <a:ahLst/>
                  <a:cxnLst>
                    <a:cxn ang="0">
                      <a:pos x="41" y="5"/>
                    </a:cxn>
                    <a:cxn ang="0">
                      <a:pos x="41" y="12"/>
                    </a:cxn>
                    <a:cxn ang="0">
                      <a:pos x="40" y="14"/>
                    </a:cxn>
                    <a:cxn ang="0">
                      <a:pos x="43" y="19"/>
                    </a:cxn>
                    <a:cxn ang="0">
                      <a:pos x="41" y="20"/>
                    </a:cxn>
                    <a:cxn ang="0">
                      <a:pos x="41" y="22"/>
                    </a:cxn>
                    <a:cxn ang="0">
                      <a:pos x="40" y="30"/>
                    </a:cxn>
                    <a:cxn ang="0">
                      <a:pos x="49" y="38"/>
                    </a:cxn>
                    <a:cxn ang="0">
                      <a:pos x="53" y="92"/>
                    </a:cxn>
                    <a:cxn ang="0">
                      <a:pos x="48" y="102"/>
                    </a:cxn>
                    <a:cxn ang="0">
                      <a:pos x="50" y="131"/>
                    </a:cxn>
                    <a:cxn ang="0">
                      <a:pos x="47" y="135"/>
                    </a:cxn>
                    <a:cxn ang="0">
                      <a:pos x="44" y="181"/>
                    </a:cxn>
                    <a:cxn ang="0">
                      <a:pos x="42" y="228"/>
                    </a:cxn>
                    <a:cxn ang="0">
                      <a:pos x="43" y="230"/>
                    </a:cxn>
                    <a:cxn ang="0">
                      <a:pos x="53" y="239"/>
                    </a:cxn>
                    <a:cxn ang="0">
                      <a:pos x="51" y="241"/>
                    </a:cxn>
                    <a:cxn ang="0">
                      <a:pos x="48" y="242"/>
                    </a:cxn>
                    <a:cxn ang="0">
                      <a:pos x="43" y="241"/>
                    </a:cxn>
                    <a:cxn ang="0">
                      <a:pos x="36" y="237"/>
                    </a:cxn>
                    <a:cxn ang="0">
                      <a:pos x="32" y="235"/>
                    </a:cxn>
                    <a:cxn ang="0">
                      <a:pos x="32" y="244"/>
                    </a:cxn>
                    <a:cxn ang="0">
                      <a:pos x="30" y="244"/>
                    </a:cxn>
                    <a:cxn ang="0">
                      <a:pos x="34" y="250"/>
                    </a:cxn>
                    <a:cxn ang="0">
                      <a:pos x="32" y="261"/>
                    </a:cxn>
                    <a:cxn ang="0">
                      <a:pos x="29" y="263"/>
                    </a:cxn>
                    <a:cxn ang="0">
                      <a:pos x="23" y="254"/>
                    </a:cxn>
                    <a:cxn ang="0">
                      <a:pos x="23" y="247"/>
                    </a:cxn>
                    <a:cxn ang="0">
                      <a:pos x="21" y="246"/>
                    </a:cxn>
                    <a:cxn ang="0">
                      <a:pos x="19" y="186"/>
                    </a:cxn>
                    <a:cxn ang="0">
                      <a:pos x="21" y="181"/>
                    </a:cxn>
                    <a:cxn ang="0">
                      <a:pos x="15" y="140"/>
                    </a:cxn>
                    <a:cxn ang="0">
                      <a:pos x="10" y="139"/>
                    </a:cxn>
                    <a:cxn ang="0">
                      <a:pos x="10" y="97"/>
                    </a:cxn>
                    <a:cxn ang="0">
                      <a:pos x="0" y="92"/>
                    </a:cxn>
                    <a:cxn ang="0">
                      <a:pos x="3" y="47"/>
                    </a:cxn>
                    <a:cxn ang="0">
                      <a:pos x="19" y="35"/>
                    </a:cxn>
                    <a:cxn ang="0">
                      <a:pos x="23" y="30"/>
                    </a:cxn>
                    <a:cxn ang="0">
                      <a:pos x="23" y="26"/>
                    </a:cxn>
                    <a:cxn ang="0">
                      <a:pos x="22" y="23"/>
                    </a:cxn>
                    <a:cxn ang="0">
                      <a:pos x="20" y="21"/>
                    </a:cxn>
                    <a:cxn ang="0">
                      <a:pos x="18" y="17"/>
                    </a:cxn>
                    <a:cxn ang="0">
                      <a:pos x="17" y="15"/>
                    </a:cxn>
                    <a:cxn ang="0">
                      <a:pos x="17" y="12"/>
                    </a:cxn>
                    <a:cxn ang="0">
                      <a:pos x="18" y="8"/>
                    </a:cxn>
                    <a:cxn ang="0">
                      <a:pos x="21" y="4"/>
                    </a:cxn>
                    <a:cxn ang="0">
                      <a:pos x="23" y="1"/>
                    </a:cxn>
                    <a:cxn ang="0">
                      <a:pos x="27" y="0"/>
                    </a:cxn>
                    <a:cxn ang="0">
                      <a:pos x="30" y="0"/>
                    </a:cxn>
                    <a:cxn ang="0">
                      <a:pos x="34" y="0"/>
                    </a:cxn>
                    <a:cxn ang="0">
                      <a:pos x="36" y="1"/>
                    </a:cxn>
                    <a:cxn ang="0">
                      <a:pos x="41" y="5"/>
                    </a:cxn>
                  </a:cxnLst>
                  <a:rect l="0" t="0" r="0" b="0"/>
                  <a:pathLst>
                    <a:path w="54" h="264">
                      <a:moveTo>
                        <a:pt x="41" y="5"/>
                      </a:moveTo>
                      <a:lnTo>
                        <a:pt x="41" y="12"/>
                      </a:lnTo>
                      <a:lnTo>
                        <a:pt x="40" y="14"/>
                      </a:lnTo>
                      <a:lnTo>
                        <a:pt x="43" y="19"/>
                      </a:lnTo>
                      <a:lnTo>
                        <a:pt x="41" y="20"/>
                      </a:lnTo>
                      <a:lnTo>
                        <a:pt x="41" y="22"/>
                      </a:lnTo>
                      <a:lnTo>
                        <a:pt x="40" y="30"/>
                      </a:lnTo>
                      <a:lnTo>
                        <a:pt x="49" y="38"/>
                      </a:lnTo>
                      <a:lnTo>
                        <a:pt x="53" y="92"/>
                      </a:lnTo>
                      <a:lnTo>
                        <a:pt x="48" y="102"/>
                      </a:lnTo>
                      <a:lnTo>
                        <a:pt x="50" y="131"/>
                      </a:lnTo>
                      <a:lnTo>
                        <a:pt x="47" y="135"/>
                      </a:lnTo>
                      <a:lnTo>
                        <a:pt x="44" y="181"/>
                      </a:lnTo>
                      <a:lnTo>
                        <a:pt x="42" y="228"/>
                      </a:lnTo>
                      <a:lnTo>
                        <a:pt x="43" y="230"/>
                      </a:lnTo>
                      <a:lnTo>
                        <a:pt x="53" y="239"/>
                      </a:lnTo>
                      <a:lnTo>
                        <a:pt x="51" y="241"/>
                      </a:lnTo>
                      <a:lnTo>
                        <a:pt x="48" y="242"/>
                      </a:lnTo>
                      <a:lnTo>
                        <a:pt x="43" y="241"/>
                      </a:lnTo>
                      <a:lnTo>
                        <a:pt x="36" y="237"/>
                      </a:lnTo>
                      <a:lnTo>
                        <a:pt x="32" y="235"/>
                      </a:lnTo>
                      <a:lnTo>
                        <a:pt x="32" y="244"/>
                      </a:lnTo>
                      <a:lnTo>
                        <a:pt x="30" y="244"/>
                      </a:lnTo>
                      <a:lnTo>
                        <a:pt x="34" y="250"/>
                      </a:lnTo>
                      <a:lnTo>
                        <a:pt x="32" y="261"/>
                      </a:lnTo>
                      <a:lnTo>
                        <a:pt x="29" y="263"/>
                      </a:lnTo>
                      <a:lnTo>
                        <a:pt x="23" y="254"/>
                      </a:lnTo>
                      <a:lnTo>
                        <a:pt x="23" y="247"/>
                      </a:lnTo>
                      <a:lnTo>
                        <a:pt x="21" y="246"/>
                      </a:lnTo>
                      <a:lnTo>
                        <a:pt x="19" y="186"/>
                      </a:lnTo>
                      <a:lnTo>
                        <a:pt x="21" y="181"/>
                      </a:lnTo>
                      <a:lnTo>
                        <a:pt x="15" y="140"/>
                      </a:lnTo>
                      <a:lnTo>
                        <a:pt x="10" y="139"/>
                      </a:lnTo>
                      <a:lnTo>
                        <a:pt x="10" y="97"/>
                      </a:lnTo>
                      <a:lnTo>
                        <a:pt x="0" y="92"/>
                      </a:lnTo>
                      <a:lnTo>
                        <a:pt x="3" y="47"/>
                      </a:lnTo>
                      <a:lnTo>
                        <a:pt x="19" y="35"/>
                      </a:lnTo>
                      <a:lnTo>
                        <a:pt x="23" y="30"/>
                      </a:lnTo>
                      <a:lnTo>
                        <a:pt x="23" y="26"/>
                      </a:lnTo>
                      <a:lnTo>
                        <a:pt x="22" y="23"/>
                      </a:lnTo>
                      <a:lnTo>
                        <a:pt x="20" y="21"/>
                      </a:lnTo>
                      <a:lnTo>
                        <a:pt x="18" y="17"/>
                      </a:lnTo>
                      <a:lnTo>
                        <a:pt x="17" y="15"/>
                      </a:lnTo>
                      <a:lnTo>
                        <a:pt x="17" y="12"/>
                      </a:lnTo>
                      <a:lnTo>
                        <a:pt x="18" y="8"/>
                      </a:lnTo>
                      <a:lnTo>
                        <a:pt x="21" y="4"/>
                      </a:lnTo>
                      <a:lnTo>
                        <a:pt x="23" y="1"/>
                      </a:lnTo>
                      <a:lnTo>
                        <a:pt x="27" y="0"/>
                      </a:lnTo>
                      <a:lnTo>
                        <a:pt x="30" y="0"/>
                      </a:lnTo>
                      <a:lnTo>
                        <a:pt x="34" y="0"/>
                      </a:lnTo>
                      <a:lnTo>
                        <a:pt x="36" y="1"/>
                      </a:lnTo>
                      <a:lnTo>
                        <a:pt x="41" y="5"/>
                      </a:lnTo>
                    </a:path>
                  </a:pathLst>
                </a:custGeom>
                <a:solidFill>
                  <a:schemeClr val="hlink"/>
                </a:solidFill>
                <a:ln w="12700">
                  <a:noFill/>
                </a:ln>
              </p:spPr>
              <p:txBody>
                <a:bodyPr/>
                <a:lstStyle/>
                <a:p>
                  <a:endParaRPr lang="zh-CN" altLang="en-US"/>
                </a:p>
              </p:txBody>
            </p:sp>
          </p:grpSp>
          <p:sp>
            <p:nvSpPr>
              <p:cNvPr id="37948" name="任意多边形 25660"/>
              <p:cNvSpPr/>
              <p:nvPr/>
            </p:nvSpPr>
            <p:spPr>
              <a:xfrm>
                <a:off x="3569" y="1427"/>
                <a:ext cx="27" cy="108"/>
              </a:xfrm>
              <a:custGeom>
                <a:avLst/>
                <a:gdLst/>
                <a:ahLst/>
                <a:cxnLst>
                  <a:cxn ang="0">
                    <a:pos x="30" y="2"/>
                  </a:cxn>
                  <a:cxn ang="0">
                    <a:pos x="41" y="0"/>
                  </a:cxn>
                  <a:cxn ang="0">
                    <a:pos x="45" y="4"/>
                  </a:cxn>
                  <a:cxn ang="0">
                    <a:pos x="46" y="2"/>
                  </a:cxn>
                  <a:cxn ang="0">
                    <a:pos x="49" y="11"/>
                  </a:cxn>
                  <a:cxn ang="0">
                    <a:pos x="43" y="15"/>
                  </a:cxn>
                  <a:cxn ang="0">
                    <a:pos x="43" y="20"/>
                  </a:cxn>
                  <a:cxn ang="0">
                    <a:pos x="41" y="20"/>
                  </a:cxn>
                  <a:cxn ang="0">
                    <a:pos x="41" y="25"/>
                  </a:cxn>
                  <a:cxn ang="0">
                    <a:pos x="36" y="26"/>
                  </a:cxn>
                  <a:cxn ang="0">
                    <a:pos x="36" y="28"/>
                  </a:cxn>
                  <a:cxn ang="0">
                    <a:pos x="43" y="33"/>
                  </a:cxn>
                  <a:cxn ang="0">
                    <a:pos x="49" y="60"/>
                  </a:cxn>
                  <a:cxn ang="0">
                    <a:pos x="45" y="68"/>
                  </a:cxn>
                  <a:cxn ang="0">
                    <a:pos x="45" y="117"/>
                  </a:cxn>
                  <a:cxn ang="0">
                    <a:pos x="39" y="119"/>
                  </a:cxn>
                  <a:cxn ang="0">
                    <a:pos x="38" y="128"/>
                  </a:cxn>
                  <a:cxn ang="0">
                    <a:pos x="36" y="149"/>
                  </a:cxn>
                  <a:cxn ang="0">
                    <a:pos x="36" y="160"/>
                  </a:cxn>
                  <a:cxn ang="0">
                    <a:pos x="45" y="167"/>
                  </a:cxn>
                  <a:cxn ang="0">
                    <a:pos x="50" y="171"/>
                  </a:cxn>
                  <a:cxn ang="0">
                    <a:pos x="50" y="173"/>
                  </a:cxn>
                  <a:cxn ang="0">
                    <a:pos x="37" y="169"/>
                  </a:cxn>
                  <a:cxn ang="0">
                    <a:pos x="36" y="167"/>
                  </a:cxn>
                  <a:cxn ang="0">
                    <a:pos x="34" y="169"/>
                  </a:cxn>
                  <a:cxn ang="0">
                    <a:pos x="34" y="169"/>
                  </a:cxn>
                  <a:cxn ang="0">
                    <a:pos x="32" y="161"/>
                  </a:cxn>
                  <a:cxn ang="0">
                    <a:pos x="30" y="125"/>
                  </a:cxn>
                  <a:cxn ang="0">
                    <a:pos x="28" y="125"/>
                  </a:cxn>
                  <a:cxn ang="0">
                    <a:pos x="20" y="157"/>
                  </a:cxn>
                  <a:cxn ang="0">
                    <a:pos x="20" y="177"/>
                  </a:cxn>
                  <a:cxn ang="0">
                    <a:pos x="17" y="187"/>
                  </a:cxn>
                  <a:cxn ang="0">
                    <a:pos x="15" y="189"/>
                  </a:cxn>
                  <a:cxn ang="0">
                    <a:pos x="14" y="184"/>
                  </a:cxn>
                  <a:cxn ang="0">
                    <a:pos x="16" y="178"/>
                  </a:cxn>
                  <a:cxn ang="0">
                    <a:pos x="17" y="165"/>
                  </a:cxn>
                  <a:cxn ang="0">
                    <a:pos x="17" y="120"/>
                  </a:cxn>
                  <a:cxn ang="0">
                    <a:pos x="20" y="76"/>
                  </a:cxn>
                  <a:cxn ang="0">
                    <a:pos x="16" y="72"/>
                  </a:cxn>
                  <a:cxn ang="0">
                    <a:pos x="16" y="65"/>
                  </a:cxn>
                  <a:cxn ang="0">
                    <a:pos x="16" y="53"/>
                  </a:cxn>
                  <a:cxn ang="0">
                    <a:pos x="10" y="57"/>
                  </a:cxn>
                  <a:cxn ang="0">
                    <a:pos x="16" y="63"/>
                  </a:cxn>
                  <a:cxn ang="0">
                    <a:pos x="16" y="70"/>
                  </a:cxn>
                  <a:cxn ang="0">
                    <a:pos x="10" y="66"/>
                  </a:cxn>
                  <a:cxn ang="0">
                    <a:pos x="8" y="62"/>
                  </a:cxn>
                  <a:cxn ang="0">
                    <a:pos x="4" y="63"/>
                  </a:cxn>
                  <a:cxn ang="0">
                    <a:pos x="0" y="56"/>
                  </a:cxn>
                  <a:cxn ang="0">
                    <a:pos x="0" y="53"/>
                  </a:cxn>
                  <a:cxn ang="0">
                    <a:pos x="2" y="52"/>
                  </a:cxn>
                  <a:cxn ang="0">
                    <a:pos x="9" y="44"/>
                  </a:cxn>
                  <a:cxn ang="0">
                    <a:pos x="16" y="36"/>
                  </a:cxn>
                  <a:cxn ang="0">
                    <a:pos x="24" y="29"/>
                  </a:cxn>
                  <a:cxn ang="0">
                    <a:pos x="30" y="25"/>
                  </a:cxn>
                  <a:cxn ang="0">
                    <a:pos x="30" y="19"/>
                  </a:cxn>
                  <a:cxn ang="0">
                    <a:pos x="28" y="16"/>
                  </a:cxn>
                  <a:cxn ang="0">
                    <a:pos x="28" y="9"/>
                  </a:cxn>
                  <a:cxn ang="0">
                    <a:pos x="26" y="7"/>
                  </a:cxn>
                  <a:cxn ang="0">
                    <a:pos x="30" y="2"/>
                  </a:cxn>
                </a:cxnLst>
                <a:rect l="0" t="0" r="0" b="0"/>
                <a:pathLst>
                  <a:path w="51" h="190">
                    <a:moveTo>
                      <a:pt x="30" y="2"/>
                    </a:moveTo>
                    <a:lnTo>
                      <a:pt x="41" y="0"/>
                    </a:lnTo>
                    <a:lnTo>
                      <a:pt x="45" y="4"/>
                    </a:lnTo>
                    <a:lnTo>
                      <a:pt x="46" y="2"/>
                    </a:lnTo>
                    <a:lnTo>
                      <a:pt x="49" y="11"/>
                    </a:lnTo>
                    <a:lnTo>
                      <a:pt x="43" y="15"/>
                    </a:lnTo>
                    <a:lnTo>
                      <a:pt x="43" y="20"/>
                    </a:lnTo>
                    <a:lnTo>
                      <a:pt x="41" y="20"/>
                    </a:lnTo>
                    <a:lnTo>
                      <a:pt x="41" y="25"/>
                    </a:lnTo>
                    <a:lnTo>
                      <a:pt x="36" y="26"/>
                    </a:lnTo>
                    <a:lnTo>
                      <a:pt x="36" y="28"/>
                    </a:lnTo>
                    <a:lnTo>
                      <a:pt x="43" y="33"/>
                    </a:lnTo>
                    <a:lnTo>
                      <a:pt x="49" y="60"/>
                    </a:lnTo>
                    <a:lnTo>
                      <a:pt x="45" y="68"/>
                    </a:lnTo>
                    <a:lnTo>
                      <a:pt x="45" y="117"/>
                    </a:lnTo>
                    <a:lnTo>
                      <a:pt x="39" y="119"/>
                    </a:lnTo>
                    <a:lnTo>
                      <a:pt x="38" y="128"/>
                    </a:lnTo>
                    <a:lnTo>
                      <a:pt x="36" y="149"/>
                    </a:lnTo>
                    <a:lnTo>
                      <a:pt x="36" y="160"/>
                    </a:lnTo>
                    <a:lnTo>
                      <a:pt x="45" y="167"/>
                    </a:lnTo>
                    <a:lnTo>
                      <a:pt x="50" y="171"/>
                    </a:lnTo>
                    <a:lnTo>
                      <a:pt x="50" y="173"/>
                    </a:lnTo>
                    <a:lnTo>
                      <a:pt x="37" y="169"/>
                    </a:lnTo>
                    <a:lnTo>
                      <a:pt x="36" y="167"/>
                    </a:lnTo>
                    <a:lnTo>
                      <a:pt x="34" y="169"/>
                    </a:lnTo>
                    <a:lnTo>
                      <a:pt x="32" y="161"/>
                    </a:lnTo>
                    <a:lnTo>
                      <a:pt x="30" y="125"/>
                    </a:lnTo>
                    <a:lnTo>
                      <a:pt x="28" y="125"/>
                    </a:lnTo>
                    <a:lnTo>
                      <a:pt x="20" y="157"/>
                    </a:lnTo>
                    <a:lnTo>
                      <a:pt x="20" y="177"/>
                    </a:lnTo>
                    <a:lnTo>
                      <a:pt x="17" y="187"/>
                    </a:lnTo>
                    <a:lnTo>
                      <a:pt x="15" y="189"/>
                    </a:lnTo>
                    <a:lnTo>
                      <a:pt x="14" y="184"/>
                    </a:lnTo>
                    <a:lnTo>
                      <a:pt x="16" y="178"/>
                    </a:lnTo>
                    <a:lnTo>
                      <a:pt x="17" y="165"/>
                    </a:lnTo>
                    <a:lnTo>
                      <a:pt x="17" y="120"/>
                    </a:lnTo>
                    <a:lnTo>
                      <a:pt x="20" y="76"/>
                    </a:lnTo>
                    <a:lnTo>
                      <a:pt x="16" y="72"/>
                    </a:lnTo>
                    <a:lnTo>
                      <a:pt x="16" y="65"/>
                    </a:lnTo>
                    <a:lnTo>
                      <a:pt x="16" y="53"/>
                    </a:lnTo>
                    <a:lnTo>
                      <a:pt x="10" y="57"/>
                    </a:lnTo>
                    <a:lnTo>
                      <a:pt x="16" y="63"/>
                    </a:lnTo>
                    <a:lnTo>
                      <a:pt x="16" y="70"/>
                    </a:lnTo>
                    <a:lnTo>
                      <a:pt x="10" y="66"/>
                    </a:lnTo>
                    <a:lnTo>
                      <a:pt x="8" y="62"/>
                    </a:lnTo>
                    <a:lnTo>
                      <a:pt x="4" y="63"/>
                    </a:lnTo>
                    <a:lnTo>
                      <a:pt x="0" y="56"/>
                    </a:lnTo>
                    <a:lnTo>
                      <a:pt x="0" y="53"/>
                    </a:lnTo>
                    <a:lnTo>
                      <a:pt x="2" y="52"/>
                    </a:lnTo>
                    <a:lnTo>
                      <a:pt x="9" y="44"/>
                    </a:lnTo>
                    <a:lnTo>
                      <a:pt x="16" y="36"/>
                    </a:lnTo>
                    <a:lnTo>
                      <a:pt x="24" y="29"/>
                    </a:lnTo>
                    <a:lnTo>
                      <a:pt x="30" y="25"/>
                    </a:lnTo>
                    <a:lnTo>
                      <a:pt x="30" y="19"/>
                    </a:lnTo>
                    <a:lnTo>
                      <a:pt x="28" y="16"/>
                    </a:lnTo>
                    <a:lnTo>
                      <a:pt x="28" y="9"/>
                    </a:lnTo>
                    <a:lnTo>
                      <a:pt x="26" y="7"/>
                    </a:lnTo>
                    <a:lnTo>
                      <a:pt x="30" y="2"/>
                    </a:lnTo>
                  </a:path>
                </a:pathLst>
              </a:custGeom>
              <a:solidFill>
                <a:schemeClr val="hlink"/>
              </a:solidFill>
              <a:ln w="12700">
                <a:noFill/>
              </a:ln>
            </p:spPr>
            <p:txBody>
              <a:bodyPr/>
              <a:lstStyle/>
              <a:p>
                <a:endParaRPr lang="zh-CN" altLang="en-US"/>
              </a:p>
            </p:txBody>
          </p:sp>
          <p:sp>
            <p:nvSpPr>
              <p:cNvPr id="37949" name="任意多边形 25661"/>
              <p:cNvSpPr/>
              <p:nvPr/>
            </p:nvSpPr>
            <p:spPr>
              <a:xfrm>
                <a:off x="3481" y="1457"/>
                <a:ext cx="13" cy="76"/>
              </a:xfrm>
              <a:custGeom>
                <a:avLst/>
                <a:gdLst/>
                <a:ahLst/>
                <a:cxnLst>
                  <a:cxn ang="0">
                    <a:pos x="19" y="2"/>
                  </a:cxn>
                  <a:cxn ang="0">
                    <a:pos x="19" y="6"/>
                  </a:cxn>
                  <a:cxn ang="0">
                    <a:pos x="19" y="7"/>
                  </a:cxn>
                  <a:cxn ang="0">
                    <a:pos x="20" y="8"/>
                  </a:cxn>
                  <a:cxn ang="0">
                    <a:pos x="19" y="9"/>
                  </a:cxn>
                  <a:cxn ang="0">
                    <a:pos x="19" y="10"/>
                  </a:cxn>
                  <a:cxn ang="0">
                    <a:pos x="18" y="14"/>
                  </a:cxn>
                  <a:cxn ang="0">
                    <a:pos x="18" y="15"/>
                  </a:cxn>
                  <a:cxn ang="0">
                    <a:pos x="23" y="19"/>
                  </a:cxn>
                  <a:cxn ang="0">
                    <a:pos x="24" y="46"/>
                  </a:cxn>
                  <a:cxn ang="0">
                    <a:pos x="22" y="51"/>
                  </a:cxn>
                  <a:cxn ang="0">
                    <a:pos x="23" y="66"/>
                  </a:cxn>
                  <a:cxn ang="0">
                    <a:pos x="21" y="68"/>
                  </a:cxn>
                  <a:cxn ang="0">
                    <a:pos x="20" y="91"/>
                  </a:cxn>
                  <a:cxn ang="0">
                    <a:pos x="19" y="115"/>
                  </a:cxn>
                  <a:cxn ang="0">
                    <a:pos x="20" y="116"/>
                  </a:cxn>
                  <a:cxn ang="0">
                    <a:pos x="24" y="121"/>
                  </a:cxn>
                  <a:cxn ang="0">
                    <a:pos x="23" y="122"/>
                  </a:cxn>
                  <a:cxn ang="0">
                    <a:pos x="22" y="123"/>
                  </a:cxn>
                  <a:cxn ang="0">
                    <a:pos x="19" y="122"/>
                  </a:cxn>
                  <a:cxn ang="0">
                    <a:pos x="17" y="120"/>
                  </a:cxn>
                  <a:cxn ang="0">
                    <a:pos x="15" y="119"/>
                  </a:cxn>
                  <a:cxn ang="0">
                    <a:pos x="15" y="123"/>
                  </a:cxn>
                  <a:cxn ang="0">
                    <a:pos x="14" y="123"/>
                  </a:cxn>
                  <a:cxn ang="0">
                    <a:pos x="16" y="127"/>
                  </a:cxn>
                  <a:cxn ang="0">
                    <a:pos x="15" y="132"/>
                  </a:cxn>
                  <a:cxn ang="0">
                    <a:pos x="14" y="133"/>
                  </a:cxn>
                  <a:cxn ang="0">
                    <a:pos x="11" y="128"/>
                  </a:cxn>
                  <a:cxn ang="0">
                    <a:pos x="11" y="125"/>
                  </a:cxn>
                  <a:cxn ang="0">
                    <a:pos x="10" y="125"/>
                  </a:cxn>
                  <a:cxn ang="0">
                    <a:pos x="8" y="94"/>
                  </a:cxn>
                  <a:cxn ang="0">
                    <a:pos x="10" y="91"/>
                  </a:cxn>
                  <a:cxn ang="0">
                    <a:pos x="7" y="71"/>
                  </a:cxn>
                  <a:cxn ang="0">
                    <a:pos x="5" y="70"/>
                  </a:cxn>
                  <a:cxn ang="0">
                    <a:pos x="5" y="49"/>
                  </a:cxn>
                  <a:cxn ang="0">
                    <a:pos x="0" y="46"/>
                  </a:cxn>
                  <a:cxn ang="0">
                    <a:pos x="2" y="24"/>
                  </a:cxn>
                  <a:cxn ang="0">
                    <a:pos x="9" y="17"/>
                  </a:cxn>
                  <a:cxn ang="0">
                    <a:pos x="11" y="15"/>
                  </a:cxn>
                  <a:cxn ang="0">
                    <a:pos x="11" y="12"/>
                  </a:cxn>
                  <a:cxn ang="0">
                    <a:pos x="11" y="11"/>
                  </a:cxn>
                  <a:cxn ang="0">
                    <a:pos x="9" y="10"/>
                  </a:cxn>
                  <a:cxn ang="0">
                    <a:pos x="8" y="8"/>
                  </a:cxn>
                  <a:cxn ang="0">
                    <a:pos x="8" y="7"/>
                  </a:cxn>
                  <a:cxn ang="0">
                    <a:pos x="8" y="5"/>
                  </a:cxn>
                  <a:cxn ang="0">
                    <a:pos x="8" y="4"/>
                  </a:cxn>
                  <a:cxn ang="0">
                    <a:pos x="10" y="2"/>
                  </a:cxn>
                  <a:cxn ang="0">
                    <a:pos x="11" y="0"/>
                  </a:cxn>
                  <a:cxn ang="0">
                    <a:pos x="12" y="0"/>
                  </a:cxn>
                  <a:cxn ang="0">
                    <a:pos x="14" y="0"/>
                  </a:cxn>
                  <a:cxn ang="0">
                    <a:pos x="16" y="0"/>
                  </a:cxn>
                  <a:cxn ang="0">
                    <a:pos x="17" y="0"/>
                  </a:cxn>
                  <a:cxn ang="0">
                    <a:pos x="19" y="2"/>
                  </a:cxn>
                </a:cxnLst>
                <a:rect l="0" t="0" r="0" b="0"/>
                <a:pathLst>
                  <a:path w="25" h="134">
                    <a:moveTo>
                      <a:pt x="19" y="2"/>
                    </a:moveTo>
                    <a:lnTo>
                      <a:pt x="19" y="6"/>
                    </a:lnTo>
                    <a:lnTo>
                      <a:pt x="19" y="7"/>
                    </a:lnTo>
                    <a:lnTo>
                      <a:pt x="20" y="8"/>
                    </a:lnTo>
                    <a:lnTo>
                      <a:pt x="19" y="9"/>
                    </a:lnTo>
                    <a:lnTo>
                      <a:pt x="19" y="10"/>
                    </a:lnTo>
                    <a:lnTo>
                      <a:pt x="18" y="14"/>
                    </a:lnTo>
                    <a:lnTo>
                      <a:pt x="18" y="15"/>
                    </a:lnTo>
                    <a:lnTo>
                      <a:pt x="23" y="19"/>
                    </a:lnTo>
                    <a:lnTo>
                      <a:pt x="24" y="46"/>
                    </a:lnTo>
                    <a:lnTo>
                      <a:pt x="22" y="51"/>
                    </a:lnTo>
                    <a:lnTo>
                      <a:pt x="23" y="66"/>
                    </a:lnTo>
                    <a:lnTo>
                      <a:pt x="21" y="68"/>
                    </a:lnTo>
                    <a:lnTo>
                      <a:pt x="20" y="91"/>
                    </a:lnTo>
                    <a:lnTo>
                      <a:pt x="19" y="115"/>
                    </a:lnTo>
                    <a:lnTo>
                      <a:pt x="20" y="116"/>
                    </a:lnTo>
                    <a:lnTo>
                      <a:pt x="24" y="121"/>
                    </a:lnTo>
                    <a:lnTo>
                      <a:pt x="23" y="122"/>
                    </a:lnTo>
                    <a:lnTo>
                      <a:pt x="22" y="123"/>
                    </a:lnTo>
                    <a:lnTo>
                      <a:pt x="19" y="122"/>
                    </a:lnTo>
                    <a:lnTo>
                      <a:pt x="17" y="120"/>
                    </a:lnTo>
                    <a:lnTo>
                      <a:pt x="15" y="119"/>
                    </a:lnTo>
                    <a:lnTo>
                      <a:pt x="15" y="123"/>
                    </a:lnTo>
                    <a:lnTo>
                      <a:pt x="14" y="123"/>
                    </a:lnTo>
                    <a:lnTo>
                      <a:pt x="16" y="127"/>
                    </a:lnTo>
                    <a:lnTo>
                      <a:pt x="15" y="132"/>
                    </a:lnTo>
                    <a:lnTo>
                      <a:pt x="14" y="133"/>
                    </a:lnTo>
                    <a:lnTo>
                      <a:pt x="11" y="128"/>
                    </a:lnTo>
                    <a:lnTo>
                      <a:pt x="11" y="125"/>
                    </a:lnTo>
                    <a:lnTo>
                      <a:pt x="10" y="125"/>
                    </a:lnTo>
                    <a:lnTo>
                      <a:pt x="8" y="94"/>
                    </a:lnTo>
                    <a:lnTo>
                      <a:pt x="10" y="91"/>
                    </a:lnTo>
                    <a:lnTo>
                      <a:pt x="7" y="71"/>
                    </a:lnTo>
                    <a:lnTo>
                      <a:pt x="5" y="70"/>
                    </a:lnTo>
                    <a:lnTo>
                      <a:pt x="5" y="49"/>
                    </a:lnTo>
                    <a:lnTo>
                      <a:pt x="0" y="46"/>
                    </a:lnTo>
                    <a:lnTo>
                      <a:pt x="2" y="24"/>
                    </a:lnTo>
                    <a:lnTo>
                      <a:pt x="9" y="17"/>
                    </a:lnTo>
                    <a:lnTo>
                      <a:pt x="11" y="15"/>
                    </a:lnTo>
                    <a:lnTo>
                      <a:pt x="11" y="12"/>
                    </a:lnTo>
                    <a:lnTo>
                      <a:pt x="11" y="11"/>
                    </a:lnTo>
                    <a:lnTo>
                      <a:pt x="9" y="10"/>
                    </a:lnTo>
                    <a:lnTo>
                      <a:pt x="8" y="8"/>
                    </a:lnTo>
                    <a:lnTo>
                      <a:pt x="8" y="7"/>
                    </a:lnTo>
                    <a:lnTo>
                      <a:pt x="8" y="5"/>
                    </a:lnTo>
                    <a:lnTo>
                      <a:pt x="8" y="4"/>
                    </a:lnTo>
                    <a:lnTo>
                      <a:pt x="10" y="2"/>
                    </a:lnTo>
                    <a:lnTo>
                      <a:pt x="11" y="0"/>
                    </a:lnTo>
                    <a:lnTo>
                      <a:pt x="12" y="0"/>
                    </a:lnTo>
                    <a:lnTo>
                      <a:pt x="14" y="0"/>
                    </a:lnTo>
                    <a:lnTo>
                      <a:pt x="16" y="0"/>
                    </a:lnTo>
                    <a:lnTo>
                      <a:pt x="17" y="0"/>
                    </a:lnTo>
                    <a:lnTo>
                      <a:pt x="19" y="2"/>
                    </a:lnTo>
                  </a:path>
                </a:pathLst>
              </a:custGeom>
              <a:solidFill>
                <a:schemeClr val="hlink"/>
              </a:solidFill>
              <a:ln w="12700">
                <a:noFill/>
              </a:ln>
            </p:spPr>
            <p:txBody>
              <a:bodyPr/>
              <a:lstStyle/>
              <a:p>
                <a:endParaRPr lang="zh-CN" altLang="en-US"/>
              </a:p>
            </p:txBody>
          </p:sp>
          <p:sp>
            <p:nvSpPr>
              <p:cNvPr id="37950" name="任意多边形 25662"/>
              <p:cNvSpPr/>
              <p:nvPr/>
            </p:nvSpPr>
            <p:spPr>
              <a:xfrm>
                <a:off x="3433" y="1469"/>
                <a:ext cx="28" cy="144"/>
              </a:xfrm>
              <a:custGeom>
                <a:avLst/>
                <a:gdLst/>
                <a:ahLst/>
                <a:cxnLst>
                  <a:cxn ang="0">
                    <a:pos x="40" y="5"/>
                  </a:cxn>
                  <a:cxn ang="0">
                    <a:pos x="40" y="12"/>
                  </a:cxn>
                  <a:cxn ang="0">
                    <a:pos x="40" y="14"/>
                  </a:cxn>
                  <a:cxn ang="0">
                    <a:pos x="42" y="18"/>
                  </a:cxn>
                  <a:cxn ang="0">
                    <a:pos x="40" y="20"/>
                  </a:cxn>
                  <a:cxn ang="0">
                    <a:pos x="41" y="22"/>
                  </a:cxn>
                  <a:cxn ang="0">
                    <a:pos x="39" y="29"/>
                  </a:cxn>
                  <a:cxn ang="0">
                    <a:pos x="39" y="30"/>
                  </a:cxn>
                  <a:cxn ang="0">
                    <a:pos x="48" y="37"/>
                  </a:cxn>
                  <a:cxn ang="0">
                    <a:pos x="52" y="89"/>
                  </a:cxn>
                  <a:cxn ang="0">
                    <a:pos x="47" y="98"/>
                  </a:cxn>
                  <a:cxn ang="0">
                    <a:pos x="49" y="127"/>
                  </a:cxn>
                  <a:cxn ang="0">
                    <a:pos x="46" y="129"/>
                  </a:cxn>
                  <a:cxn ang="0">
                    <a:pos x="44" y="174"/>
                  </a:cxn>
                  <a:cxn ang="0">
                    <a:pos x="42" y="219"/>
                  </a:cxn>
                  <a:cxn ang="0">
                    <a:pos x="42" y="221"/>
                  </a:cxn>
                  <a:cxn ang="0">
                    <a:pos x="52" y="230"/>
                  </a:cxn>
                  <a:cxn ang="0">
                    <a:pos x="50" y="231"/>
                  </a:cxn>
                  <a:cxn ang="0">
                    <a:pos x="47" y="233"/>
                  </a:cxn>
                  <a:cxn ang="0">
                    <a:pos x="42" y="231"/>
                  </a:cxn>
                  <a:cxn ang="0">
                    <a:pos x="36" y="228"/>
                  </a:cxn>
                  <a:cxn ang="0">
                    <a:pos x="32" y="227"/>
                  </a:cxn>
                  <a:cxn ang="0">
                    <a:pos x="32" y="234"/>
                  </a:cxn>
                  <a:cxn ang="0">
                    <a:pos x="30" y="234"/>
                  </a:cxn>
                  <a:cxn ang="0">
                    <a:pos x="33" y="240"/>
                  </a:cxn>
                  <a:cxn ang="0">
                    <a:pos x="32" y="251"/>
                  </a:cxn>
                  <a:cxn ang="0">
                    <a:pos x="28" y="253"/>
                  </a:cxn>
                  <a:cxn ang="0">
                    <a:pos x="23" y="244"/>
                  </a:cxn>
                  <a:cxn ang="0">
                    <a:pos x="23" y="237"/>
                  </a:cxn>
                  <a:cxn ang="0">
                    <a:pos x="21" y="237"/>
                  </a:cxn>
                  <a:cxn ang="0">
                    <a:pos x="19" y="179"/>
                  </a:cxn>
                  <a:cxn ang="0">
                    <a:pos x="21" y="174"/>
                  </a:cxn>
                  <a:cxn ang="0">
                    <a:pos x="15" y="135"/>
                  </a:cxn>
                  <a:cxn ang="0">
                    <a:pos x="11" y="134"/>
                  </a:cxn>
                  <a:cxn ang="0">
                    <a:pos x="10" y="93"/>
                  </a:cxn>
                  <a:cxn ang="0">
                    <a:pos x="0" y="89"/>
                  </a:cxn>
                  <a:cxn ang="0">
                    <a:pos x="4" y="46"/>
                  </a:cxn>
                  <a:cxn ang="0">
                    <a:pos x="19" y="34"/>
                  </a:cxn>
                  <a:cxn ang="0">
                    <a:pos x="23" y="30"/>
                  </a:cxn>
                  <a:cxn ang="0">
                    <a:pos x="23" y="25"/>
                  </a:cxn>
                  <a:cxn ang="0">
                    <a:pos x="22" y="22"/>
                  </a:cxn>
                  <a:cxn ang="0">
                    <a:pos x="20" y="20"/>
                  </a:cxn>
                  <a:cxn ang="0">
                    <a:pos x="18" y="17"/>
                  </a:cxn>
                  <a:cxn ang="0">
                    <a:pos x="17" y="14"/>
                  </a:cxn>
                  <a:cxn ang="0">
                    <a:pos x="17" y="12"/>
                  </a:cxn>
                  <a:cxn ang="0">
                    <a:pos x="18" y="8"/>
                  </a:cxn>
                  <a:cxn ang="0">
                    <a:pos x="20" y="5"/>
                  </a:cxn>
                  <a:cxn ang="0">
                    <a:pos x="23" y="2"/>
                  </a:cxn>
                  <a:cxn ang="0">
                    <a:pos x="26" y="0"/>
                  </a:cxn>
                  <a:cxn ang="0">
                    <a:pos x="30" y="0"/>
                  </a:cxn>
                  <a:cxn ang="0">
                    <a:pos x="33" y="1"/>
                  </a:cxn>
                  <a:cxn ang="0">
                    <a:pos x="36" y="2"/>
                  </a:cxn>
                  <a:cxn ang="0">
                    <a:pos x="40" y="5"/>
                  </a:cxn>
                </a:cxnLst>
                <a:rect l="0" t="0" r="0" b="0"/>
                <a:pathLst>
                  <a:path w="53" h="254">
                    <a:moveTo>
                      <a:pt x="40" y="5"/>
                    </a:moveTo>
                    <a:lnTo>
                      <a:pt x="40" y="12"/>
                    </a:lnTo>
                    <a:lnTo>
                      <a:pt x="40" y="14"/>
                    </a:lnTo>
                    <a:lnTo>
                      <a:pt x="42" y="18"/>
                    </a:lnTo>
                    <a:lnTo>
                      <a:pt x="40" y="20"/>
                    </a:lnTo>
                    <a:lnTo>
                      <a:pt x="41" y="22"/>
                    </a:lnTo>
                    <a:lnTo>
                      <a:pt x="39" y="29"/>
                    </a:lnTo>
                    <a:lnTo>
                      <a:pt x="39" y="30"/>
                    </a:lnTo>
                    <a:lnTo>
                      <a:pt x="48" y="37"/>
                    </a:lnTo>
                    <a:lnTo>
                      <a:pt x="52" y="89"/>
                    </a:lnTo>
                    <a:lnTo>
                      <a:pt x="47" y="98"/>
                    </a:lnTo>
                    <a:lnTo>
                      <a:pt x="49" y="127"/>
                    </a:lnTo>
                    <a:lnTo>
                      <a:pt x="46" y="129"/>
                    </a:lnTo>
                    <a:lnTo>
                      <a:pt x="44" y="174"/>
                    </a:lnTo>
                    <a:lnTo>
                      <a:pt x="42" y="219"/>
                    </a:lnTo>
                    <a:lnTo>
                      <a:pt x="42" y="221"/>
                    </a:lnTo>
                    <a:lnTo>
                      <a:pt x="52" y="230"/>
                    </a:lnTo>
                    <a:lnTo>
                      <a:pt x="50" y="231"/>
                    </a:lnTo>
                    <a:lnTo>
                      <a:pt x="47" y="233"/>
                    </a:lnTo>
                    <a:lnTo>
                      <a:pt x="42" y="231"/>
                    </a:lnTo>
                    <a:lnTo>
                      <a:pt x="36" y="228"/>
                    </a:lnTo>
                    <a:lnTo>
                      <a:pt x="32" y="227"/>
                    </a:lnTo>
                    <a:lnTo>
                      <a:pt x="32" y="234"/>
                    </a:lnTo>
                    <a:lnTo>
                      <a:pt x="30" y="234"/>
                    </a:lnTo>
                    <a:lnTo>
                      <a:pt x="33" y="240"/>
                    </a:lnTo>
                    <a:lnTo>
                      <a:pt x="32" y="251"/>
                    </a:lnTo>
                    <a:lnTo>
                      <a:pt x="28" y="253"/>
                    </a:lnTo>
                    <a:lnTo>
                      <a:pt x="23" y="244"/>
                    </a:lnTo>
                    <a:lnTo>
                      <a:pt x="23" y="237"/>
                    </a:lnTo>
                    <a:lnTo>
                      <a:pt x="21" y="237"/>
                    </a:lnTo>
                    <a:lnTo>
                      <a:pt x="19" y="179"/>
                    </a:lnTo>
                    <a:lnTo>
                      <a:pt x="21" y="174"/>
                    </a:lnTo>
                    <a:lnTo>
                      <a:pt x="15" y="135"/>
                    </a:lnTo>
                    <a:lnTo>
                      <a:pt x="11" y="134"/>
                    </a:lnTo>
                    <a:lnTo>
                      <a:pt x="10" y="93"/>
                    </a:lnTo>
                    <a:lnTo>
                      <a:pt x="0" y="89"/>
                    </a:lnTo>
                    <a:lnTo>
                      <a:pt x="4" y="46"/>
                    </a:lnTo>
                    <a:lnTo>
                      <a:pt x="19" y="34"/>
                    </a:lnTo>
                    <a:lnTo>
                      <a:pt x="23" y="30"/>
                    </a:lnTo>
                    <a:lnTo>
                      <a:pt x="23" y="25"/>
                    </a:lnTo>
                    <a:lnTo>
                      <a:pt x="22" y="22"/>
                    </a:lnTo>
                    <a:lnTo>
                      <a:pt x="20" y="20"/>
                    </a:lnTo>
                    <a:lnTo>
                      <a:pt x="18" y="17"/>
                    </a:lnTo>
                    <a:lnTo>
                      <a:pt x="17" y="14"/>
                    </a:lnTo>
                    <a:lnTo>
                      <a:pt x="17" y="12"/>
                    </a:lnTo>
                    <a:lnTo>
                      <a:pt x="18" y="8"/>
                    </a:lnTo>
                    <a:lnTo>
                      <a:pt x="20" y="5"/>
                    </a:lnTo>
                    <a:lnTo>
                      <a:pt x="23" y="2"/>
                    </a:lnTo>
                    <a:lnTo>
                      <a:pt x="26" y="0"/>
                    </a:lnTo>
                    <a:lnTo>
                      <a:pt x="30" y="0"/>
                    </a:lnTo>
                    <a:lnTo>
                      <a:pt x="33" y="1"/>
                    </a:lnTo>
                    <a:lnTo>
                      <a:pt x="36" y="2"/>
                    </a:lnTo>
                    <a:lnTo>
                      <a:pt x="40" y="5"/>
                    </a:lnTo>
                  </a:path>
                </a:pathLst>
              </a:custGeom>
              <a:solidFill>
                <a:schemeClr val="hlink"/>
              </a:solidFill>
              <a:ln w="12700">
                <a:noFill/>
              </a:ln>
            </p:spPr>
            <p:txBody>
              <a:bodyPr/>
              <a:lstStyle/>
              <a:p>
                <a:endParaRPr lang="zh-CN" altLang="en-US"/>
              </a:p>
            </p:txBody>
          </p:sp>
          <p:sp>
            <p:nvSpPr>
              <p:cNvPr id="37951" name="任意多边形 25663"/>
              <p:cNvSpPr/>
              <p:nvPr/>
            </p:nvSpPr>
            <p:spPr>
              <a:xfrm>
                <a:off x="3301" y="1539"/>
                <a:ext cx="56" cy="215"/>
              </a:xfrm>
              <a:custGeom>
                <a:avLst/>
                <a:gdLst/>
                <a:ahLst/>
                <a:cxnLst>
                  <a:cxn ang="0">
                    <a:pos x="41" y="5"/>
                  </a:cxn>
                  <a:cxn ang="0">
                    <a:pos x="36" y="25"/>
                  </a:cxn>
                  <a:cxn ang="0">
                    <a:pos x="39" y="28"/>
                  </a:cxn>
                  <a:cxn ang="0">
                    <a:pos x="43" y="35"/>
                  </a:cxn>
                  <a:cxn ang="0">
                    <a:pos x="47" y="49"/>
                  </a:cxn>
                  <a:cxn ang="0">
                    <a:pos x="43" y="51"/>
                  </a:cxn>
                  <a:cxn ang="0">
                    <a:pos x="19" y="71"/>
                  </a:cxn>
                  <a:cxn ang="0">
                    <a:pos x="4" y="186"/>
                  </a:cxn>
                  <a:cxn ang="0">
                    <a:pos x="0" y="206"/>
                  </a:cxn>
                  <a:cxn ang="0">
                    <a:pos x="7" y="217"/>
                  </a:cxn>
                  <a:cxn ang="0">
                    <a:pos x="11" y="219"/>
                  </a:cxn>
                  <a:cxn ang="0">
                    <a:pos x="11" y="202"/>
                  </a:cxn>
                  <a:cxn ang="0">
                    <a:pos x="11" y="211"/>
                  </a:cxn>
                  <a:cxn ang="0">
                    <a:pos x="18" y="204"/>
                  </a:cxn>
                  <a:cxn ang="0">
                    <a:pos x="20" y="190"/>
                  </a:cxn>
                  <a:cxn ang="0">
                    <a:pos x="34" y="289"/>
                  </a:cxn>
                  <a:cxn ang="0">
                    <a:pos x="41" y="349"/>
                  </a:cxn>
                  <a:cxn ang="0">
                    <a:pos x="37" y="376"/>
                  </a:cxn>
                  <a:cxn ang="0">
                    <a:pos x="54" y="371"/>
                  </a:cxn>
                  <a:cxn ang="0">
                    <a:pos x="49" y="338"/>
                  </a:cxn>
                  <a:cxn ang="0">
                    <a:pos x="56" y="291"/>
                  </a:cxn>
                  <a:cxn ang="0">
                    <a:pos x="58" y="336"/>
                  </a:cxn>
                  <a:cxn ang="0">
                    <a:pos x="61" y="368"/>
                  </a:cxn>
                  <a:cxn ang="0">
                    <a:pos x="75" y="369"/>
                  </a:cxn>
                  <a:cxn ang="0">
                    <a:pos x="80" y="289"/>
                  </a:cxn>
                  <a:cxn ang="0">
                    <a:pos x="86" y="281"/>
                  </a:cxn>
                  <a:cxn ang="0">
                    <a:pos x="102" y="289"/>
                  </a:cxn>
                  <a:cxn ang="0">
                    <a:pos x="94" y="193"/>
                  </a:cxn>
                  <a:cxn ang="0">
                    <a:pos x="96" y="174"/>
                  </a:cxn>
                  <a:cxn ang="0">
                    <a:pos x="94" y="127"/>
                  </a:cxn>
                  <a:cxn ang="0">
                    <a:pos x="71" y="63"/>
                  </a:cxn>
                  <a:cxn ang="0">
                    <a:pos x="70" y="41"/>
                  </a:cxn>
                  <a:cxn ang="0">
                    <a:pos x="75" y="37"/>
                  </a:cxn>
                  <a:cxn ang="0">
                    <a:pos x="80" y="31"/>
                  </a:cxn>
                  <a:cxn ang="0">
                    <a:pos x="77" y="5"/>
                  </a:cxn>
                  <a:cxn ang="0">
                    <a:pos x="64" y="1"/>
                  </a:cxn>
                  <a:cxn ang="0">
                    <a:pos x="53" y="3"/>
                  </a:cxn>
                </a:cxnLst>
                <a:rect l="0" t="0" r="0" b="0"/>
                <a:pathLst>
                  <a:path w="106" h="379">
                    <a:moveTo>
                      <a:pt x="53" y="3"/>
                    </a:moveTo>
                    <a:lnTo>
                      <a:pt x="41" y="5"/>
                    </a:lnTo>
                    <a:lnTo>
                      <a:pt x="36" y="19"/>
                    </a:lnTo>
                    <a:lnTo>
                      <a:pt x="36" y="25"/>
                    </a:lnTo>
                    <a:lnTo>
                      <a:pt x="41" y="25"/>
                    </a:lnTo>
                    <a:lnTo>
                      <a:pt x="39" y="28"/>
                    </a:lnTo>
                    <a:lnTo>
                      <a:pt x="41" y="29"/>
                    </a:lnTo>
                    <a:lnTo>
                      <a:pt x="43" y="35"/>
                    </a:lnTo>
                    <a:lnTo>
                      <a:pt x="44" y="37"/>
                    </a:lnTo>
                    <a:lnTo>
                      <a:pt x="47" y="49"/>
                    </a:lnTo>
                    <a:lnTo>
                      <a:pt x="47" y="51"/>
                    </a:lnTo>
                    <a:lnTo>
                      <a:pt x="43" y="51"/>
                    </a:lnTo>
                    <a:lnTo>
                      <a:pt x="34" y="66"/>
                    </a:lnTo>
                    <a:lnTo>
                      <a:pt x="19" y="71"/>
                    </a:lnTo>
                    <a:lnTo>
                      <a:pt x="11" y="82"/>
                    </a:lnTo>
                    <a:lnTo>
                      <a:pt x="4" y="186"/>
                    </a:lnTo>
                    <a:lnTo>
                      <a:pt x="7" y="187"/>
                    </a:lnTo>
                    <a:lnTo>
                      <a:pt x="0" y="206"/>
                    </a:lnTo>
                    <a:lnTo>
                      <a:pt x="4" y="217"/>
                    </a:lnTo>
                    <a:lnTo>
                      <a:pt x="7" y="217"/>
                    </a:lnTo>
                    <a:lnTo>
                      <a:pt x="8" y="219"/>
                    </a:lnTo>
                    <a:lnTo>
                      <a:pt x="11" y="219"/>
                    </a:lnTo>
                    <a:lnTo>
                      <a:pt x="10" y="208"/>
                    </a:lnTo>
                    <a:lnTo>
                      <a:pt x="11" y="202"/>
                    </a:lnTo>
                    <a:lnTo>
                      <a:pt x="13" y="207"/>
                    </a:lnTo>
                    <a:lnTo>
                      <a:pt x="11" y="211"/>
                    </a:lnTo>
                    <a:lnTo>
                      <a:pt x="13" y="213"/>
                    </a:lnTo>
                    <a:lnTo>
                      <a:pt x="18" y="204"/>
                    </a:lnTo>
                    <a:lnTo>
                      <a:pt x="15" y="189"/>
                    </a:lnTo>
                    <a:lnTo>
                      <a:pt x="20" y="190"/>
                    </a:lnTo>
                    <a:lnTo>
                      <a:pt x="18" y="283"/>
                    </a:lnTo>
                    <a:lnTo>
                      <a:pt x="34" y="289"/>
                    </a:lnTo>
                    <a:lnTo>
                      <a:pt x="43" y="343"/>
                    </a:lnTo>
                    <a:lnTo>
                      <a:pt x="41" y="349"/>
                    </a:lnTo>
                    <a:lnTo>
                      <a:pt x="37" y="371"/>
                    </a:lnTo>
                    <a:lnTo>
                      <a:pt x="37" y="376"/>
                    </a:lnTo>
                    <a:lnTo>
                      <a:pt x="49" y="378"/>
                    </a:lnTo>
                    <a:lnTo>
                      <a:pt x="54" y="371"/>
                    </a:lnTo>
                    <a:lnTo>
                      <a:pt x="51" y="352"/>
                    </a:lnTo>
                    <a:lnTo>
                      <a:pt x="49" y="338"/>
                    </a:lnTo>
                    <a:lnTo>
                      <a:pt x="55" y="291"/>
                    </a:lnTo>
                    <a:lnTo>
                      <a:pt x="56" y="291"/>
                    </a:lnTo>
                    <a:lnTo>
                      <a:pt x="61" y="308"/>
                    </a:lnTo>
                    <a:lnTo>
                      <a:pt x="58" y="336"/>
                    </a:lnTo>
                    <a:lnTo>
                      <a:pt x="54" y="339"/>
                    </a:lnTo>
                    <a:lnTo>
                      <a:pt x="61" y="368"/>
                    </a:lnTo>
                    <a:lnTo>
                      <a:pt x="72" y="371"/>
                    </a:lnTo>
                    <a:lnTo>
                      <a:pt x="75" y="369"/>
                    </a:lnTo>
                    <a:lnTo>
                      <a:pt x="66" y="339"/>
                    </a:lnTo>
                    <a:lnTo>
                      <a:pt x="80" y="289"/>
                    </a:lnTo>
                    <a:lnTo>
                      <a:pt x="86" y="284"/>
                    </a:lnTo>
                    <a:lnTo>
                      <a:pt x="86" y="281"/>
                    </a:lnTo>
                    <a:lnTo>
                      <a:pt x="98" y="282"/>
                    </a:lnTo>
                    <a:lnTo>
                      <a:pt x="102" y="289"/>
                    </a:lnTo>
                    <a:lnTo>
                      <a:pt x="105" y="284"/>
                    </a:lnTo>
                    <a:lnTo>
                      <a:pt x="94" y="193"/>
                    </a:lnTo>
                    <a:lnTo>
                      <a:pt x="96" y="193"/>
                    </a:lnTo>
                    <a:lnTo>
                      <a:pt x="96" y="174"/>
                    </a:lnTo>
                    <a:lnTo>
                      <a:pt x="97" y="172"/>
                    </a:lnTo>
                    <a:lnTo>
                      <a:pt x="94" y="127"/>
                    </a:lnTo>
                    <a:lnTo>
                      <a:pt x="90" y="73"/>
                    </a:lnTo>
                    <a:lnTo>
                      <a:pt x="71" y="63"/>
                    </a:lnTo>
                    <a:lnTo>
                      <a:pt x="64" y="51"/>
                    </a:lnTo>
                    <a:lnTo>
                      <a:pt x="70" y="41"/>
                    </a:lnTo>
                    <a:lnTo>
                      <a:pt x="72" y="42"/>
                    </a:lnTo>
                    <a:lnTo>
                      <a:pt x="75" y="37"/>
                    </a:lnTo>
                    <a:lnTo>
                      <a:pt x="75" y="31"/>
                    </a:lnTo>
                    <a:lnTo>
                      <a:pt x="80" y="31"/>
                    </a:lnTo>
                    <a:lnTo>
                      <a:pt x="82" y="16"/>
                    </a:lnTo>
                    <a:lnTo>
                      <a:pt x="77" y="5"/>
                    </a:lnTo>
                    <a:lnTo>
                      <a:pt x="72" y="1"/>
                    </a:lnTo>
                    <a:lnTo>
                      <a:pt x="64" y="1"/>
                    </a:lnTo>
                    <a:lnTo>
                      <a:pt x="59" y="0"/>
                    </a:lnTo>
                    <a:lnTo>
                      <a:pt x="53" y="3"/>
                    </a:lnTo>
                  </a:path>
                </a:pathLst>
              </a:custGeom>
              <a:solidFill>
                <a:srgbClr val="EAEC5E"/>
              </a:solidFill>
              <a:ln w="12700">
                <a:noFill/>
              </a:ln>
            </p:spPr>
            <p:txBody>
              <a:bodyPr/>
              <a:lstStyle/>
              <a:p>
                <a:endParaRPr lang="zh-CN" altLang="en-US"/>
              </a:p>
            </p:txBody>
          </p:sp>
          <p:sp>
            <p:nvSpPr>
              <p:cNvPr id="37952" name="任意多边形 25664"/>
              <p:cNvSpPr/>
              <p:nvPr/>
            </p:nvSpPr>
            <p:spPr>
              <a:xfrm>
                <a:off x="3722" y="1487"/>
                <a:ext cx="40" cy="214"/>
              </a:xfrm>
              <a:custGeom>
                <a:avLst/>
                <a:gdLst/>
                <a:ahLst/>
                <a:cxnLst>
                  <a:cxn ang="0">
                    <a:pos x="25" y="5"/>
                  </a:cxn>
                  <a:cxn ang="0">
                    <a:pos x="43" y="0"/>
                  </a:cxn>
                  <a:cxn ang="0">
                    <a:pos x="56" y="0"/>
                  </a:cxn>
                  <a:cxn ang="0">
                    <a:pos x="68" y="3"/>
                  </a:cxn>
                  <a:cxn ang="0">
                    <a:pos x="72" y="16"/>
                  </a:cxn>
                  <a:cxn ang="0">
                    <a:pos x="72" y="27"/>
                  </a:cxn>
                  <a:cxn ang="0">
                    <a:pos x="65" y="40"/>
                  </a:cxn>
                  <a:cxn ang="0">
                    <a:pos x="60" y="40"/>
                  </a:cxn>
                  <a:cxn ang="0">
                    <a:pos x="68" y="56"/>
                  </a:cxn>
                  <a:cxn ang="0">
                    <a:pos x="73" y="80"/>
                  </a:cxn>
                  <a:cxn ang="0">
                    <a:pos x="73" y="102"/>
                  </a:cxn>
                  <a:cxn ang="0">
                    <a:pos x="72" y="129"/>
                  </a:cxn>
                  <a:cxn ang="0">
                    <a:pos x="68" y="156"/>
                  </a:cxn>
                  <a:cxn ang="0">
                    <a:pos x="59" y="158"/>
                  </a:cxn>
                  <a:cxn ang="0">
                    <a:pos x="59" y="165"/>
                  </a:cxn>
                  <a:cxn ang="0">
                    <a:pos x="54" y="169"/>
                  </a:cxn>
                  <a:cxn ang="0">
                    <a:pos x="54" y="197"/>
                  </a:cxn>
                  <a:cxn ang="0">
                    <a:pos x="50" y="202"/>
                  </a:cxn>
                  <a:cxn ang="0">
                    <a:pos x="50" y="253"/>
                  </a:cxn>
                  <a:cxn ang="0">
                    <a:pos x="50" y="285"/>
                  </a:cxn>
                  <a:cxn ang="0">
                    <a:pos x="56" y="320"/>
                  </a:cxn>
                  <a:cxn ang="0">
                    <a:pos x="59" y="366"/>
                  </a:cxn>
                  <a:cxn ang="0">
                    <a:pos x="51" y="370"/>
                  </a:cxn>
                  <a:cxn ang="0">
                    <a:pos x="51" y="376"/>
                  </a:cxn>
                  <a:cxn ang="0">
                    <a:pos x="40" y="376"/>
                  </a:cxn>
                  <a:cxn ang="0">
                    <a:pos x="37" y="373"/>
                  </a:cxn>
                  <a:cxn ang="0">
                    <a:pos x="32" y="373"/>
                  </a:cxn>
                  <a:cxn ang="0">
                    <a:pos x="32" y="376"/>
                  </a:cxn>
                  <a:cxn ang="0">
                    <a:pos x="23" y="376"/>
                  </a:cxn>
                  <a:cxn ang="0">
                    <a:pos x="5" y="373"/>
                  </a:cxn>
                  <a:cxn ang="0">
                    <a:pos x="5" y="370"/>
                  </a:cxn>
                  <a:cxn ang="0">
                    <a:pos x="21" y="363"/>
                  </a:cxn>
                  <a:cxn ang="0">
                    <a:pos x="21" y="356"/>
                  </a:cxn>
                  <a:cxn ang="0">
                    <a:pos x="6" y="353"/>
                  </a:cxn>
                  <a:cxn ang="0">
                    <a:pos x="6" y="349"/>
                  </a:cxn>
                  <a:cxn ang="0">
                    <a:pos x="17" y="342"/>
                  </a:cxn>
                  <a:cxn ang="0">
                    <a:pos x="17" y="290"/>
                  </a:cxn>
                  <a:cxn ang="0">
                    <a:pos x="13" y="243"/>
                  </a:cxn>
                  <a:cxn ang="0">
                    <a:pos x="14" y="196"/>
                  </a:cxn>
                  <a:cxn ang="0">
                    <a:pos x="14" y="169"/>
                  </a:cxn>
                  <a:cxn ang="0">
                    <a:pos x="13" y="161"/>
                  </a:cxn>
                  <a:cxn ang="0">
                    <a:pos x="13" y="124"/>
                  </a:cxn>
                  <a:cxn ang="0">
                    <a:pos x="0" y="116"/>
                  </a:cxn>
                  <a:cxn ang="0">
                    <a:pos x="0" y="112"/>
                  </a:cxn>
                  <a:cxn ang="0">
                    <a:pos x="28" y="61"/>
                  </a:cxn>
                  <a:cxn ang="0">
                    <a:pos x="41" y="54"/>
                  </a:cxn>
                  <a:cxn ang="0">
                    <a:pos x="40" y="51"/>
                  </a:cxn>
                  <a:cxn ang="0">
                    <a:pos x="30" y="49"/>
                  </a:cxn>
                  <a:cxn ang="0">
                    <a:pos x="30" y="46"/>
                  </a:cxn>
                  <a:cxn ang="0">
                    <a:pos x="28" y="44"/>
                  </a:cxn>
                  <a:cxn ang="0">
                    <a:pos x="28" y="40"/>
                  </a:cxn>
                  <a:cxn ang="0">
                    <a:pos x="25" y="39"/>
                  </a:cxn>
                  <a:cxn ang="0">
                    <a:pos x="28" y="37"/>
                  </a:cxn>
                  <a:cxn ang="0">
                    <a:pos x="26" y="35"/>
                  </a:cxn>
                  <a:cxn ang="0">
                    <a:pos x="30" y="27"/>
                  </a:cxn>
                  <a:cxn ang="0">
                    <a:pos x="28" y="22"/>
                  </a:cxn>
                  <a:cxn ang="0">
                    <a:pos x="30" y="18"/>
                  </a:cxn>
                  <a:cxn ang="0">
                    <a:pos x="26" y="14"/>
                  </a:cxn>
                  <a:cxn ang="0">
                    <a:pos x="25" y="5"/>
                  </a:cxn>
                </a:cxnLst>
                <a:rect l="0" t="0" r="0" b="0"/>
                <a:pathLst>
                  <a:path w="74" h="377">
                    <a:moveTo>
                      <a:pt x="25" y="5"/>
                    </a:moveTo>
                    <a:lnTo>
                      <a:pt x="43" y="0"/>
                    </a:lnTo>
                    <a:lnTo>
                      <a:pt x="56" y="0"/>
                    </a:lnTo>
                    <a:lnTo>
                      <a:pt x="68" y="3"/>
                    </a:lnTo>
                    <a:lnTo>
                      <a:pt x="72" y="16"/>
                    </a:lnTo>
                    <a:lnTo>
                      <a:pt x="72" y="27"/>
                    </a:lnTo>
                    <a:lnTo>
                      <a:pt x="65" y="40"/>
                    </a:lnTo>
                    <a:lnTo>
                      <a:pt x="60" y="40"/>
                    </a:lnTo>
                    <a:lnTo>
                      <a:pt x="68" y="56"/>
                    </a:lnTo>
                    <a:lnTo>
                      <a:pt x="73" y="80"/>
                    </a:lnTo>
                    <a:lnTo>
                      <a:pt x="73" y="102"/>
                    </a:lnTo>
                    <a:lnTo>
                      <a:pt x="72" y="129"/>
                    </a:lnTo>
                    <a:lnTo>
                      <a:pt x="68" y="156"/>
                    </a:lnTo>
                    <a:lnTo>
                      <a:pt x="59" y="158"/>
                    </a:lnTo>
                    <a:lnTo>
                      <a:pt x="59" y="165"/>
                    </a:lnTo>
                    <a:lnTo>
                      <a:pt x="54" y="169"/>
                    </a:lnTo>
                    <a:lnTo>
                      <a:pt x="54" y="197"/>
                    </a:lnTo>
                    <a:lnTo>
                      <a:pt x="50" y="202"/>
                    </a:lnTo>
                    <a:lnTo>
                      <a:pt x="50" y="253"/>
                    </a:lnTo>
                    <a:lnTo>
                      <a:pt x="50" y="285"/>
                    </a:lnTo>
                    <a:lnTo>
                      <a:pt x="56" y="320"/>
                    </a:lnTo>
                    <a:lnTo>
                      <a:pt x="59" y="366"/>
                    </a:lnTo>
                    <a:lnTo>
                      <a:pt x="51" y="370"/>
                    </a:lnTo>
                    <a:lnTo>
                      <a:pt x="51" y="376"/>
                    </a:lnTo>
                    <a:lnTo>
                      <a:pt x="40" y="376"/>
                    </a:lnTo>
                    <a:lnTo>
                      <a:pt x="37" y="373"/>
                    </a:lnTo>
                    <a:lnTo>
                      <a:pt x="32" y="373"/>
                    </a:lnTo>
                    <a:lnTo>
                      <a:pt x="32" y="376"/>
                    </a:lnTo>
                    <a:lnTo>
                      <a:pt x="23" y="376"/>
                    </a:lnTo>
                    <a:lnTo>
                      <a:pt x="5" y="373"/>
                    </a:lnTo>
                    <a:lnTo>
                      <a:pt x="5" y="370"/>
                    </a:lnTo>
                    <a:lnTo>
                      <a:pt x="21" y="363"/>
                    </a:lnTo>
                    <a:lnTo>
                      <a:pt x="21" y="356"/>
                    </a:lnTo>
                    <a:lnTo>
                      <a:pt x="6" y="353"/>
                    </a:lnTo>
                    <a:lnTo>
                      <a:pt x="6" y="349"/>
                    </a:lnTo>
                    <a:lnTo>
                      <a:pt x="17" y="342"/>
                    </a:lnTo>
                    <a:lnTo>
                      <a:pt x="17" y="290"/>
                    </a:lnTo>
                    <a:lnTo>
                      <a:pt x="13" y="243"/>
                    </a:lnTo>
                    <a:lnTo>
                      <a:pt x="14" y="196"/>
                    </a:lnTo>
                    <a:lnTo>
                      <a:pt x="14" y="169"/>
                    </a:lnTo>
                    <a:lnTo>
                      <a:pt x="13" y="161"/>
                    </a:lnTo>
                    <a:lnTo>
                      <a:pt x="13" y="124"/>
                    </a:lnTo>
                    <a:lnTo>
                      <a:pt x="0" y="116"/>
                    </a:lnTo>
                    <a:lnTo>
                      <a:pt x="0" y="112"/>
                    </a:lnTo>
                    <a:lnTo>
                      <a:pt x="28" y="61"/>
                    </a:lnTo>
                    <a:lnTo>
                      <a:pt x="41" y="54"/>
                    </a:lnTo>
                    <a:lnTo>
                      <a:pt x="40" y="51"/>
                    </a:lnTo>
                    <a:lnTo>
                      <a:pt x="30" y="49"/>
                    </a:lnTo>
                    <a:lnTo>
                      <a:pt x="30" y="46"/>
                    </a:lnTo>
                    <a:lnTo>
                      <a:pt x="28" y="44"/>
                    </a:lnTo>
                    <a:lnTo>
                      <a:pt x="28" y="40"/>
                    </a:lnTo>
                    <a:lnTo>
                      <a:pt x="25" y="39"/>
                    </a:lnTo>
                    <a:lnTo>
                      <a:pt x="28" y="37"/>
                    </a:lnTo>
                    <a:lnTo>
                      <a:pt x="26" y="35"/>
                    </a:lnTo>
                    <a:lnTo>
                      <a:pt x="30" y="27"/>
                    </a:lnTo>
                    <a:lnTo>
                      <a:pt x="28" y="22"/>
                    </a:lnTo>
                    <a:lnTo>
                      <a:pt x="30" y="18"/>
                    </a:lnTo>
                    <a:lnTo>
                      <a:pt x="26" y="14"/>
                    </a:lnTo>
                    <a:lnTo>
                      <a:pt x="25" y="5"/>
                    </a:lnTo>
                  </a:path>
                </a:pathLst>
              </a:custGeom>
              <a:solidFill>
                <a:srgbClr val="EAEC5E"/>
              </a:solidFill>
              <a:ln w="12700">
                <a:noFill/>
              </a:ln>
            </p:spPr>
            <p:txBody>
              <a:bodyPr/>
              <a:lstStyle/>
              <a:p>
                <a:endParaRPr lang="zh-CN" altLang="en-US"/>
              </a:p>
            </p:txBody>
          </p:sp>
          <p:sp>
            <p:nvSpPr>
              <p:cNvPr id="37953" name="任意多边形 25665"/>
              <p:cNvSpPr/>
              <p:nvPr/>
            </p:nvSpPr>
            <p:spPr>
              <a:xfrm>
                <a:off x="3661" y="1466"/>
                <a:ext cx="54" cy="191"/>
              </a:xfrm>
              <a:custGeom>
                <a:avLst/>
                <a:gdLst/>
                <a:ahLst/>
                <a:cxnLst>
                  <a:cxn ang="0">
                    <a:pos x="61" y="4"/>
                  </a:cxn>
                  <a:cxn ang="0">
                    <a:pos x="66" y="22"/>
                  </a:cxn>
                  <a:cxn ang="0">
                    <a:pos x="63" y="24"/>
                  </a:cxn>
                  <a:cxn ang="0">
                    <a:pos x="60" y="31"/>
                  </a:cxn>
                  <a:cxn ang="0">
                    <a:pos x="55" y="43"/>
                  </a:cxn>
                  <a:cxn ang="0">
                    <a:pos x="60" y="45"/>
                  </a:cxn>
                  <a:cxn ang="0">
                    <a:pos x="82" y="63"/>
                  </a:cxn>
                  <a:cxn ang="0">
                    <a:pos x="97" y="164"/>
                  </a:cxn>
                  <a:cxn ang="0">
                    <a:pos x="100" y="182"/>
                  </a:cxn>
                  <a:cxn ang="0">
                    <a:pos x="94" y="191"/>
                  </a:cxn>
                  <a:cxn ang="0">
                    <a:pos x="89" y="194"/>
                  </a:cxn>
                  <a:cxn ang="0">
                    <a:pos x="89" y="178"/>
                  </a:cxn>
                  <a:cxn ang="0">
                    <a:pos x="89" y="187"/>
                  </a:cxn>
                  <a:cxn ang="0">
                    <a:pos x="84" y="181"/>
                  </a:cxn>
                  <a:cxn ang="0">
                    <a:pos x="81" y="168"/>
                  </a:cxn>
                  <a:cxn ang="0">
                    <a:pos x="68" y="255"/>
                  </a:cxn>
                  <a:cxn ang="0">
                    <a:pos x="61" y="310"/>
                  </a:cxn>
                  <a:cxn ang="0">
                    <a:pos x="65" y="333"/>
                  </a:cxn>
                  <a:cxn ang="0">
                    <a:pos x="48" y="330"/>
                  </a:cxn>
                  <a:cxn ang="0">
                    <a:pos x="53" y="300"/>
                  </a:cxn>
                  <a:cxn ang="0">
                    <a:pos x="46" y="258"/>
                  </a:cxn>
                  <a:cxn ang="0">
                    <a:pos x="45" y="298"/>
                  </a:cxn>
                  <a:cxn ang="0">
                    <a:pos x="42" y="327"/>
                  </a:cxn>
                  <a:cxn ang="0">
                    <a:pos x="29" y="328"/>
                  </a:cxn>
                  <a:cxn ang="0">
                    <a:pos x="24" y="255"/>
                  </a:cxn>
                  <a:cxn ang="0">
                    <a:pos x="18" y="249"/>
                  </a:cxn>
                  <a:cxn ang="0">
                    <a:pos x="3" y="255"/>
                  </a:cxn>
                  <a:cxn ang="0">
                    <a:pos x="11" y="171"/>
                  </a:cxn>
                  <a:cxn ang="0">
                    <a:pos x="9" y="154"/>
                  </a:cxn>
                  <a:cxn ang="0">
                    <a:pos x="11" y="112"/>
                  </a:cxn>
                  <a:cxn ang="0">
                    <a:pos x="33" y="56"/>
                  </a:cxn>
                  <a:cxn ang="0">
                    <a:pos x="33" y="36"/>
                  </a:cxn>
                  <a:cxn ang="0">
                    <a:pos x="29" y="32"/>
                  </a:cxn>
                  <a:cxn ang="0">
                    <a:pos x="24" y="27"/>
                  </a:cxn>
                  <a:cxn ang="0">
                    <a:pos x="27" y="4"/>
                  </a:cxn>
                  <a:cxn ang="0">
                    <a:pos x="40" y="1"/>
                  </a:cxn>
                  <a:cxn ang="0">
                    <a:pos x="50" y="2"/>
                  </a:cxn>
                </a:cxnLst>
                <a:rect l="0" t="0" r="0" b="0"/>
                <a:pathLst>
                  <a:path w="101" h="337">
                    <a:moveTo>
                      <a:pt x="50" y="2"/>
                    </a:moveTo>
                    <a:lnTo>
                      <a:pt x="61" y="4"/>
                    </a:lnTo>
                    <a:lnTo>
                      <a:pt x="66" y="17"/>
                    </a:lnTo>
                    <a:lnTo>
                      <a:pt x="66" y="22"/>
                    </a:lnTo>
                    <a:lnTo>
                      <a:pt x="61" y="22"/>
                    </a:lnTo>
                    <a:lnTo>
                      <a:pt x="63" y="24"/>
                    </a:lnTo>
                    <a:lnTo>
                      <a:pt x="61" y="25"/>
                    </a:lnTo>
                    <a:lnTo>
                      <a:pt x="60" y="31"/>
                    </a:lnTo>
                    <a:lnTo>
                      <a:pt x="58" y="32"/>
                    </a:lnTo>
                    <a:lnTo>
                      <a:pt x="55" y="43"/>
                    </a:lnTo>
                    <a:lnTo>
                      <a:pt x="55" y="45"/>
                    </a:lnTo>
                    <a:lnTo>
                      <a:pt x="60" y="45"/>
                    </a:lnTo>
                    <a:lnTo>
                      <a:pt x="68" y="58"/>
                    </a:lnTo>
                    <a:lnTo>
                      <a:pt x="82" y="63"/>
                    </a:lnTo>
                    <a:lnTo>
                      <a:pt x="89" y="72"/>
                    </a:lnTo>
                    <a:lnTo>
                      <a:pt x="97" y="164"/>
                    </a:lnTo>
                    <a:lnTo>
                      <a:pt x="94" y="166"/>
                    </a:lnTo>
                    <a:lnTo>
                      <a:pt x="100" y="182"/>
                    </a:lnTo>
                    <a:lnTo>
                      <a:pt x="97" y="191"/>
                    </a:lnTo>
                    <a:lnTo>
                      <a:pt x="94" y="191"/>
                    </a:lnTo>
                    <a:lnTo>
                      <a:pt x="93" y="194"/>
                    </a:lnTo>
                    <a:lnTo>
                      <a:pt x="89" y="194"/>
                    </a:lnTo>
                    <a:lnTo>
                      <a:pt x="91" y="184"/>
                    </a:lnTo>
                    <a:lnTo>
                      <a:pt x="89" y="178"/>
                    </a:lnTo>
                    <a:lnTo>
                      <a:pt x="88" y="183"/>
                    </a:lnTo>
                    <a:lnTo>
                      <a:pt x="89" y="187"/>
                    </a:lnTo>
                    <a:lnTo>
                      <a:pt x="87" y="189"/>
                    </a:lnTo>
                    <a:lnTo>
                      <a:pt x="84" y="181"/>
                    </a:lnTo>
                    <a:lnTo>
                      <a:pt x="86" y="167"/>
                    </a:lnTo>
                    <a:lnTo>
                      <a:pt x="81" y="168"/>
                    </a:lnTo>
                    <a:lnTo>
                      <a:pt x="84" y="251"/>
                    </a:lnTo>
                    <a:lnTo>
                      <a:pt x="68" y="255"/>
                    </a:lnTo>
                    <a:lnTo>
                      <a:pt x="60" y="305"/>
                    </a:lnTo>
                    <a:lnTo>
                      <a:pt x="61" y="310"/>
                    </a:lnTo>
                    <a:lnTo>
                      <a:pt x="65" y="330"/>
                    </a:lnTo>
                    <a:lnTo>
                      <a:pt x="65" y="333"/>
                    </a:lnTo>
                    <a:lnTo>
                      <a:pt x="53" y="336"/>
                    </a:lnTo>
                    <a:lnTo>
                      <a:pt x="48" y="330"/>
                    </a:lnTo>
                    <a:lnTo>
                      <a:pt x="51" y="313"/>
                    </a:lnTo>
                    <a:lnTo>
                      <a:pt x="53" y="300"/>
                    </a:lnTo>
                    <a:lnTo>
                      <a:pt x="48" y="258"/>
                    </a:lnTo>
                    <a:lnTo>
                      <a:pt x="46" y="258"/>
                    </a:lnTo>
                    <a:lnTo>
                      <a:pt x="42" y="273"/>
                    </a:lnTo>
                    <a:lnTo>
                      <a:pt x="45" y="298"/>
                    </a:lnTo>
                    <a:lnTo>
                      <a:pt x="48" y="301"/>
                    </a:lnTo>
                    <a:lnTo>
                      <a:pt x="42" y="327"/>
                    </a:lnTo>
                    <a:lnTo>
                      <a:pt x="31" y="330"/>
                    </a:lnTo>
                    <a:lnTo>
                      <a:pt x="29" y="328"/>
                    </a:lnTo>
                    <a:lnTo>
                      <a:pt x="37" y="302"/>
                    </a:lnTo>
                    <a:lnTo>
                      <a:pt x="24" y="255"/>
                    </a:lnTo>
                    <a:lnTo>
                      <a:pt x="18" y="252"/>
                    </a:lnTo>
                    <a:lnTo>
                      <a:pt x="18" y="249"/>
                    </a:lnTo>
                    <a:lnTo>
                      <a:pt x="6" y="250"/>
                    </a:lnTo>
                    <a:lnTo>
                      <a:pt x="3" y="255"/>
                    </a:lnTo>
                    <a:lnTo>
                      <a:pt x="0" y="252"/>
                    </a:lnTo>
                    <a:lnTo>
                      <a:pt x="11" y="171"/>
                    </a:lnTo>
                    <a:lnTo>
                      <a:pt x="9" y="171"/>
                    </a:lnTo>
                    <a:lnTo>
                      <a:pt x="9" y="154"/>
                    </a:lnTo>
                    <a:lnTo>
                      <a:pt x="8" y="152"/>
                    </a:lnTo>
                    <a:lnTo>
                      <a:pt x="11" y="112"/>
                    </a:lnTo>
                    <a:lnTo>
                      <a:pt x="15" y="65"/>
                    </a:lnTo>
                    <a:lnTo>
                      <a:pt x="33" y="56"/>
                    </a:lnTo>
                    <a:lnTo>
                      <a:pt x="39" y="45"/>
                    </a:lnTo>
                    <a:lnTo>
                      <a:pt x="33" y="36"/>
                    </a:lnTo>
                    <a:lnTo>
                      <a:pt x="31" y="37"/>
                    </a:lnTo>
                    <a:lnTo>
                      <a:pt x="29" y="32"/>
                    </a:lnTo>
                    <a:lnTo>
                      <a:pt x="29" y="27"/>
                    </a:lnTo>
                    <a:lnTo>
                      <a:pt x="24" y="27"/>
                    </a:lnTo>
                    <a:lnTo>
                      <a:pt x="23" y="14"/>
                    </a:lnTo>
                    <a:lnTo>
                      <a:pt x="27" y="4"/>
                    </a:lnTo>
                    <a:lnTo>
                      <a:pt x="32" y="1"/>
                    </a:lnTo>
                    <a:lnTo>
                      <a:pt x="40" y="1"/>
                    </a:lnTo>
                    <a:lnTo>
                      <a:pt x="44" y="0"/>
                    </a:lnTo>
                    <a:lnTo>
                      <a:pt x="50" y="2"/>
                    </a:lnTo>
                  </a:path>
                </a:pathLst>
              </a:custGeom>
              <a:solidFill>
                <a:srgbClr val="EAEC5E"/>
              </a:solidFill>
              <a:ln w="12700">
                <a:noFill/>
              </a:ln>
            </p:spPr>
            <p:txBody>
              <a:bodyPr/>
              <a:lstStyle/>
              <a:p>
                <a:endParaRPr lang="zh-CN" altLang="en-US"/>
              </a:p>
            </p:txBody>
          </p:sp>
          <p:sp>
            <p:nvSpPr>
              <p:cNvPr id="37954" name="任意多边形 25666"/>
              <p:cNvSpPr/>
              <p:nvPr/>
            </p:nvSpPr>
            <p:spPr>
              <a:xfrm>
                <a:off x="3372" y="1482"/>
                <a:ext cx="34" cy="135"/>
              </a:xfrm>
              <a:custGeom>
                <a:avLst/>
                <a:gdLst/>
                <a:ahLst/>
                <a:cxnLst>
                  <a:cxn ang="0">
                    <a:pos x="25" y="3"/>
                  </a:cxn>
                  <a:cxn ang="0">
                    <a:pos x="21" y="15"/>
                  </a:cxn>
                  <a:cxn ang="0">
                    <a:pos x="24" y="17"/>
                  </a:cxn>
                  <a:cxn ang="0">
                    <a:pos x="26" y="22"/>
                  </a:cxn>
                  <a:cxn ang="0">
                    <a:pos x="29" y="30"/>
                  </a:cxn>
                  <a:cxn ang="0">
                    <a:pos x="26" y="32"/>
                  </a:cxn>
                  <a:cxn ang="0">
                    <a:pos x="12" y="44"/>
                  </a:cxn>
                  <a:cxn ang="0">
                    <a:pos x="2" y="116"/>
                  </a:cxn>
                  <a:cxn ang="0">
                    <a:pos x="0" y="128"/>
                  </a:cxn>
                  <a:cxn ang="0">
                    <a:pos x="4" y="135"/>
                  </a:cxn>
                  <a:cxn ang="0">
                    <a:pos x="7" y="136"/>
                  </a:cxn>
                  <a:cxn ang="0">
                    <a:pos x="7" y="126"/>
                  </a:cxn>
                  <a:cxn ang="0">
                    <a:pos x="7" y="131"/>
                  </a:cxn>
                  <a:cxn ang="0">
                    <a:pos x="10" y="128"/>
                  </a:cxn>
                  <a:cxn ang="0">
                    <a:pos x="12" y="118"/>
                  </a:cxn>
                  <a:cxn ang="0">
                    <a:pos x="21" y="180"/>
                  </a:cxn>
                  <a:cxn ang="0">
                    <a:pos x="25" y="218"/>
                  </a:cxn>
                  <a:cxn ang="0">
                    <a:pos x="23" y="234"/>
                  </a:cxn>
                  <a:cxn ang="0">
                    <a:pos x="33" y="232"/>
                  </a:cxn>
                  <a:cxn ang="0">
                    <a:pos x="30" y="211"/>
                  </a:cxn>
                  <a:cxn ang="0">
                    <a:pos x="34" y="182"/>
                  </a:cxn>
                  <a:cxn ang="0">
                    <a:pos x="36" y="209"/>
                  </a:cxn>
                  <a:cxn ang="0">
                    <a:pos x="37" y="229"/>
                  </a:cxn>
                  <a:cxn ang="0">
                    <a:pos x="45" y="230"/>
                  </a:cxn>
                  <a:cxn ang="0">
                    <a:pos x="49" y="180"/>
                  </a:cxn>
                  <a:cxn ang="0">
                    <a:pos x="52" y="175"/>
                  </a:cxn>
                  <a:cxn ang="0">
                    <a:pos x="62" y="180"/>
                  </a:cxn>
                  <a:cxn ang="0">
                    <a:pos x="57" y="120"/>
                  </a:cxn>
                  <a:cxn ang="0">
                    <a:pos x="58" y="108"/>
                  </a:cxn>
                  <a:cxn ang="0">
                    <a:pos x="57" y="79"/>
                  </a:cxn>
                  <a:cxn ang="0">
                    <a:pos x="43" y="39"/>
                  </a:cxn>
                  <a:cxn ang="0">
                    <a:pos x="43" y="26"/>
                  </a:cxn>
                  <a:cxn ang="0">
                    <a:pos x="45" y="23"/>
                  </a:cxn>
                  <a:cxn ang="0">
                    <a:pos x="49" y="19"/>
                  </a:cxn>
                  <a:cxn ang="0">
                    <a:pos x="46" y="3"/>
                  </a:cxn>
                  <a:cxn ang="0">
                    <a:pos x="39" y="1"/>
                  </a:cxn>
                  <a:cxn ang="0">
                    <a:pos x="32" y="1"/>
                  </a:cxn>
                </a:cxnLst>
                <a:rect l="0" t="0" r="0" b="0"/>
                <a:pathLst>
                  <a:path w="65" h="237">
                    <a:moveTo>
                      <a:pt x="32" y="1"/>
                    </a:moveTo>
                    <a:lnTo>
                      <a:pt x="25" y="3"/>
                    </a:lnTo>
                    <a:lnTo>
                      <a:pt x="21" y="12"/>
                    </a:lnTo>
                    <a:lnTo>
                      <a:pt x="21" y="15"/>
                    </a:lnTo>
                    <a:lnTo>
                      <a:pt x="25" y="15"/>
                    </a:lnTo>
                    <a:lnTo>
                      <a:pt x="24" y="17"/>
                    </a:lnTo>
                    <a:lnTo>
                      <a:pt x="25" y="18"/>
                    </a:lnTo>
                    <a:lnTo>
                      <a:pt x="26" y="22"/>
                    </a:lnTo>
                    <a:lnTo>
                      <a:pt x="27" y="23"/>
                    </a:lnTo>
                    <a:lnTo>
                      <a:pt x="29" y="30"/>
                    </a:lnTo>
                    <a:lnTo>
                      <a:pt x="29" y="32"/>
                    </a:lnTo>
                    <a:lnTo>
                      <a:pt x="26" y="32"/>
                    </a:lnTo>
                    <a:lnTo>
                      <a:pt x="21" y="41"/>
                    </a:lnTo>
                    <a:lnTo>
                      <a:pt x="12" y="44"/>
                    </a:lnTo>
                    <a:lnTo>
                      <a:pt x="7" y="51"/>
                    </a:lnTo>
                    <a:lnTo>
                      <a:pt x="2" y="116"/>
                    </a:lnTo>
                    <a:lnTo>
                      <a:pt x="4" y="116"/>
                    </a:lnTo>
                    <a:lnTo>
                      <a:pt x="0" y="128"/>
                    </a:lnTo>
                    <a:lnTo>
                      <a:pt x="2" y="135"/>
                    </a:lnTo>
                    <a:lnTo>
                      <a:pt x="4" y="135"/>
                    </a:lnTo>
                    <a:lnTo>
                      <a:pt x="5" y="136"/>
                    </a:lnTo>
                    <a:lnTo>
                      <a:pt x="7" y="136"/>
                    </a:lnTo>
                    <a:lnTo>
                      <a:pt x="5" y="130"/>
                    </a:lnTo>
                    <a:lnTo>
                      <a:pt x="7" y="126"/>
                    </a:lnTo>
                    <a:lnTo>
                      <a:pt x="7" y="129"/>
                    </a:lnTo>
                    <a:lnTo>
                      <a:pt x="7" y="131"/>
                    </a:lnTo>
                    <a:lnTo>
                      <a:pt x="8" y="133"/>
                    </a:lnTo>
                    <a:lnTo>
                      <a:pt x="10" y="128"/>
                    </a:lnTo>
                    <a:lnTo>
                      <a:pt x="9" y="118"/>
                    </a:lnTo>
                    <a:lnTo>
                      <a:pt x="12" y="118"/>
                    </a:lnTo>
                    <a:lnTo>
                      <a:pt x="10" y="176"/>
                    </a:lnTo>
                    <a:lnTo>
                      <a:pt x="21" y="180"/>
                    </a:lnTo>
                    <a:lnTo>
                      <a:pt x="26" y="214"/>
                    </a:lnTo>
                    <a:lnTo>
                      <a:pt x="25" y="218"/>
                    </a:lnTo>
                    <a:lnTo>
                      <a:pt x="23" y="231"/>
                    </a:lnTo>
                    <a:lnTo>
                      <a:pt x="23" y="234"/>
                    </a:lnTo>
                    <a:lnTo>
                      <a:pt x="30" y="236"/>
                    </a:lnTo>
                    <a:lnTo>
                      <a:pt x="33" y="232"/>
                    </a:lnTo>
                    <a:lnTo>
                      <a:pt x="31" y="220"/>
                    </a:lnTo>
                    <a:lnTo>
                      <a:pt x="30" y="211"/>
                    </a:lnTo>
                    <a:lnTo>
                      <a:pt x="34" y="181"/>
                    </a:lnTo>
                    <a:lnTo>
                      <a:pt x="34" y="182"/>
                    </a:lnTo>
                    <a:lnTo>
                      <a:pt x="37" y="192"/>
                    </a:lnTo>
                    <a:lnTo>
                      <a:pt x="36" y="209"/>
                    </a:lnTo>
                    <a:lnTo>
                      <a:pt x="33" y="212"/>
                    </a:lnTo>
                    <a:lnTo>
                      <a:pt x="37" y="229"/>
                    </a:lnTo>
                    <a:lnTo>
                      <a:pt x="44" y="231"/>
                    </a:lnTo>
                    <a:lnTo>
                      <a:pt x="45" y="230"/>
                    </a:lnTo>
                    <a:lnTo>
                      <a:pt x="40" y="212"/>
                    </a:lnTo>
                    <a:lnTo>
                      <a:pt x="49" y="180"/>
                    </a:lnTo>
                    <a:lnTo>
                      <a:pt x="52" y="178"/>
                    </a:lnTo>
                    <a:lnTo>
                      <a:pt x="52" y="175"/>
                    </a:lnTo>
                    <a:lnTo>
                      <a:pt x="60" y="176"/>
                    </a:lnTo>
                    <a:lnTo>
                      <a:pt x="62" y="180"/>
                    </a:lnTo>
                    <a:lnTo>
                      <a:pt x="64" y="178"/>
                    </a:lnTo>
                    <a:lnTo>
                      <a:pt x="57" y="120"/>
                    </a:lnTo>
                    <a:lnTo>
                      <a:pt x="58" y="121"/>
                    </a:lnTo>
                    <a:lnTo>
                      <a:pt x="58" y="108"/>
                    </a:lnTo>
                    <a:lnTo>
                      <a:pt x="59" y="107"/>
                    </a:lnTo>
                    <a:lnTo>
                      <a:pt x="57" y="79"/>
                    </a:lnTo>
                    <a:lnTo>
                      <a:pt x="55" y="45"/>
                    </a:lnTo>
                    <a:lnTo>
                      <a:pt x="43" y="39"/>
                    </a:lnTo>
                    <a:lnTo>
                      <a:pt x="39" y="32"/>
                    </a:lnTo>
                    <a:lnTo>
                      <a:pt x="43" y="26"/>
                    </a:lnTo>
                    <a:lnTo>
                      <a:pt x="44" y="26"/>
                    </a:lnTo>
                    <a:lnTo>
                      <a:pt x="45" y="23"/>
                    </a:lnTo>
                    <a:lnTo>
                      <a:pt x="45" y="19"/>
                    </a:lnTo>
                    <a:lnTo>
                      <a:pt x="49" y="19"/>
                    </a:lnTo>
                    <a:lnTo>
                      <a:pt x="50" y="10"/>
                    </a:lnTo>
                    <a:lnTo>
                      <a:pt x="46" y="3"/>
                    </a:lnTo>
                    <a:lnTo>
                      <a:pt x="44" y="1"/>
                    </a:lnTo>
                    <a:lnTo>
                      <a:pt x="39" y="1"/>
                    </a:lnTo>
                    <a:lnTo>
                      <a:pt x="36" y="0"/>
                    </a:lnTo>
                    <a:lnTo>
                      <a:pt x="32" y="1"/>
                    </a:lnTo>
                  </a:path>
                </a:pathLst>
              </a:custGeom>
              <a:solidFill>
                <a:srgbClr val="EAEC5E"/>
              </a:solidFill>
              <a:ln w="12700">
                <a:noFill/>
              </a:ln>
            </p:spPr>
            <p:txBody>
              <a:bodyPr/>
              <a:lstStyle/>
              <a:p>
                <a:endParaRPr lang="zh-CN" altLang="en-US"/>
              </a:p>
            </p:txBody>
          </p:sp>
          <p:sp>
            <p:nvSpPr>
              <p:cNvPr id="37955" name="任意多边形 25667"/>
              <p:cNvSpPr/>
              <p:nvPr/>
            </p:nvSpPr>
            <p:spPr>
              <a:xfrm>
                <a:off x="3769" y="1566"/>
                <a:ext cx="112" cy="410"/>
              </a:xfrm>
              <a:custGeom>
                <a:avLst/>
                <a:gdLst/>
                <a:ahLst/>
                <a:cxnLst>
                  <a:cxn ang="0">
                    <a:pos x="133" y="0"/>
                  </a:cxn>
                  <a:cxn ang="0">
                    <a:pos x="87" y="23"/>
                  </a:cxn>
                  <a:cxn ang="0">
                    <a:pos x="86" y="71"/>
                  </a:cxn>
                  <a:cxn ang="0">
                    <a:pos x="63" y="94"/>
                  </a:cxn>
                  <a:cxn ang="0">
                    <a:pos x="15" y="121"/>
                  </a:cxn>
                  <a:cxn ang="0">
                    <a:pos x="7" y="260"/>
                  </a:cxn>
                  <a:cxn ang="0">
                    <a:pos x="39" y="380"/>
                  </a:cxn>
                  <a:cxn ang="0">
                    <a:pos x="73" y="471"/>
                  </a:cxn>
                  <a:cxn ang="0">
                    <a:pos x="66" y="687"/>
                  </a:cxn>
                  <a:cxn ang="0">
                    <a:pos x="72" y="696"/>
                  </a:cxn>
                  <a:cxn ang="0">
                    <a:pos x="105" y="719"/>
                  </a:cxn>
                  <a:cxn ang="0">
                    <a:pos x="123" y="723"/>
                  </a:cxn>
                  <a:cxn ang="0">
                    <a:pos x="135" y="717"/>
                  </a:cxn>
                  <a:cxn ang="0">
                    <a:pos x="128" y="705"/>
                  </a:cxn>
                  <a:cxn ang="0">
                    <a:pos x="112" y="687"/>
                  </a:cxn>
                  <a:cxn ang="0">
                    <a:pos x="119" y="680"/>
                  </a:cxn>
                  <a:cxn ang="0">
                    <a:pos x="161" y="694"/>
                  </a:cxn>
                  <a:cxn ang="0">
                    <a:pos x="164" y="685"/>
                  </a:cxn>
                  <a:cxn ang="0">
                    <a:pos x="161" y="676"/>
                  </a:cxn>
                  <a:cxn ang="0">
                    <a:pos x="148" y="663"/>
                  </a:cxn>
                  <a:cxn ang="0">
                    <a:pos x="162" y="592"/>
                  </a:cxn>
                  <a:cxn ang="0">
                    <a:pos x="176" y="396"/>
                  </a:cxn>
                  <a:cxn ang="0">
                    <a:pos x="183" y="357"/>
                  </a:cxn>
                  <a:cxn ang="0">
                    <a:pos x="171" y="279"/>
                  </a:cxn>
                  <a:cxn ang="0">
                    <a:pos x="181" y="278"/>
                  </a:cxn>
                  <a:cxn ang="0">
                    <a:pos x="189" y="275"/>
                  </a:cxn>
                  <a:cxn ang="0">
                    <a:pos x="197" y="270"/>
                  </a:cxn>
                  <a:cxn ang="0">
                    <a:pos x="203" y="264"/>
                  </a:cxn>
                  <a:cxn ang="0">
                    <a:pos x="210" y="254"/>
                  </a:cxn>
                  <a:cxn ang="0">
                    <a:pos x="204" y="215"/>
                  </a:cxn>
                  <a:cxn ang="0">
                    <a:pos x="154" y="124"/>
                  </a:cxn>
                  <a:cxn ang="0">
                    <a:pos x="135" y="97"/>
                  </a:cxn>
                  <a:cxn ang="0">
                    <a:pos x="157" y="80"/>
                  </a:cxn>
                  <a:cxn ang="0">
                    <a:pos x="159" y="76"/>
                  </a:cxn>
                  <a:cxn ang="0">
                    <a:pos x="166" y="68"/>
                  </a:cxn>
                  <a:cxn ang="0">
                    <a:pos x="165" y="48"/>
                  </a:cxn>
                  <a:cxn ang="0">
                    <a:pos x="168" y="25"/>
                  </a:cxn>
                </a:cxnLst>
                <a:rect l="0" t="0" r="0" b="0"/>
                <a:pathLst>
                  <a:path w="211" h="724">
                    <a:moveTo>
                      <a:pt x="158" y="9"/>
                    </a:moveTo>
                    <a:lnTo>
                      <a:pt x="133" y="0"/>
                    </a:lnTo>
                    <a:lnTo>
                      <a:pt x="105" y="4"/>
                    </a:lnTo>
                    <a:lnTo>
                      <a:pt x="87" y="23"/>
                    </a:lnTo>
                    <a:lnTo>
                      <a:pt x="80" y="45"/>
                    </a:lnTo>
                    <a:lnTo>
                      <a:pt x="86" y="71"/>
                    </a:lnTo>
                    <a:lnTo>
                      <a:pt x="76" y="87"/>
                    </a:lnTo>
                    <a:lnTo>
                      <a:pt x="63" y="94"/>
                    </a:lnTo>
                    <a:lnTo>
                      <a:pt x="26" y="110"/>
                    </a:lnTo>
                    <a:lnTo>
                      <a:pt x="15" y="121"/>
                    </a:lnTo>
                    <a:lnTo>
                      <a:pt x="0" y="236"/>
                    </a:lnTo>
                    <a:lnTo>
                      <a:pt x="7" y="260"/>
                    </a:lnTo>
                    <a:lnTo>
                      <a:pt x="45" y="270"/>
                    </a:lnTo>
                    <a:lnTo>
                      <a:pt x="39" y="380"/>
                    </a:lnTo>
                    <a:lnTo>
                      <a:pt x="66" y="390"/>
                    </a:lnTo>
                    <a:lnTo>
                      <a:pt x="73" y="471"/>
                    </a:lnTo>
                    <a:lnTo>
                      <a:pt x="67" y="610"/>
                    </a:lnTo>
                    <a:lnTo>
                      <a:pt x="66" y="687"/>
                    </a:lnTo>
                    <a:lnTo>
                      <a:pt x="72" y="689"/>
                    </a:lnTo>
                    <a:lnTo>
                      <a:pt x="72" y="696"/>
                    </a:lnTo>
                    <a:lnTo>
                      <a:pt x="93" y="710"/>
                    </a:lnTo>
                    <a:lnTo>
                      <a:pt x="105" y="719"/>
                    </a:lnTo>
                    <a:lnTo>
                      <a:pt x="113" y="723"/>
                    </a:lnTo>
                    <a:lnTo>
                      <a:pt x="123" y="723"/>
                    </a:lnTo>
                    <a:lnTo>
                      <a:pt x="133" y="720"/>
                    </a:lnTo>
                    <a:lnTo>
                      <a:pt x="135" y="717"/>
                    </a:lnTo>
                    <a:lnTo>
                      <a:pt x="133" y="711"/>
                    </a:lnTo>
                    <a:lnTo>
                      <a:pt x="128" y="705"/>
                    </a:lnTo>
                    <a:lnTo>
                      <a:pt x="121" y="695"/>
                    </a:lnTo>
                    <a:lnTo>
                      <a:pt x="112" y="687"/>
                    </a:lnTo>
                    <a:lnTo>
                      <a:pt x="119" y="689"/>
                    </a:lnTo>
                    <a:lnTo>
                      <a:pt x="119" y="680"/>
                    </a:lnTo>
                    <a:lnTo>
                      <a:pt x="148" y="694"/>
                    </a:lnTo>
                    <a:lnTo>
                      <a:pt x="161" y="694"/>
                    </a:lnTo>
                    <a:lnTo>
                      <a:pt x="164" y="689"/>
                    </a:lnTo>
                    <a:lnTo>
                      <a:pt x="164" y="685"/>
                    </a:lnTo>
                    <a:lnTo>
                      <a:pt x="163" y="680"/>
                    </a:lnTo>
                    <a:lnTo>
                      <a:pt x="161" y="676"/>
                    </a:lnTo>
                    <a:lnTo>
                      <a:pt x="153" y="669"/>
                    </a:lnTo>
                    <a:lnTo>
                      <a:pt x="148" y="663"/>
                    </a:lnTo>
                    <a:lnTo>
                      <a:pt x="155" y="661"/>
                    </a:lnTo>
                    <a:lnTo>
                      <a:pt x="162" y="592"/>
                    </a:lnTo>
                    <a:lnTo>
                      <a:pt x="165" y="484"/>
                    </a:lnTo>
                    <a:lnTo>
                      <a:pt x="176" y="396"/>
                    </a:lnTo>
                    <a:lnTo>
                      <a:pt x="180" y="371"/>
                    </a:lnTo>
                    <a:lnTo>
                      <a:pt x="183" y="357"/>
                    </a:lnTo>
                    <a:lnTo>
                      <a:pt x="174" y="303"/>
                    </a:lnTo>
                    <a:lnTo>
                      <a:pt x="171" y="279"/>
                    </a:lnTo>
                    <a:lnTo>
                      <a:pt x="177" y="282"/>
                    </a:lnTo>
                    <a:lnTo>
                      <a:pt x="181" y="278"/>
                    </a:lnTo>
                    <a:lnTo>
                      <a:pt x="183" y="278"/>
                    </a:lnTo>
                    <a:lnTo>
                      <a:pt x="189" y="275"/>
                    </a:lnTo>
                    <a:lnTo>
                      <a:pt x="195" y="276"/>
                    </a:lnTo>
                    <a:lnTo>
                      <a:pt x="197" y="270"/>
                    </a:lnTo>
                    <a:lnTo>
                      <a:pt x="201" y="269"/>
                    </a:lnTo>
                    <a:lnTo>
                      <a:pt x="203" y="264"/>
                    </a:lnTo>
                    <a:lnTo>
                      <a:pt x="207" y="260"/>
                    </a:lnTo>
                    <a:lnTo>
                      <a:pt x="210" y="254"/>
                    </a:lnTo>
                    <a:lnTo>
                      <a:pt x="199" y="230"/>
                    </a:lnTo>
                    <a:lnTo>
                      <a:pt x="204" y="215"/>
                    </a:lnTo>
                    <a:lnTo>
                      <a:pt x="184" y="230"/>
                    </a:lnTo>
                    <a:lnTo>
                      <a:pt x="154" y="124"/>
                    </a:lnTo>
                    <a:lnTo>
                      <a:pt x="130" y="102"/>
                    </a:lnTo>
                    <a:lnTo>
                      <a:pt x="135" y="97"/>
                    </a:lnTo>
                    <a:lnTo>
                      <a:pt x="155" y="94"/>
                    </a:lnTo>
                    <a:lnTo>
                      <a:pt x="157" y="80"/>
                    </a:lnTo>
                    <a:lnTo>
                      <a:pt x="151" y="77"/>
                    </a:lnTo>
                    <a:lnTo>
                      <a:pt x="159" y="76"/>
                    </a:lnTo>
                    <a:lnTo>
                      <a:pt x="158" y="71"/>
                    </a:lnTo>
                    <a:lnTo>
                      <a:pt x="166" y="68"/>
                    </a:lnTo>
                    <a:lnTo>
                      <a:pt x="160" y="50"/>
                    </a:lnTo>
                    <a:lnTo>
                      <a:pt x="165" y="48"/>
                    </a:lnTo>
                    <a:lnTo>
                      <a:pt x="162" y="25"/>
                    </a:lnTo>
                    <a:lnTo>
                      <a:pt x="168" y="25"/>
                    </a:lnTo>
                    <a:lnTo>
                      <a:pt x="158" y="9"/>
                    </a:lnTo>
                  </a:path>
                </a:pathLst>
              </a:custGeom>
              <a:solidFill>
                <a:schemeClr val="folHlink"/>
              </a:solidFill>
              <a:ln w="12700">
                <a:noFill/>
              </a:ln>
            </p:spPr>
            <p:txBody>
              <a:bodyPr/>
              <a:lstStyle/>
              <a:p>
                <a:endParaRPr lang="zh-CN" altLang="en-US"/>
              </a:p>
            </p:txBody>
          </p:sp>
          <p:sp>
            <p:nvSpPr>
              <p:cNvPr id="37956" name="任意多边形 25668"/>
              <p:cNvSpPr/>
              <p:nvPr/>
            </p:nvSpPr>
            <p:spPr>
              <a:xfrm>
                <a:off x="3552" y="1542"/>
                <a:ext cx="82" cy="392"/>
              </a:xfrm>
              <a:custGeom>
                <a:avLst/>
                <a:gdLst/>
                <a:ahLst/>
                <a:cxnLst>
                  <a:cxn ang="0">
                    <a:pos x="118" y="14"/>
                  </a:cxn>
                  <a:cxn ang="0">
                    <a:pos x="118" y="31"/>
                  </a:cxn>
                  <a:cxn ang="0">
                    <a:pos x="116" y="36"/>
                  </a:cxn>
                  <a:cxn ang="0">
                    <a:pos x="123" y="50"/>
                  </a:cxn>
                  <a:cxn ang="0">
                    <a:pos x="118" y="53"/>
                  </a:cxn>
                  <a:cxn ang="0">
                    <a:pos x="120" y="59"/>
                  </a:cxn>
                  <a:cxn ang="0">
                    <a:pos x="115" y="77"/>
                  </a:cxn>
                  <a:cxn ang="0">
                    <a:pos x="115" y="82"/>
                  </a:cxn>
                  <a:cxn ang="0">
                    <a:pos x="142" y="100"/>
                  </a:cxn>
                  <a:cxn ang="0">
                    <a:pos x="155" y="242"/>
                  </a:cxn>
                  <a:cxn ang="0">
                    <a:pos x="138" y="268"/>
                  </a:cxn>
                  <a:cxn ang="0">
                    <a:pos x="145" y="344"/>
                  </a:cxn>
                  <a:cxn ang="0">
                    <a:pos x="133" y="353"/>
                  </a:cxn>
                  <a:cxn ang="0">
                    <a:pos x="129" y="474"/>
                  </a:cxn>
                  <a:cxn ang="0">
                    <a:pos x="121" y="596"/>
                  </a:cxn>
                  <a:cxn ang="0">
                    <a:pos x="124" y="603"/>
                  </a:cxn>
                  <a:cxn ang="0">
                    <a:pos x="151" y="627"/>
                  </a:cxn>
                  <a:cxn ang="0">
                    <a:pos x="148" y="631"/>
                  </a:cxn>
                  <a:cxn ang="0">
                    <a:pos x="138" y="635"/>
                  </a:cxn>
                  <a:cxn ang="0">
                    <a:pos x="122" y="631"/>
                  </a:cxn>
                  <a:cxn ang="0">
                    <a:pos x="107" y="622"/>
                  </a:cxn>
                  <a:cxn ang="0">
                    <a:pos x="94" y="617"/>
                  </a:cxn>
                  <a:cxn ang="0">
                    <a:pos x="94" y="638"/>
                  </a:cxn>
                  <a:cxn ang="0">
                    <a:pos x="88" y="639"/>
                  </a:cxn>
                  <a:cxn ang="0">
                    <a:pos x="97" y="656"/>
                  </a:cxn>
                  <a:cxn ang="0">
                    <a:pos x="93" y="686"/>
                  </a:cxn>
                  <a:cxn ang="0">
                    <a:pos x="84" y="690"/>
                  </a:cxn>
                  <a:cxn ang="0">
                    <a:pos x="67" y="665"/>
                  </a:cxn>
                  <a:cxn ang="0">
                    <a:pos x="67" y="648"/>
                  </a:cxn>
                  <a:cxn ang="0">
                    <a:pos x="62" y="646"/>
                  </a:cxn>
                  <a:cxn ang="0">
                    <a:pos x="55" y="489"/>
                  </a:cxn>
                  <a:cxn ang="0">
                    <a:pos x="62" y="474"/>
                  </a:cxn>
                  <a:cxn ang="0">
                    <a:pos x="44" y="368"/>
                  </a:cxn>
                  <a:cxn ang="0">
                    <a:pos x="33" y="364"/>
                  </a:cxn>
                  <a:cxn ang="0">
                    <a:pos x="29" y="255"/>
                  </a:cxn>
                  <a:cxn ang="0">
                    <a:pos x="0" y="242"/>
                  </a:cxn>
                  <a:cxn ang="0">
                    <a:pos x="12" y="124"/>
                  </a:cxn>
                  <a:cxn ang="0">
                    <a:pos x="56" y="91"/>
                  </a:cxn>
                  <a:cxn ang="0">
                    <a:pos x="68" y="81"/>
                  </a:cxn>
                  <a:cxn ang="0">
                    <a:pos x="68" y="69"/>
                  </a:cxn>
                  <a:cxn ang="0">
                    <a:pos x="64" y="61"/>
                  </a:cxn>
                  <a:cxn ang="0">
                    <a:pos x="59" y="55"/>
                  </a:cxn>
                  <a:cxn ang="0">
                    <a:pos x="54" y="46"/>
                  </a:cxn>
                  <a:cxn ang="0">
                    <a:pos x="51" y="39"/>
                  </a:cxn>
                  <a:cxn ang="0">
                    <a:pos x="51" y="30"/>
                  </a:cxn>
                  <a:cxn ang="0">
                    <a:pos x="54" y="22"/>
                  </a:cxn>
                  <a:cxn ang="0">
                    <a:pos x="60" y="12"/>
                  </a:cxn>
                  <a:cxn ang="0">
                    <a:pos x="68" y="5"/>
                  </a:cxn>
                  <a:cxn ang="0">
                    <a:pos x="77" y="1"/>
                  </a:cxn>
                  <a:cxn ang="0">
                    <a:pos x="87" y="0"/>
                  </a:cxn>
                  <a:cxn ang="0">
                    <a:pos x="97" y="2"/>
                  </a:cxn>
                  <a:cxn ang="0">
                    <a:pos x="107" y="5"/>
                  </a:cxn>
                  <a:cxn ang="0">
                    <a:pos x="118" y="14"/>
                  </a:cxn>
                </a:cxnLst>
                <a:rect l="0" t="0" r="0" b="0"/>
                <a:pathLst>
                  <a:path w="156" h="691">
                    <a:moveTo>
                      <a:pt x="118" y="14"/>
                    </a:moveTo>
                    <a:lnTo>
                      <a:pt x="118" y="31"/>
                    </a:lnTo>
                    <a:lnTo>
                      <a:pt x="116" y="36"/>
                    </a:lnTo>
                    <a:lnTo>
                      <a:pt x="123" y="50"/>
                    </a:lnTo>
                    <a:lnTo>
                      <a:pt x="118" y="53"/>
                    </a:lnTo>
                    <a:lnTo>
                      <a:pt x="120" y="59"/>
                    </a:lnTo>
                    <a:lnTo>
                      <a:pt x="115" y="77"/>
                    </a:lnTo>
                    <a:lnTo>
                      <a:pt x="115" y="82"/>
                    </a:lnTo>
                    <a:lnTo>
                      <a:pt x="142" y="100"/>
                    </a:lnTo>
                    <a:lnTo>
                      <a:pt x="155" y="242"/>
                    </a:lnTo>
                    <a:lnTo>
                      <a:pt x="138" y="268"/>
                    </a:lnTo>
                    <a:lnTo>
                      <a:pt x="145" y="344"/>
                    </a:lnTo>
                    <a:lnTo>
                      <a:pt x="133" y="353"/>
                    </a:lnTo>
                    <a:lnTo>
                      <a:pt x="129" y="474"/>
                    </a:lnTo>
                    <a:lnTo>
                      <a:pt x="121" y="596"/>
                    </a:lnTo>
                    <a:lnTo>
                      <a:pt x="124" y="603"/>
                    </a:lnTo>
                    <a:lnTo>
                      <a:pt x="151" y="627"/>
                    </a:lnTo>
                    <a:lnTo>
                      <a:pt x="148" y="631"/>
                    </a:lnTo>
                    <a:lnTo>
                      <a:pt x="138" y="635"/>
                    </a:lnTo>
                    <a:lnTo>
                      <a:pt x="122" y="631"/>
                    </a:lnTo>
                    <a:lnTo>
                      <a:pt x="107" y="622"/>
                    </a:lnTo>
                    <a:lnTo>
                      <a:pt x="94" y="617"/>
                    </a:lnTo>
                    <a:lnTo>
                      <a:pt x="94" y="638"/>
                    </a:lnTo>
                    <a:lnTo>
                      <a:pt x="88" y="639"/>
                    </a:lnTo>
                    <a:lnTo>
                      <a:pt x="97" y="656"/>
                    </a:lnTo>
                    <a:lnTo>
                      <a:pt x="93" y="686"/>
                    </a:lnTo>
                    <a:lnTo>
                      <a:pt x="84" y="690"/>
                    </a:lnTo>
                    <a:lnTo>
                      <a:pt x="67" y="665"/>
                    </a:lnTo>
                    <a:lnTo>
                      <a:pt x="67" y="648"/>
                    </a:lnTo>
                    <a:lnTo>
                      <a:pt x="62" y="646"/>
                    </a:lnTo>
                    <a:lnTo>
                      <a:pt x="55" y="489"/>
                    </a:lnTo>
                    <a:lnTo>
                      <a:pt x="62" y="474"/>
                    </a:lnTo>
                    <a:lnTo>
                      <a:pt x="44" y="368"/>
                    </a:lnTo>
                    <a:lnTo>
                      <a:pt x="33" y="364"/>
                    </a:lnTo>
                    <a:lnTo>
                      <a:pt x="29" y="255"/>
                    </a:lnTo>
                    <a:lnTo>
                      <a:pt x="0" y="242"/>
                    </a:lnTo>
                    <a:lnTo>
                      <a:pt x="12" y="124"/>
                    </a:lnTo>
                    <a:lnTo>
                      <a:pt x="56" y="91"/>
                    </a:lnTo>
                    <a:lnTo>
                      <a:pt x="68" y="81"/>
                    </a:lnTo>
                    <a:lnTo>
                      <a:pt x="68" y="69"/>
                    </a:lnTo>
                    <a:lnTo>
                      <a:pt x="64" y="61"/>
                    </a:lnTo>
                    <a:lnTo>
                      <a:pt x="59" y="55"/>
                    </a:lnTo>
                    <a:lnTo>
                      <a:pt x="54" y="46"/>
                    </a:lnTo>
                    <a:lnTo>
                      <a:pt x="51" y="39"/>
                    </a:lnTo>
                    <a:lnTo>
                      <a:pt x="51" y="30"/>
                    </a:lnTo>
                    <a:lnTo>
                      <a:pt x="54" y="22"/>
                    </a:lnTo>
                    <a:lnTo>
                      <a:pt x="60" y="12"/>
                    </a:lnTo>
                    <a:lnTo>
                      <a:pt x="68" y="5"/>
                    </a:lnTo>
                    <a:lnTo>
                      <a:pt x="77" y="1"/>
                    </a:lnTo>
                    <a:lnTo>
                      <a:pt x="87" y="0"/>
                    </a:lnTo>
                    <a:lnTo>
                      <a:pt x="97" y="2"/>
                    </a:lnTo>
                    <a:lnTo>
                      <a:pt x="107" y="5"/>
                    </a:lnTo>
                    <a:lnTo>
                      <a:pt x="118" y="14"/>
                    </a:lnTo>
                  </a:path>
                </a:pathLst>
              </a:custGeom>
              <a:solidFill>
                <a:schemeClr val="folHlink"/>
              </a:solidFill>
              <a:ln w="12700">
                <a:noFill/>
              </a:ln>
            </p:spPr>
            <p:txBody>
              <a:bodyPr/>
              <a:lstStyle/>
              <a:p>
                <a:endParaRPr lang="zh-CN" altLang="en-US"/>
              </a:p>
            </p:txBody>
          </p:sp>
          <p:sp>
            <p:nvSpPr>
              <p:cNvPr id="37957" name="任意多边形 25669"/>
              <p:cNvSpPr/>
              <p:nvPr/>
            </p:nvSpPr>
            <p:spPr>
              <a:xfrm>
                <a:off x="3364" y="1538"/>
                <a:ext cx="98" cy="356"/>
              </a:xfrm>
              <a:custGeom>
                <a:avLst/>
                <a:gdLst/>
                <a:ahLst/>
                <a:cxnLst>
                  <a:cxn ang="0">
                    <a:pos x="112" y="8"/>
                  </a:cxn>
                  <a:cxn ang="0">
                    <a:pos x="149" y="0"/>
                  </a:cxn>
                  <a:cxn ang="0">
                    <a:pos x="162" y="15"/>
                  </a:cxn>
                  <a:cxn ang="0">
                    <a:pos x="169" y="10"/>
                  </a:cxn>
                  <a:cxn ang="0">
                    <a:pos x="178" y="38"/>
                  </a:cxn>
                  <a:cxn ang="0">
                    <a:pos x="158" y="55"/>
                  </a:cxn>
                  <a:cxn ang="0">
                    <a:pos x="157" y="69"/>
                  </a:cxn>
                  <a:cxn ang="0">
                    <a:pos x="152" y="71"/>
                  </a:cxn>
                  <a:cxn ang="0">
                    <a:pos x="149" y="85"/>
                  </a:cxn>
                  <a:cxn ang="0">
                    <a:pos x="134" y="88"/>
                  </a:cxn>
                  <a:cxn ang="0">
                    <a:pos x="134" y="94"/>
                  </a:cxn>
                  <a:cxn ang="0">
                    <a:pos x="158" y="112"/>
                  </a:cxn>
                  <a:cxn ang="0">
                    <a:pos x="178" y="202"/>
                  </a:cxn>
                  <a:cxn ang="0">
                    <a:pos x="162" y="226"/>
                  </a:cxn>
                  <a:cxn ang="0">
                    <a:pos x="162" y="390"/>
                  </a:cxn>
                  <a:cxn ang="0">
                    <a:pos x="143" y="397"/>
                  </a:cxn>
                  <a:cxn ang="0">
                    <a:pos x="140" y="423"/>
                  </a:cxn>
                  <a:cxn ang="0">
                    <a:pos x="132" y="493"/>
                  </a:cxn>
                  <a:cxn ang="0">
                    <a:pos x="132" y="530"/>
                  </a:cxn>
                  <a:cxn ang="0">
                    <a:pos x="162" y="553"/>
                  </a:cxn>
                  <a:cxn ang="0">
                    <a:pos x="184" y="565"/>
                  </a:cxn>
                  <a:cxn ang="0">
                    <a:pos x="184" y="572"/>
                  </a:cxn>
                  <a:cxn ang="0">
                    <a:pos x="138" y="561"/>
                  </a:cxn>
                  <a:cxn ang="0">
                    <a:pos x="132" y="554"/>
                  </a:cxn>
                  <a:cxn ang="0">
                    <a:pos x="127" y="561"/>
                  </a:cxn>
                  <a:cxn ang="0">
                    <a:pos x="123" y="561"/>
                  </a:cxn>
                  <a:cxn ang="0">
                    <a:pos x="117" y="535"/>
                  </a:cxn>
                  <a:cxn ang="0">
                    <a:pos x="112" y="416"/>
                  </a:cxn>
                  <a:cxn ang="0">
                    <a:pos x="103" y="416"/>
                  </a:cxn>
                  <a:cxn ang="0">
                    <a:pos x="77" y="521"/>
                  </a:cxn>
                  <a:cxn ang="0">
                    <a:pos x="77" y="587"/>
                  </a:cxn>
                  <a:cxn ang="0">
                    <a:pos x="66" y="619"/>
                  </a:cxn>
                  <a:cxn ang="0">
                    <a:pos x="57" y="627"/>
                  </a:cxn>
                  <a:cxn ang="0">
                    <a:pos x="51" y="609"/>
                  </a:cxn>
                  <a:cxn ang="0">
                    <a:pos x="58" y="590"/>
                  </a:cxn>
                  <a:cxn ang="0">
                    <a:pos x="66" y="550"/>
                  </a:cxn>
                  <a:cxn ang="0">
                    <a:pos x="68" y="399"/>
                  </a:cxn>
                  <a:cxn ang="0">
                    <a:pos x="77" y="252"/>
                  </a:cxn>
                  <a:cxn ang="0">
                    <a:pos x="61" y="240"/>
                  </a:cxn>
                  <a:cxn ang="0">
                    <a:pos x="61" y="218"/>
                  </a:cxn>
                  <a:cxn ang="0">
                    <a:pos x="61" y="179"/>
                  </a:cxn>
                  <a:cxn ang="0">
                    <a:pos x="40" y="189"/>
                  </a:cxn>
                  <a:cxn ang="0">
                    <a:pos x="58" y="214"/>
                  </a:cxn>
                  <a:cxn ang="0">
                    <a:pos x="58" y="237"/>
                  </a:cxn>
                  <a:cxn ang="0">
                    <a:pos x="39" y="222"/>
                  </a:cxn>
                  <a:cxn ang="0">
                    <a:pos x="29" y="208"/>
                  </a:cxn>
                  <a:cxn ang="0">
                    <a:pos x="20" y="211"/>
                  </a:cxn>
                  <a:cxn ang="0">
                    <a:pos x="0" y="187"/>
                  </a:cxn>
                  <a:cxn ang="0">
                    <a:pos x="0" y="179"/>
                  </a:cxn>
                  <a:cxn ang="0">
                    <a:pos x="10" y="175"/>
                  </a:cxn>
                  <a:cxn ang="0">
                    <a:pos x="34" y="147"/>
                  </a:cxn>
                  <a:cxn ang="0">
                    <a:pos x="58" y="123"/>
                  </a:cxn>
                  <a:cxn ang="0">
                    <a:pos x="89" y="95"/>
                  </a:cxn>
                  <a:cxn ang="0">
                    <a:pos x="112" y="86"/>
                  </a:cxn>
                  <a:cxn ang="0">
                    <a:pos x="112" y="66"/>
                  </a:cxn>
                  <a:cxn ang="0">
                    <a:pos x="103" y="56"/>
                  </a:cxn>
                  <a:cxn ang="0">
                    <a:pos x="103" y="31"/>
                  </a:cxn>
                  <a:cxn ang="0">
                    <a:pos x="97" y="26"/>
                  </a:cxn>
                  <a:cxn ang="0">
                    <a:pos x="112" y="8"/>
                  </a:cxn>
                </a:cxnLst>
                <a:rect l="0" t="0" r="0" b="0"/>
                <a:pathLst>
                  <a:path w="185" h="628">
                    <a:moveTo>
                      <a:pt x="112" y="8"/>
                    </a:moveTo>
                    <a:lnTo>
                      <a:pt x="149" y="0"/>
                    </a:lnTo>
                    <a:lnTo>
                      <a:pt x="162" y="15"/>
                    </a:lnTo>
                    <a:lnTo>
                      <a:pt x="169" y="10"/>
                    </a:lnTo>
                    <a:lnTo>
                      <a:pt x="178" y="38"/>
                    </a:lnTo>
                    <a:lnTo>
                      <a:pt x="158" y="55"/>
                    </a:lnTo>
                    <a:lnTo>
                      <a:pt x="157" y="69"/>
                    </a:lnTo>
                    <a:lnTo>
                      <a:pt x="152" y="71"/>
                    </a:lnTo>
                    <a:lnTo>
                      <a:pt x="149" y="85"/>
                    </a:lnTo>
                    <a:lnTo>
                      <a:pt x="134" y="88"/>
                    </a:lnTo>
                    <a:lnTo>
                      <a:pt x="134" y="94"/>
                    </a:lnTo>
                    <a:lnTo>
                      <a:pt x="158" y="112"/>
                    </a:lnTo>
                    <a:lnTo>
                      <a:pt x="178" y="202"/>
                    </a:lnTo>
                    <a:lnTo>
                      <a:pt x="162" y="226"/>
                    </a:lnTo>
                    <a:lnTo>
                      <a:pt x="162" y="390"/>
                    </a:lnTo>
                    <a:lnTo>
                      <a:pt x="143" y="397"/>
                    </a:lnTo>
                    <a:lnTo>
                      <a:pt x="140" y="423"/>
                    </a:lnTo>
                    <a:lnTo>
                      <a:pt x="132" y="493"/>
                    </a:lnTo>
                    <a:lnTo>
                      <a:pt x="132" y="530"/>
                    </a:lnTo>
                    <a:lnTo>
                      <a:pt x="162" y="553"/>
                    </a:lnTo>
                    <a:lnTo>
                      <a:pt x="184" y="565"/>
                    </a:lnTo>
                    <a:lnTo>
                      <a:pt x="184" y="572"/>
                    </a:lnTo>
                    <a:lnTo>
                      <a:pt x="138" y="561"/>
                    </a:lnTo>
                    <a:lnTo>
                      <a:pt x="132" y="554"/>
                    </a:lnTo>
                    <a:lnTo>
                      <a:pt x="127" y="561"/>
                    </a:lnTo>
                    <a:lnTo>
                      <a:pt x="123" y="561"/>
                    </a:lnTo>
                    <a:lnTo>
                      <a:pt x="117" y="535"/>
                    </a:lnTo>
                    <a:lnTo>
                      <a:pt x="112" y="416"/>
                    </a:lnTo>
                    <a:lnTo>
                      <a:pt x="103" y="416"/>
                    </a:lnTo>
                    <a:lnTo>
                      <a:pt x="77" y="521"/>
                    </a:lnTo>
                    <a:lnTo>
                      <a:pt x="77" y="587"/>
                    </a:lnTo>
                    <a:lnTo>
                      <a:pt x="66" y="619"/>
                    </a:lnTo>
                    <a:lnTo>
                      <a:pt x="57" y="627"/>
                    </a:lnTo>
                    <a:lnTo>
                      <a:pt x="51" y="609"/>
                    </a:lnTo>
                    <a:lnTo>
                      <a:pt x="58" y="590"/>
                    </a:lnTo>
                    <a:lnTo>
                      <a:pt x="66" y="550"/>
                    </a:lnTo>
                    <a:lnTo>
                      <a:pt x="68" y="399"/>
                    </a:lnTo>
                    <a:lnTo>
                      <a:pt x="77" y="252"/>
                    </a:lnTo>
                    <a:lnTo>
                      <a:pt x="61" y="240"/>
                    </a:lnTo>
                    <a:lnTo>
                      <a:pt x="61" y="218"/>
                    </a:lnTo>
                    <a:lnTo>
                      <a:pt x="61" y="179"/>
                    </a:lnTo>
                    <a:lnTo>
                      <a:pt x="40" y="189"/>
                    </a:lnTo>
                    <a:lnTo>
                      <a:pt x="58" y="214"/>
                    </a:lnTo>
                    <a:lnTo>
                      <a:pt x="58" y="237"/>
                    </a:lnTo>
                    <a:lnTo>
                      <a:pt x="39" y="222"/>
                    </a:lnTo>
                    <a:lnTo>
                      <a:pt x="29" y="208"/>
                    </a:lnTo>
                    <a:lnTo>
                      <a:pt x="20" y="211"/>
                    </a:lnTo>
                    <a:lnTo>
                      <a:pt x="0" y="187"/>
                    </a:lnTo>
                    <a:lnTo>
                      <a:pt x="0" y="179"/>
                    </a:lnTo>
                    <a:lnTo>
                      <a:pt x="10" y="175"/>
                    </a:lnTo>
                    <a:lnTo>
                      <a:pt x="34" y="147"/>
                    </a:lnTo>
                    <a:lnTo>
                      <a:pt x="58" y="123"/>
                    </a:lnTo>
                    <a:lnTo>
                      <a:pt x="89" y="95"/>
                    </a:lnTo>
                    <a:lnTo>
                      <a:pt x="112" y="86"/>
                    </a:lnTo>
                    <a:lnTo>
                      <a:pt x="112" y="66"/>
                    </a:lnTo>
                    <a:lnTo>
                      <a:pt x="103" y="56"/>
                    </a:lnTo>
                    <a:lnTo>
                      <a:pt x="103" y="31"/>
                    </a:lnTo>
                    <a:lnTo>
                      <a:pt x="97" y="26"/>
                    </a:lnTo>
                    <a:lnTo>
                      <a:pt x="112" y="8"/>
                    </a:lnTo>
                  </a:path>
                </a:pathLst>
              </a:custGeom>
              <a:solidFill>
                <a:schemeClr val="folHlink"/>
              </a:solidFill>
              <a:ln w="12700">
                <a:noFill/>
              </a:ln>
            </p:spPr>
            <p:txBody>
              <a:bodyPr/>
              <a:lstStyle/>
              <a:p>
                <a:endParaRPr lang="zh-CN" altLang="en-US"/>
              </a:p>
            </p:txBody>
          </p:sp>
          <p:sp>
            <p:nvSpPr>
              <p:cNvPr id="37958" name="任意多边形 25670"/>
              <p:cNvSpPr/>
              <p:nvPr/>
            </p:nvSpPr>
            <p:spPr>
              <a:xfrm>
                <a:off x="3459" y="1538"/>
                <a:ext cx="71" cy="340"/>
              </a:xfrm>
              <a:custGeom>
                <a:avLst/>
                <a:gdLst/>
                <a:ahLst/>
                <a:cxnLst>
                  <a:cxn ang="0">
                    <a:pos x="30" y="11"/>
                  </a:cxn>
                  <a:cxn ang="0">
                    <a:pos x="30" y="27"/>
                  </a:cxn>
                  <a:cxn ang="0">
                    <a:pos x="33" y="31"/>
                  </a:cxn>
                  <a:cxn ang="0">
                    <a:pos x="27" y="42"/>
                  </a:cxn>
                  <a:cxn ang="0">
                    <a:pos x="30" y="46"/>
                  </a:cxn>
                  <a:cxn ang="0">
                    <a:pos x="30" y="51"/>
                  </a:cxn>
                  <a:cxn ang="0">
                    <a:pos x="34" y="67"/>
                  </a:cxn>
                  <a:cxn ang="0">
                    <a:pos x="34" y="70"/>
                  </a:cxn>
                  <a:cxn ang="0">
                    <a:pos x="10" y="86"/>
                  </a:cxn>
                  <a:cxn ang="0">
                    <a:pos x="0" y="211"/>
                  </a:cxn>
                  <a:cxn ang="0">
                    <a:pos x="13" y="232"/>
                  </a:cxn>
                  <a:cxn ang="0">
                    <a:pos x="8" y="300"/>
                  </a:cxn>
                  <a:cxn ang="0">
                    <a:pos x="17" y="307"/>
                  </a:cxn>
                  <a:cxn ang="0">
                    <a:pos x="22" y="413"/>
                  </a:cxn>
                  <a:cxn ang="0">
                    <a:pos x="28" y="519"/>
                  </a:cxn>
                  <a:cxn ang="0">
                    <a:pos x="25" y="525"/>
                  </a:cxn>
                  <a:cxn ang="0">
                    <a:pos x="2" y="545"/>
                  </a:cxn>
                  <a:cxn ang="0">
                    <a:pos x="5" y="548"/>
                  </a:cxn>
                  <a:cxn ang="0">
                    <a:pos x="13" y="553"/>
                  </a:cxn>
                  <a:cxn ang="0">
                    <a:pos x="28" y="548"/>
                  </a:cxn>
                  <a:cxn ang="0">
                    <a:pos x="41" y="541"/>
                  </a:cxn>
                  <a:cxn ang="0">
                    <a:pos x="52" y="537"/>
                  </a:cxn>
                  <a:cxn ang="0">
                    <a:pos x="52" y="555"/>
                  </a:cxn>
                  <a:cxn ang="0">
                    <a:pos x="57" y="555"/>
                  </a:cxn>
                  <a:cxn ang="0">
                    <a:pos x="49" y="571"/>
                  </a:cxn>
                  <a:cxn ang="0">
                    <a:pos x="53" y="596"/>
                  </a:cxn>
                  <a:cxn ang="0">
                    <a:pos x="61" y="600"/>
                  </a:cxn>
                  <a:cxn ang="0">
                    <a:pos x="75" y="579"/>
                  </a:cxn>
                  <a:cxn ang="0">
                    <a:pos x="75" y="563"/>
                  </a:cxn>
                  <a:cxn ang="0">
                    <a:pos x="79" y="562"/>
                  </a:cxn>
                  <a:cxn ang="0">
                    <a:pos x="85" y="425"/>
                  </a:cxn>
                  <a:cxn ang="0">
                    <a:pos x="79" y="412"/>
                  </a:cxn>
                  <a:cxn ang="0">
                    <a:pos x="95" y="320"/>
                  </a:cxn>
                  <a:cxn ang="0">
                    <a:pos x="105" y="316"/>
                  </a:cxn>
                  <a:cxn ang="0">
                    <a:pos x="108" y="221"/>
                  </a:cxn>
                  <a:cxn ang="0">
                    <a:pos x="133" y="210"/>
                  </a:cxn>
                  <a:cxn ang="0">
                    <a:pos x="123" y="107"/>
                  </a:cxn>
                  <a:cxn ang="0">
                    <a:pos x="84" y="79"/>
                  </a:cxn>
                  <a:cxn ang="0">
                    <a:pos x="75" y="69"/>
                  </a:cxn>
                  <a:cxn ang="0">
                    <a:pos x="75" y="60"/>
                  </a:cxn>
                  <a:cxn ang="0">
                    <a:pos x="78" y="53"/>
                  </a:cxn>
                  <a:cxn ang="0">
                    <a:pos x="82" y="47"/>
                  </a:cxn>
                  <a:cxn ang="0">
                    <a:pos x="86" y="40"/>
                  </a:cxn>
                  <a:cxn ang="0">
                    <a:pos x="89" y="33"/>
                  </a:cxn>
                  <a:cxn ang="0">
                    <a:pos x="89" y="26"/>
                  </a:cxn>
                  <a:cxn ang="0">
                    <a:pos x="86" y="18"/>
                  </a:cxn>
                  <a:cxn ang="0">
                    <a:pos x="82" y="10"/>
                  </a:cxn>
                  <a:cxn ang="0">
                    <a:pos x="75" y="4"/>
                  </a:cxn>
                  <a:cxn ang="0">
                    <a:pos x="67" y="0"/>
                  </a:cxn>
                  <a:cxn ang="0">
                    <a:pos x="58" y="0"/>
                  </a:cxn>
                  <a:cxn ang="0">
                    <a:pos x="49" y="1"/>
                  </a:cxn>
                  <a:cxn ang="0">
                    <a:pos x="41" y="4"/>
                  </a:cxn>
                  <a:cxn ang="0">
                    <a:pos x="30" y="11"/>
                  </a:cxn>
                </a:cxnLst>
                <a:rect l="0" t="0" r="0" b="0"/>
                <a:pathLst>
                  <a:path w="134" h="601">
                    <a:moveTo>
                      <a:pt x="30" y="11"/>
                    </a:moveTo>
                    <a:lnTo>
                      <a:pt x="30" y="27"/>
                    </a:lnTo>
                    <a:lnTo>
                      <a:pt x="33" y="31"/>
                    </a:lnTo>
                    <a:lnTo>
                      <a:pt x="27" y="42"/>
                    </a:lnTo>
                    <a:lnTo>
                      <a:pt x="30" y="46"/>
                    </a:lnTo>
                    <a:lnTo>
                      <a:pt x="30" y="51"/>
                    </a:lnTo>
                    <a:lnTo>
                      <a:pt x="34" y="67"/>
                    </a:lnTo>
                    <a:lnTo>
                      <a:pt x="34" y="70"/>
                    </a:lnTo>
                    <a:lnTo>
                      <a:pt x="10" y="86"/>
                    </a:lnTo>
                    <a:lnTo>
                      <a:pt x="0" y="211"/>
                    </a:lnTo>
                    <a:lnTo>
                      <a:pt x="13" y="232"/>
                    </a:lnTo>
                    <a:lnTo>
                      <a:pt x="8" y="300"/>
                    </a:lnTo>
                    <a:lnTo>
                      <a:pt x="17" y="307"/>
                    </a:lnTo>
                    <a:lnTo>
                      <a:pt x="22" y="413"/>
                    </a:lnTo>
                    <a:lnTo>
                      <a:pt x="28" y="519"/>
                    </a:lnTo>
                    <a:lnTo>
                      <a:pt x="25" y="525"/>
                    </a:lnTo>
                    <a:lnTo>
                      <a:pt x="2" y="545"/>
                    </a:lnTo>
                    <a:lnTo>
                      <a:pt x="5" y="548"/>
                    </a:lnTo>
                    <a:lnTo>
                      <a:pt x="13" y="553"/>
                    </a:lnTo>
                    <a:lnTo>
                      <a:pt x="28" y="548"/>
                    </a:lnTo>
                    <a:lnTo>
                      <a:pt x="41" y="541"/>
                    </a:lnTo>
                    <a:lnTo>
                      <a:pt x="52" y="537"/>
                    </a:lnTo>
                    <a:lnTo>
                      <a:pt x="52" y="555"/>
                    </a:lnTo>
                    <a:lnTo>
                      <a:pt x="57" y="555"/>
                    </a:lnTo>
                    <a:lnTo>
                      <a:pt x="49" y="571"/>
                    </a:lnTo>
                    <a:lnTo>
                      <a:pt x="53" y="596"/>
                    </a:lnTo>
                    <a:lnTo>
                      <a:pt x="61" y="600"/>
                    </a:lnTo>
                    <a:lnTo>
                      <a:pt x="75" y="579"/>
                    </a:lnTo>
                    <a:lnTo>
                      <a:pt x="75" y="563"/>
                    </a:lnTo>
                    <a:lnTo>
                      <a:pt x="79" y="562"/>
                    </a:lnTo>
                    <a:lnTo>
                      <a:pt x="85" y="425"/>
                    </a:lnTo>
                    <a:lnTo>
                      <a:pt x="79" y="412"/>
                    </a:lnTo>
                    <a:lnTo>
                      <a:pt x="95" y="320"/>
                    </a:lnTo>
                    <a:lnTo>
                      <a:pt x="105" y="316"/>
                    </a:lnTo>
                    <a:lnTo>
                      <a:pt x="108" y="221"/>
                    </a:lnTo>
                    <a:lnTo>
                      <a:pt x="133" y="210"/>
                    </a:lnTo>
                    <a:lnTo>
                      <a:pt x="123" y="107"/>
                    </a:lnTo>
                    <a:lnTo>
                      <a:pt x="84" y="79"/>
                    </a:lnTo>
                    <a:lnTo>
                      <a:pt x="75" y="69"/>
                    </a:lnTo>
                    <a:lnTo>
                      <a:pt x="75" y="60"/>
                    </a:lnTo>
                    <a:lnTo>
                      <a:pt x="78" y="53"/>
                    </a:lnTo>
                    <a:lnTo>
                      <a:pt x="82" y="47"/>
                    </a:lnTo>
                    <a:lnTo>
                      <a:pt x="86" y="40"/>
                    </a:lnTo>
                    <a:lnTo>
                      <a:pt x="89" y="33"/>
                    </a:lnTo>
                    <a:lnTo>
                      <a:pt x="89" y="26"/>
                    </a:lnTo>
                    <a:lnTo>
                      <a:pt x="86" y="18"/>
                    </a:lnTo>
                    <a:lnTo>
                      <a:pt x="82" y="10"/>
                    </a:lnTo>
                    <a:lnTo>
                      <a:pt x="75" y="4"/>
                    </a:lnTo>
                    <a:lnTo>
                      <a:pt x="67" y="0"/>
                    </a:lnTo>
                    <a:lnTo>
                      <a:pt x="58" y="0"/>
                    </a:lnTo>
                    <a:lnTo>
                      <a:pt x="49" y="1"/>
                    </a:lnTo>
                    <a:lnTo>
                      <a:pt x="41" y="4"/>
                    </a:lnTo>
                    <a:lnTo>
                      <a:pt x="30" y="11"/>
                    </a:lnTo>
                  </a:path>
                </a:pathLst>
              </a:custGeom>
              <a:solidFill>
                <a:srgbClr val="EAEC5E"/>
              </a:solidFill>
              <a:ln w="12700">
                <a:noFill/>
              </a:ln>
            </p:spPr>
            <p:txBody>
              <a:bodyPr/>
              <a:lstStyle/>
              <a:p>
                <a:endParaRPr lang="zh-CN" altLang="en-US"/>
              </a:p>
            </p:txBody>
          </p:sp>
        </p:grpSp>
        <p:sp>
          <p:nvSpPr>
            <p:cNvPr id="37959" name="椭圆 25671"/>
            <p:cNvSpPr/>
            <p:nvPr/>
          </p:nvSpPr>
          <p:spPr>
            <a:xfrm>
              <a:off x="3198" y="1344"/>
              <a:ext cx="862" cy="680"/>
            </a:xfrm>
            <a:prstGeom prst="ellipse">
              <a:avLst/>
            </a:prstGeom>
            <a:noFill/>
            <a:ln w="12700" cap="flat" cmpd="sng">
              <a:solidFill>
                <a:schemeClr val="hlink"/>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grpSp>
      <p:sp>
        <p:nvSpPr>
          <p:cNvPr id="37960" name="右箭头 25672"/>
          <p:cNvSpPr/>
          <p:nvPr/>
        </p:nvSpPr>
        <p:spPr>
          <a:xfrm>
            <a:off x="3492500" y="2565400"/>
            <a:ext cx="1511300" cy="215900"/>
          </a:xfrm>
          <a:prstGeom prst="rightArrow">
            <a:avLst>
              <a:gd name="adj1" fmla="val 50000"/>
              <a:gd name="adj2" fmla="val 175000"/>
            </a:avLst>
          </a:prstGeom>
          <a:solidFill>
            <a:schemeClr val="accent2"/>
          </a:solidFill>
          <a:ln w="28575" cap="flat" cmpd="sng">
            <a:solidFill>
              <a:schemeClr val="tx1"/>
            </a:solidFill>
            <a:prstDash val="solid"/>
            <a:miter/>
            <a:headEnd type="none" w="med" len="med"/>
            <a:tailEnd type="none" w="med" len="med"/>
          </a:ln>
        </p:spPr>
        <p:txBody>
          <a:bodyPr lIns="90000" tIns="46800" rIns="90000" bIns="46800" anchor="ctr" anchorCtr="0">
            <a:spAutoFit/>
          </a:bodyPr>
          <a:lstStyle/>
          <a:p>
            <a:endParaRPr lang="zh-CN" altLang="zh-CN">
              <a:latin typeface="Arial" panose="020B0604020202020204" pitchFamily="34" charset="0"/>
              <a:ea typeface="宋体" panose="02010600030101010101" pitchFamily="2" charset="-122"/>
            </a:endParaRPr>
          </a:p>
        </p:txBody>
      </p:sp>
      <p:sp>
        <p:nvSpPr>
          <p:cNvPr id="37961" name="矩形 25673"/>
          <p:cNvSpPr/>
          <p:nvPr/>
        </p:nvSpPr>
        <p:spPr>
          <a:xfrm>
            <a:off x="3429000" y="5072063"/>
            <a:ext cx="2941638" cy="457200"/>
          </a:xfrm>
          <a:prstGeom prst="rect">
            <a:avLst/>
          </a:prstGeom>
          <a:noFill/>
          <a:ln w="9525">
            <a:noFill/>
          </a:ln>
        </p:spPr>
        <p:txBody>
          <a:bodyPr wrap="none" anchor="t" anchorCtr="0">
            <a:spAutoFit/>
          </a:bodyPr>
          <a:lstStyle/>
          <a:p>
            <a:r>
              <a:rPr lang="zh-CN" altLang="en-US" sz="2400" b="1">
                <a:latin typeface="Arial" panose="020B0604020202020204" pitchFamily="34" charset="0"/>
                <a:ea typeface="仿宋" panose="02010609060101010101" pitchFamily="49" charset="-122"/>
              </a:rPr>
              <a:t>总体取值的平均程度</a:t>
            </a:r>
          </a:p>
        </p:txBody>
      </p:sp>
      <p:pic>
        <p:nvPicPr>
          <p:cNvPr id="37962" name="图片 25674" descr="1356432741599701461412.wmf"/>
          <p:cNvPicPr>
            <a:picLocks noChangeAspect="1"/>
          </p:cNvPicPr>
          <p:nvPr/>
        </p:nvPicPr>
        <p:blipFill>
          <a:blip r:embed="rId5"/>
          <a:stretch>
            <a:fillRect/>
          </a:stretch>
        </p:blipFill>
        <p:spPr>
          <a:xfrm>
            <a:off x="2843213" y="3433763"/>
            <a:ext cx="360362" cy="334962"/>
          </a:xfrm>
          <a:prstGeom prst="rect">
            <a:avLst/>
          </a:prstGeom>
          <a:noFill/>
          <a:ln w="9525">
            <a:noFill/>
          </a:ln>
        </p:spPr>
      </p:pic>
      <p:pic>
        <p:nvPicPr>
          <p:cNvPr id="37963" name="图片 25675" descr="9699287971599701461412.wmf"/>
          <p:cNvPicPr>
            <a:picLocks noChangeAspect="1"/>
          </p:cNvPicPr>
          <p:nvPr/>
        </p:nvPicPr>
        <p:blipFill>
          <a:blip r:embed="rId6"/>
          <a:stretch>
            <a:fillRect/>
          </a:stretch>
        </p:blipFill>
        <p:spPr>
          <a:xfrm>
            <a:off x="5795963" y="3357563"/>
            <a:ext cx="1368425" cy="425450"/>
          </a:xfrm>
          <a:prstGeom prst="rect">
            <a:avLst/>
          </a:prstGeom>
          <a:noFill/>
          <a:ln w="9525">
            <a:noFill/>
          </a:ln>
        </p:spPr>
      </p:pic>
      <p:sp>
        <p:nvSpPr>
          <p:cNvPr id="37964" name="矩形 25676"/>
          <p:cNvSpPr/>
          <p:nvPr/>
        </p:nvSpPr>
        <p:spPr>
          <a:xfrm>
            <a:off x="1710478" y="504605"/>
            <a:ext cx="5449888" cy="584200"/>
          </a:xfrm>
          <a:prstGeom prst="rect">
            <a:avLst/>
          </a:prstGeom>
          <a:noFill/>
          <a:ln w="9525">
            <a:noFill/>
          </a:ln>
        </p:spPr>
        <p:txBody>
          <a:bodyPr anchor="t" anchorCtr="0">
            <a:spAutoFit/>
          </a:bodyPr>
          <a:lstStyle/>
          <a:p>
            <a:pPr algn="ctr"/>
            <a:r>
              <a:rPr lang="en-US" altLang="zh-CN" sz="3200" b="1" dirty="0">
                <a:latin typeface="Arial" panose="020B0604020202020204" pitchFamily="34" charset="0"/>
                <a:ea typeface="隶书" panose="02010509060101010101" pitchFamily="49" charset="-122"/>
              </a:rPr>
              <a:t>1 </a:t>
            </a:r>
            <a:r>
              <a:rPr lang="zh-CN" altLang="en-US" sz="3200" b="1" dirty="0">
                <a:latin typeface="Arial" panose="020B0604020202020204" pitchFamily="34" charset="0"/>
                <a:ea typeface="隶书" panose="02010509060101010101" pitchFamily="49" charset="-122"/>
              </a:rPr>
              <a:t>一维数据的数字特征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barn(inHorizontal)">
                                      <p:cBhvr>
                                        <p:cTn id="7" dur="500"/>
                                        <p:tgtEl>
                                          <p:spTgt spid="2560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25607"/>
                                        </p:tgtEl>
                                        <p:attrNameLst>
                                          <p:attrName>style.visibility</p:attrName>
                                        </p:attrNameLst>
                                      </p:cBhvr>
                                      <p:to>
                                        <p:strVal val="visible"/>
                                      </p:to>
                                    </p:set>
                                    <p:animEffect transition="in" filter="barn(inHorizontal)">
                                      <p:cBhvr>
                                        <p:cTn id="12" dur="500"/>
                                        <p:tgtEl>
                                          <p:spTgt spid="25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2662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36</a:t>
            </a:fld>
            <a:endParaRPr lang="zh-CN" altLang="x-none" sz="1200" dirty="0">
              <a:latin typeface="Arial Black" panose="020B0A04020102020204" pitchFamily="34" charset="0"/>
            </a:endParaRPr>
          </a:p>
        </p:txBody>
      </p:sp>
      <p:sp>
        <p:nvSpPr>
          <p:cNvPr id="39938" name="日期占位符 2662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26628" name="云形标注 26627"/>
          <p:cNvSpPr/>
          <p:nvPr/>
        </p:nvSpPr>
        <p:spPr>
          <a:xfrm>
            <a:off x="4859338" y="2133600"/>
            <a:ext cx="3924300" cy="2157413"/>
          </a:xfrm>
          <a:prstGeom prst="cloudCallout">
            <a:avLst>
              <a:gd name="adj1" fmla="val -54088"/>
              <a:gd name="adj2" fmla="val 70528"/>
            </a:avLst>
          </a:prstGeom>
          <a:solidFill>
            <a:srgbClr val="CCFFFF"/>
          </a:solidFill>
          <a:ln w="28575" cap="flat" cmpd="sng">
            <a:solidFill>
              <a:srgbClr val="00CC66"/>
            </a:solidFill>
            <a:prstDash val="solid"/>
            <a:round/>
            <a:headEnd type="none" w="med" len="med"/>
            <a:tailEnd type="none" w="med" len="med"/>
          </a:ln>
        </p:spPr>
        <p:txBody>
          <a:bodyPr lIns="0" tIns="0" rIns="0" bIns="0" anchor="t" anchorCtr="0">
            <a:spAutoFit/>
          </a:bodyPr>
          <a:lstStyle/>
          <a:p>
            <a:pPr>
              <a:lnSpc>
                <a:spcPct val="80000"/>
              </a:lnSpc>
              <a:spcBef>
                <a:spcPct val="20000"/>
              </a:spcBef>
            </a:pPr>
            <a:r>
              <a:rPr lang="zh-CN" altLang="en-US" sz="2400" b="1">
                <a:latin typeface="Arial" panose="020B0604020202020204" pitchFamily="34" charset="0"/>
                <a:ea typeface="宋体" panose="02010600030101010101" pitchFamily="2" charset="-122"/>
              </a:rPr>
              <a:t>张村有个张千万，</a:t>
            </a:r>
          </a:p>
          <a:p>
            <a:pPr>
              <a:lnSpc>
                <a:spcPct val="80000"/>
              </a:lnSpc>
              <a:spcBef>
                <a:spcPct val="20000"/>
              </a:spcBef>
            </a:pPr>
            <a:r>
              <a:rPr lang="zh-CN" altLang="en-US" sz="2400" b="1">
                <a:latin typeface="Arial" panose="020B0604020202020204" pitchFamily="34" charset="0"/>
                <a:ea typeface="宋体" panose="02010600030101010101" pitchFamily="2" charset="-122"/>
              </a:rPr>
              <a:t>九个邻居穷光蛋；</a:t>
            </a:r>
          </a:p>
          <a:p>
            <a:pPr>
              <a:lnSpc>
                <a:spcPct val="80000"/>
              </a:lnSpc>
              <a:spcBef>
                <a:spcPct val="20000"/>
              </a:spcBef>
            </a:pPr>
            <a:r>
              <a:rPr lang="zh-CN" altLang="en-US" sz="2400" b="1">
                <a:latin typeface="Arial" panose="020B0604020202020204" pitchFamily="34" charset="0"/>
                <a:ea typeface="宋体" panose="02010600030101010101" pitchFamily="2" charset="-122"/>
              </a:rPr>
              <a:t>统计平均算资产，</a:t>
            </a:r>
          </a:p>
          <a:p>
            <a:pPr>
              <a:lnSpc>
                <a:spcPct val="80000"/>
              </a:lnSpc>
              <a:spcBef>
                <a:spcPct val="20000"/>
              </a:spcBef>
            </a:pPr>
            <a:r>
              <a:rPr lang="zh-CN" altLang="en-US" sz="2400" b="1">
                <a:latin typeface="Arial" panose="020B0604020202020204" pitchFamily="34" charset="0"/>
                <a:ea typeface="宋体" panose="02010600030101010101" pitchFamily="2" charset="-122"/>
              </a:rPr>
              <a:t>个个都是张百万。</a:t>
            </a:r>
            <a:r>
              <a:rPr lang="zh-CN" altLang="en-US">
                <a:latin typeface="Arial" panose="020B0604020202020204" pitchFamily="34" charset="0"/>
                <a:ea typeface="宋体" panose="02010600030101010101" pitchFamily="2" charset="-122"/>
              </a:rPr>
              <a:t> </a:t>
            </a:r>
          </a:p>
        </p:txBody>
      </p:sp>
      <p:sp>
        <p:nvSpPr>
          <p:cNvPr id="26629" name="矩形 26628"/>
          <p:cNvSpPr/>
          <p:nvPr/>
        </p:nvSpPr>
        <p:spPr>
          <a:xfrm>
            <a:off x="468313" y="3357563"/>
            <a:ext cx="5256212" cy="2189162"/>
          </a:xfrm>
          <a:prstGeom prst="rect">
            <a:avLst/>
          </a:prstGeom>
          <a:noFill/>
          <a:ln w="12700">
            <a:noFill/>
          </a:ln>
        </p:spPr>
        <p:txBody>
          <a:bodyPr lIns="90488" tIns="44450" rIns="90488" bIns="44450" anchor="t" anchorCtr="0"/>
          <a:lstStyle/>
          <a:p>
            <a:pPr marL="342900" indent="-342900">
              <a:spcBef>
                <a:spcPct val="20000"/>
              </a:spcBef>
              <a:buClr>
                <a:schemeClr val="bg2"/>
              </a:buClr>
              <a:buSzPct val="75000"/>
              <a:buFont typeface="Wingdings" panose="05000000000000000000" pitchFamily="2" charset="2"/>
              <a:buChar char="n"/>
            </a:pPr>
            <a:r>
              <a:rPr lang="zh-CN" altLang="en-US" sz="3200" b="1">
                <a:latin typeface="Arial" panose="020B0604020202020204" pitchFamily="34" charset="0"/>
                <a:ea typeface="宋体" panose="02010600030101010101" pitchFamily="2" charset="-122"/>
              </a:rPr>
              <a:t>缺点</a:t>
            </a:r>
            <a:r>
              <a:rPr lang="zh-CN" altLang="en-US" sz="2800">
                <a:latin typeface="Arial" panose="020B0604020202020204" pitchFamily="34" charset="0"/>
                <a:ea typeface="宋体" panose="02010600030101010101" pitchFamily="2" charset="-122"/>
              </a:rPr>
              <a:t>：</a:t>
            </a:r>
          </a:p>
          <a:p>
            <a:pPr marL="742950" lvl="1" indent="-285750" eaLnBrk="1" hangingPunct="1">
              <a:spcBef>
                <a:spcPct val="20000"/>
              </a:spcBef>
              <a:buClr>
                <a:schemeClr val="accent2"/>
              </a:buClr>
              <a:buSzPct val="80000"/>
              <a:buFont typeface="Wingdings" panose="05000000000000000000" pitchFamily="2" charset="2"/>
              <a:buChar char="¨"/>
            </a:pPr>
            <a:r>
              <a:rPr lang="zh-CN" altLang="en-US" sz="2800">
                <a:latin typeface="Arial" panose="020B0604020202020204" pitchFamily="34" charset="0"/>
                <a:ea typeface="宋体" panose="02010600030101010101" pitchFamily="2" charset="-122"/>
              </a:rPr>
              <a:t>易受异常值的影响。</a:t>
            </a:r>
          </a:p>
          <a:p>
            <a:pPr marL="742950" lvl="1" indent="-285750" eaLnBrk="1" hangingPunct="1">
              <a:spcBef>
                <a:spcPct val="20000"/>
              </a:spcBef>
              <a:buClr>
                <a:schemeClr val="accent2"/>
              </a:buClr>
              <a:buSzPct val="80000"/>
              <a:buFont typeface="Wingdings" panose="05000000000000000000" pitchFamily="2" charset="2"/>
              <a:buChar char="¨"/>
            </a:pPr>
            <a:r>
              <a:rPr lang="zh-CN" altLang="en-US" sz="2800">
                <a:latin typeface="Arial" panose="020B0604020202020204" pitchFamily="34" charset="0"/>
                <a:ea typeface="宋体" panose="02010600030101010101" pitchFamily="2" charset="-122"/>
              </a:rPr>
              <a:t>缺乏抗扰性、稳健性</a:t>
            </a:r>
          </a:p>
        </p:txBody>
      </p:sp>
      <p:sp>
        <p:nvSpPr>
          <p:cNvPr id="26630" name="矩形 26629"/>
          <p:cNvSpPr/>
          <p:nvPr/>
        </p:nvSpPr>
        <p:spPr>
          <a:xfrm>
            <a:off x="539750" y="765175"/>
            <a:ext cx="5724525" cy="2189163"/>
          </a:xfrm>
          <a:prstGeom prst="rect">
            <a:avLst/>
          </a:prstGeom>
          <a:noFill/>
          <a:ln w="12700">
            <a:noFill/>
          </a:ln>
        </p:spPr>
        <p:txBody>
          <a:bodyPr lIns="90488" tIns="44450" rIns="90488" bIns="44450" anchor="t" anchorCtr="0"/>
          <a:lstStyle/>
          <a:p>
            <a:pPr marL="342900" indent="-342900">
              <a:spcBef>
                <a:spcPct val="20000"/>
              </a:spcBef>
              <a:buClr>
                <a:schemeClr val="bg2"/>
              </a:buClr>
              <a:buSzPct val="75000"/>
              <a:buFont typeface="Wingdings" panose="05000000000000000000" pitchFamily="2" charset="2"/>
              <a:buChar char="n"/>
            </a:pPr>
            <a:r>
              <a:rPr lang="zh-CN" altLang="en-US" sz="3200">
                <a:latin typeface="Arial" panose="020B0604020202020204" pitchFamily="34" charset="0"/>
                <a:ea typeface="宋体" panose="02010600030101010101" pitchFamily="2" charset="-122"/>
              </a:rPr>
              <a:t>优点</a:t>
            </a:r>
            <a:r>
              <a:rPr lang="zh-CN" altLang="en-US" sz="2800">
                <a:latin typeface="Arial" panose="020B0604020202020204" pitchFamily="34" charset="0"/>
                <a:ea typeface="宋体" panose="02010600030101010101" pitchFamily="2" charset="-122"/>
              </a:rPr>
              <a:t>：</a:t>
            </a:r>
          </a:p>
          <a:p>
            <a:pPr marL="742950" lvl="1" indent="-285750" eaLnBrk="1" hangingPunct="1">
              <a:spcBef>
                <a:spcPct val="20000"/>
              </a:spcBef>
              <a:buClr>
                <a:schemeClr val="accent2"/>
              </a:buClr>
              <a:buSzPct val="80000"/>
              <a:buFont typeface="Wingdings" panose="05000000000000000000" pitchFamily="2" charset="2"/>
              <a:buChar char="¨"/>
            </a:pPr>
            <a:r>
              <a:rPr lang="zh-CN" altLang="en-US" sz="2800">
                <a:latin typeface="Arial" panose="020B0604020202020204" pitchFamily="34" charset="0"/>
                <a:ea typeface="宋体" panose="02010600030101010101" pitchFamily="2" charset="-122"/>
              </a:rPr>
              <a:t>总体均值无偏一致估计</a:t>
            </a:r>
            <a:r>
              <a:rPr lang="en-US" altLang="zh-CN" sz="2800">
                <a:latin typeface="Arial" panose="020B0604020202020204" pitchFamily="34" charset="0"/>
                <a:ea typeface="宋体" panose="02010600030101010101" pitchFamily="2" charset="-122"/>
              </a:rPr>
              <a:t>.</a:t>
            </a:r>
          </a:p>
          <a:p>
            <a:pPr marL="742950" lvl="1" indent="-285750" eaLnBrk="1" hangingPunct="1">
              <a:spcBef>
                <a:spcPct val="20000"/>
              </a:spcBef>
              <a:buClr>
                <a:schemeClr val="accent2"/>
              </a:buClr>
              <a:buSzPct val="80000"/>
              <a:buFont typeface="Wingdings" panose="05000000000000000000" pitchFamily="2" charset="2"/>
              <a:buChar char="¨"/>
            </a:pPr>
            <a:r>
              <a:rPr lang="zh-CN" altLang="en-US" sz="2800">
                <a:latin typeface="Arial" panose="020B0604020202020204" pitchFamily="34" charset="0"/>
                <a:ea typeface="宋体" panose="02010600030101010101" pitchFamily="2" charset="-122"/>
              </a:rPr>
              <a:t>含数据完整信息</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9">
                                            <p:txEl>
                                              <p:pRg st="0" end="0"/>
                                            </p:txEl>
                                          </p:spTgt>
                                        </p:tgtEl>
                                        <p:attrNameLst>
                                          <p:attrName>style.visibility</p:attrName>
                                        </p:attrNameLst>
                                      </p:cBhvr>
                                      <p:to>
                                        <p:strVal val="visible"/>
                                      </p:to>
                                    </p:set>
                                    <p:animEffect transition="in" filter="wipe(left)">
                                      <p:cBhvr>
                                        <p:cTn id="7" dur="500"/>
                                        <p:tgtEl>
                                          <p:spTgt spid="2662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629">
                                            <p:txEl>
                                              <p:pRg st="1" end="1"/>
                                            </p:txEl>
                                          </p:spTgt>
                                        </p:tgtEl>
                                        <p:attrNameLst>
                                          <p:attrName>style.visibility</p:attrName>
                                        </p:attrNameLst>
                                      </p:cBhvr>
                                      <p:to>
                                        <p:strVal val="visible"/>
                                      </p:to>
                                    </p:set>
                                    <p:animEffect transition="in" filter="wipe(left)">
                                      <p:cBhvr>
                                        <p:cTn id="11" dur="500"/>
                                        <p:tgtEl>
                                          <p:spTgt spid="26629">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6628"/>
                                        </p:tgtEl>
                                        <p:attrNameLst>
                                          <p:attrName>style.visibility</p:attrName>
                                        </p:attrNameLst>
                                      </p:cBhvr>
                                      <p:to>
                                        <p:strVal val="visible"/>
                                      </p:to>
                                    </p:set>
                                    <p:animEffect transition="in" filter="dissolve">
                                      <p:cBhvr>
                                        <p:cTn id="15" dur="500"/>
                                        <p:tgtEl>
                                          <p:spTgt spid="266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629">
                                            <p:txEl>
                                              <p:pRg st="2" end="2"/>
                                            </p:txEl>
                                          </p:spTgt>
                                        </p:tgtEl>
                                        <p:attrNameLst>
                                          <p:attrName>style.visibility</p:attrName>
                                        </p:attrNameLst>
                                      </p:cBhvr>
                                      <p:to>
                                        <p:strVal val="visible"/>
                                      </p:to>
                                    </p:set>
                                    <p:animEffect transition="in" filter="wipe(left)">
                                      <p:cBhvr>
                                        <p:cTn id="20" dur="500"/>
                                        <p:tgtEl>
                                          <p:spTgt spid="2662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6630">
                                            <p:txEl>
                                              <p:pRg st="0" end="0"/>
                                            </p:txEl>
                                          </p:spTgt>
                                        </p:tgtEl>
                                        <p:attrNameLst>
                                          <p:attrName>style.visibility</p:attrName>
                                        </p:attrNameLst>
                                      </p:cBhvr>
                                      <p:to>
                                        <p:strVal val="visible"/>
                                      </p:to>
                                    </p:set>
                                    <p:animEffect transition="in" filter="wipe(left)">
                                      <p:cBhvr>
                                        <p:cTn id="25" dur="500"/>
                                        <p:tgtEl>
                                          <p:spTgt spid="26630">
                                            <p:txEl>
                                              <p:pRg st="0" end="0"/>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6630">
                                            <p:txEl>
                                              <p:pRg st="1" end="1"/>
                                            </p:txEl>
                                          </p:spTgt>
                                        </p:tgtEl>
                                        <p:attrNameLst>
                                          <p:attrName>style.visibility</p:attrName>
                                        </p:attrNameLst>
                                      </p:cBhvr>
                                      <p:to>
                                        <p:strVal val="visible"/>
                                      </p:to>
                                    </p:set>
                                    <p:animEffect transition="in" filter="wipe(left)">
                                      <p:cBhvr>
                                        <p:cTn id="29" dur="500"/>
                                        <p:tgtEl>
                                          <p:spTgt spid="26630">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6630">
                                            <p:txEl>
                                              <p:pRg st="2" end="2"/>
                                            </p:txEl>
                                          </p:spTgt>
                                        </p:tgtEl>
                                        <p:attrNameLst>
                                          <p:attrName>style.visibility</p:attrName>
                                        </p:attrNameLst>
                                      </p:cBhvr>
                                      <p:to>
                                        <p:strVal val="visible"/>
                                      </p:to>
                                    </p:set>
                                    <p:animEffect transition="in" filter="wipe(left)">
                                      <p:cBhvr>
                                        <p:cTn id="34" dur="500"/>
                                        <p:tgtEl>
                                          <p:spTgt spid="266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build="p" animBg="1"/>
      <p:bldP spid="26630"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2764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37</a:t>
            </a:fld>
            <a:endParaRPr lang="zh-CN" altLang="x-none" sz="1200" dirty="0">
              <a:latin typeface="Arial Black" panose="020B0A04020102020204" pitchFamily="34" charset="0"/>
            </a:endParaRPr>
          </a:p>
        </p:txBody>
      </p:sp>
      <p:sp>
        <p:nvSpPr>
          <p:cNvPr id="41986" name="日期占位符 2765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41987" name="矩形 27651"/>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41988" name="矩形 27652"/>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27654" name="矩形 27653"/>
          <p:cNvSpPr/>
          <p:nvPr/>
        </p:nvSpPr>
        <p:spPr>
          <a:xfrm>
            <a:off x="760413" y="696913"/>
            <a:ext cx="3276600" cy="358775"/>
          </a:xfrm>
          <a:prstGeom prst="rect">
            <a:avLst/>
          </a:prstGeom>
          <a:noFill/>
          <a:ln w="9525">
            <a:noFill/>
          </a:ln>
        </p:spPr>
        <p:txBody>
          <a:bodyPr anchor="t" anchorCtr="0">
            <a:spAutoFit/>
          </a:bodyPr>
          <a:lstStyle/>
          <a:p>
            <a:r>
              <a:rPr lang="en-US" altLang="zh-CN" b="1">
                <a:latin typeface="Arial" panose="020B0604020202020204" pitchFamily="34" charset="0"/>
                <a:ea typeface="宋体" panose="02010600030101010101" pitchFamily="2" charset="-122"/>
              </a:rPr>
              <a:t>1. </a:t>
            </a:r>
            <a:r>
              <a:rPr lang="zh-CN" altLang="en-US" b="1">
                <a:latin typeface="Times New Roman" panose="02020603050405020304" pitchFamily="18" charset="0"/>
                <a:ea typeface="宋体" panose="02010600030101010101" pitchFamily="2" charset="-122"/>
              </a:rPr>
              <a:t>均值</a:t>
            </a:r>
            <a:r>
              <a:rPr lang="zh-CN" altLang="en-US" b="1">
                <a:latin typeface="Arial" panose="020B0604020202020204" pitchFamily="34" charset="0"/>
                <a:ea typeface="宋体" panose="02010600030101010101" pitchFamily="2" charset="-122"/>
              </a:rPr>
              <a:t>（</a:t>
            </a:r>
            <a:r>
              <a:rPr lang="en-US" altLang="zh-CN" b="1">
                <a:latin typeface="Arial" panose="020B0604020202020204" pitchFamily="34" charset="0"/>
                <a:ea typeface="宋体" panose="02010600030101010101" pitchFamily="2" charset="-122"/>
              </a:rPr>
              <a:t>mean</a:t>
            </a:r>
            <a:r>
              <a:rPr lang="zh-CN" altLang="en-US" b="1">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 </a:t>
            </a:r>
          </a:p>
        </p:txBody>
      </p:sp>
      <p:pic>
        <p:nvPicPr>
          <p:cNvPr id="27655" name="图片 27654" descr="3229463861599701461412.wmf"/>
          <p:cNvPicPr>
            <a:picLocks noChangeAspect="1"/>
          </p:cNvPicPr>
          <p:nvPr/>
        </p:nvPicPr>
        <p:blipFill>
          <a:blip r:embed="rId3"/>
          <a:stretch>
            <a:fillRect/>
          </a:stretch>
        </p:blipFill>
        <p:spPr>
          <a:xfrm>
            <a:off x="3062288" y="552450"/>
            <a:ext cx="1857375" cy="909638"/>
          </a:xfrm>
          <a:prstGeom prst="rect">
            <a:avLst/>
          </a:prstGeom>
          <a:noFill/>
          <a:ln w="9525">
            <a:noFill/>
          </a:ln>
        </p:spPr>
      </p:pic>
      <p:sp>
        <p:nvSpPr>
          <p:cNvPr id="41991" name="矩形 27655"/>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41992" name="矩形 27656"/>
          <p:cNvSpPr/>
          <p:nvPr/>
        </p:nvSpPr>
        <p:spPr>
          <a:xfrm>
            <a:off x="5219700" y="700088"/>
            <a:ext cx="2905125" cy="454025"/>
          </a:xfrm>
          <a:prstGeom prst="rect">
            <a:avLst/>
          </a:prstGeom>
          <a:noFill/>
          <a:ln w="9525">
            <a:noFill/>
          </a:ln>
        </p:spPr>
        <p:txBody>
          <a:bodyPr wrap="none" anchor="t" anchorCtr="0">
            <a:spAutoFit/>
          </a:bodyPr>
          <a:lstStyle/>
          <a:p>
            <a:r>
              <a:rPr lang="zh-CN" altLang="en-US" sz="2400" b="1">
                <a:latin typeface="Arial" panose="020B0604020202020204" pitchFamily="34" charset="0"/>
                <a:ea typeface="仿宋" panose="02010609060101010101" pitchFamily="49" charset="-122"/>
              </a:rPr>
              <a:t>总体取值的平均程度</a:t>
            </a:r>
          </a:p>
        </p:txBody>
      </p:sp>
      <p:pic>
        <p:nvPicPr>
          <p:cNvPr id="41993" name="图片 27657" descr="6168349211599701461412.emf"/>
          <p:cNvPicPr>
            <a:picLocks noChangeAspect="1"/>
          </p:cNvPicPr>
          <p:nvPr/>
        </p:nvPicPr>
        <p:blipFill>
          <a:blip r:embed="rId4"/>
          <a:stretch>
            <a:fillRect/>
          </a:stretch>
        </p:blipFill>
        <p:spPr>
          <a:xfrm>
            <a:off x="107950" y="1773238"/>
            <a:ext cx="9020175" cy="1323975"/>
          </a:xfrm>
          <a:prstGeom prst="rect">
            <a:avLst/>
          </a:prstGeom>
          <a:noFill/>
          <a:ln w="9525">
            <a:noFill/>
          </a:ln>
        </p:spPr>
      </p:pic>
      <p:sp>
        <p:nvSpPr>
          <p:cNvPr id="41994" name="文本框 1"/>
          <p:cNvSpPr txBox="1"/>
          <p:nvPr/>
        </p:nvSpPr>
        <p:spPr>
          <a:xfrm>
            <a:off x="344488" y="3470275"/>
            <a:ext cx="7983537" cy="1752600"/>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用</a:t>
            </a:r>
            <a:r>
              <a:rPr lang="en-US" altLang="zh-CN">
                <a:latin typeface="Arial" panose="020B0604020202020204" pitchFamily="34" charset="0"/>
                <a:ea typeface="宋体" panose="02010600030101010101" pitchFamily="2" charset="-122"/>
              </a:rPr>
              <a:t>Pyhton</a:t>
            </a:r>
            <a:r>
              <a:rPr lang="zh-CN" altLang="en-US">
                <a:latin typeface="Arial" panose="020B0604020202020204" pitchFamily="34" charset="0"/>
                <a:ea typeface="宋体" panose="02010600030101010101" pitchFamily="2" charset="-122"/>
              </a:rPr>
              <a:t>编写上述源代码为：</a:t>
            </a:r>
          </a:p>
          <a:p>
            <a:r>
              <a:rPr lang="zh-CN" altLang="en-US">
                <a:latin typeface="Arial" panose="020B0604020202020204" pitchFamily="34" charset="0"/>
                <a:ea typeface="宋体" panose="02010600030101010101" pitchFamily="2" charset="-122"/>
              </a:rPr>
              <a:t>import numpy as np</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s=(3850,3950,4050,3880,3755,3710,3890,4130,3940,4225,3920,3880)</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 print("s的平均值为：",np.mean(s))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barn(inHorizontal)">
                                      <p:cBhvr>
                                        <p:cTn id="7" dur="500"/>
                                        <p:tgtEl>
                                          <p:spTgt spid="2765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27655"/>
                                        </p:tgtEl>
                                        <p:attrNameLst>
                                          <p:attrName>style.visibility</p:attrName>
                                        </p:attrNameLst>
                                      </p:cBhvr>
                                      <p:to>
                                        <p:strVal val="visible"/>
                                      </p:to>
                                    </p:set>
                                    <p:animEffect transition="in" filter="barn(inHorizontal)">
                                      <p:cBhvr>
                                        <p:cTn id="12"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2867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38</a:t>
            </a:fld>
            <a:endParaRPr lang="zh-CN" altLang="x-none" sz="1200" dirty="0">
              <a:latin typeface="Arial Black" panose="020B0A04020102020204" pitchFamily="34" charset="0"/>
            </a:endParaRPr>
          </a:p>
        </p:txBody>
      </p:sp>
      <p:sp>
        <p:nvSpPr>
          <p:cNvPr id="44034" name="日期占位符 2867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pic>
        <p:nvPicPr>
          <p:cNvPr id="44035" name="图片 28675" descr="103062851599701461422.emf"/>
          <p:cNvPicPr>
            <a:picLocks noChangeAspect="1"/>
          </p:cNvPicPr>
          <p:nvPr/>
        </p:nvPicPr>
        <p:blipFill>
          <a:blip r:embed="rId2"/>
          <a:stretch>
            <a:fillRect/>
          </a:stretch>
        </p:blipFill>
        <p:spPr>
          <a:xfrm>
            <a:off x="461963" y="1881188"/>
            <a:ext cx="8391525" cy="3443287"/>
          </a:xfrm>
          <a:prstGeom prst="rect">
            <a:avLst/>
          </a:prstGeom>
          <a:noFill/>
          <a:ln w="9525">
            <a:noFill/>
          </a:ln>
        </p:spPr>
      </p:pic>
      <p:sp>
        <p:nvSpPr>
          <p:cNvPr id="28677" name="矩形 28676"/>
          <p:cNvSpPr/>
          <p:nvPr/>
        </p:nvSpPr>
        <p:spPr>
          <a:xfrm>
            <a:off x="461963" y="655638"/>
            <a:ext cx="2465387" cy="387350"/>
          </a:xfrm>
          <a:prstGeom prst="rect">
            <a:avLst/>
          </a:prstGeom>
          <a:noFill/>
          <a:ln w="9525">
            <a:noFill/>
          </a:ln>
        </p:spPr>
        <p:txBody>
          <a:bodyPr wrap="none" anchor="ctr" anchorCtr="0">
            <a:spAutoFit/>
          </a:bodyPr>
          <a:lstStyle/>
          <a:p>
            <a:r>
              <a:rPr lang="zh-CN" altLang="en-US" sz="2000" b="1">
                <a:latin typeface="Arial" panose="020B0604020202020204" pitchFamily="34" charset="0"/>
                <a:ea typeface="宋体" panose="02010600030101010101" pitchFamily="2" charset="-122"/>
              </a:rPr>
              <a:t>观测值从小到大排列</a:t>
            </a:r>
            <a:r>
              <a:rPr lang="zh-CN" altLang="en-US" b="1">
                <a:latin typeface="Arial" panose="020B0604020202020204" pitchFamily="34" charset="0"/>
                <a:ea typeface="宋体" panose="02010600030101010101" pitchFamily="2" charset="-122"/>
              </a:rPr>
              <a:t> </a:t>
            </a:r>
          </a:p>
        </p:txBody>
      </p:sp>
      <p:grpSp>
        <p:nvGrpSpPr>
          <p:cNvPr id="28678" name="组合 28677"/>
          <p:cNvGrpSpPr/>
          <p:nvPr/>
        </p:nvGrpSpPr>
        <p:grpSpPr>
          <a:xfrm>
            <a:off x="458788" y="1250950"/>
            <a:ext cx="3816350" cy="431800"/>
            <a:chOff x="289" y="788"/>
            <a:chExt cx="2404" cy="272"/>
          </a:xfrm>
        </p:grpSpPr>
        <p:pic>
          <p:nvPicPr>
            <p:cNvPr id="44038" name="图片 28678" descr="4213561501599701461422.wmf"/>
            <p:cNvPicPr>
              <a:picLocks noChangeAspect="1"/>
            </p:cNvPicPr>
            <p:nvPr/>
          </p:nvPicPr>
          <p:blipFill>
            <a:blip r:embed="rId3"/>
            <a:stretch>
              <a:fillRect/>
            </a:stretch>
          </p:blipFill>
          <p:spPr>
            <a:xfrm>
              <a:off x="750" y="788"/>
              <a:ext cx="1943" cy="272"/>
            </a:xfrm>
            <a:prstGeom prst="rect">
              <a:avLst/>
            </a:prstGeom>
            <a:noFill/>
            <a:ln w="9525">
              <a:noFill/>
            </a:ln>
          </p:spPr>
        </p:pic>
        <p:sp>
          <p:nvSpPr>
            <p:cNvPr id="44039" name="矩形 28679"/>
            <p:cNvSpPr/>
            <p:nvPr/>
          </p:nvSpPr>
          <p:spPr>
            <a:xfrm>
              <a:off x="289" y="788"/>
              <a:ext cx="404" cy="231"/>
            </a:xfrm>
            <a:prstGeom prst="rect">
              <a:avLst/>
            </a:prstGeom>
            <a:noFill/>
            <a:ln w="9525">
              <a:noFill/>
            </a:ln>
          </p:spPr>
          <p:txBody>
            <a:bodyPr wrap="none" anchor="t" anchorCtr="0">
              <a:spAutoFit/>
            </a:bodyPr>
            <a:lstStyle/>
            <a:p>
              <a:r>
                <a:rPr lang="zh-CN" altLang="en-US">
                  <a:latin typeface="Arial" panose="020B0604020202020204" pitchFamily="34" charset="0"/>
                  <a:ea typeface="宋体" panose="02010600030101010101" pitchFamily="2" charset="-122"/>
                </a:rPr>
                <a:t>其中</a:t>
              </a:r>
            </a:p>
          </p:txBody>
        </p:sp>
      </p:grpSp>
      <p:pic>
        <p:nvPicPr>
          <p:cNvPr id="28681" name="图片 28680" descr="9792199391599701461422.wmf"/>
          <p:cNvPicPr>
            <a:picLocks noChangeAspect="1"/>
          </p:cNvPicPr>
          <p:nvPr/>
        </p:nvPicPr>
        <p:blipFill>
          <a:blip r:embed="rId4"/>
          <a:stretch>
            <a:fillRect/>
          </a:stretch>
        </p:blipFill>
        <p:spPr>
          <a:xfrm>
            <a:off x="3132138" y="654050"/>
            <a:ext cx="2376487" cy="420688"/>
          </a:xfrm>
          <a:prstGeom prst="rect">
            <a:avLst/>
          </a:prstGeom>
          <a:noFill/>
          <a:ln w="9525">
            <a:noFill/>
          </a:ln>
        </p:spPr>
      </p:pic>
      <p:sp>
        <p:nvSpPr>
          <p:cNvPr id="28682" name="矩形 28681"/>
          <p:cNvSpPr/>
          <p:nvPr/>
        </p:nvSpPr>
        <p:spPr>
          <a:xfrm>
            <a:off x="5829300" y="655638"/>
            <a:ext cx="1785938" cy="357187"/>
          </a:xfrm>
          <a:prstGeom prst="rect">
            <a:avLst/>
          </a:prstGeom>
          <a:noFill/>
          <a:ln w="9525">
            <a:noFill/>
          </a:ln>
        </p:spPr>
        <p:txBody>
          <a:bodyPr wrap="none" anchor="ctr" anchorCtr="0">
            <a:spAutoFit/>
          </a:bodyPr>
          <a:lstStyle/>
          <a:p>
            <a:r>
              <a:rPr lang="en-US" altLang="zh-CN" b="1">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次序统计量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blinds(horizontal)">
                                      <p:cBhvr>
                                        <p:cTn id="7" dur="500"/>
                                        <p:tgtEl>
                                          <p:spTgt spid="286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681"/>
                                        </p:tgtEl>
                                        <p:attrNameLst>
                                          <p:attrName>style.visibility</p:attrName>
                                        </p:attrNameLst>
                                      </p:cBhvr>
                                      <p:to>
                                        <p:strVal val="visible"/>
                                      </p:to>
                                    </p:set>
                                    <p:animEffect transition="in" filter="blinds(horizontal)">
                                      <p:cBhvr>
                                        <p:cTn id="12" dur="500"/>
                                        <p:tgtEl>
                                          <p:spTgt spid="2868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8678"/>
                                        </p:tgtEl>
                                        <p:attrNameLst>
                                          <p:attrName>style.visibility</p:attrName>
                                        </p:attrNameLst>
                                      </p:cBhvr>
                                      <p:to>
                                        <p:strVal val="visible"/>
                                      </p:to>
                                    </p:set>
                                    <p:animEffect transition="in" filter="dissolve">
                                      <p:cBhvr>
                                        <p:cTn id="17" dur="500"/>
                                        <p:tgtEl>
                                          <p:spTgt spid="286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682"/>
                                        </p:tgtEl>
                                        <p:attrNameLst>
                                          <p:attrName>style.visibility</p:attrName>
                                        </p:attrNameLst>
                                      </p:cBhvr>
                                      <p:to>
                                        <p:strVal val="visible"/>
                                      </p:to>
                                    </p:set>
                                    <p:animEffect transition="in" filter="wipe(down)">
                                      <p:cBhvr>
                                        <p:cTn id="22" dur="500"/>
                                        <p:tgtEl>
                                          <p:spTgt spid="28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P spid="2868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日期占位符 3"/>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2024/11/13</a:t>
            </a:fld>
            <a:endParaRPr lang="zh-CN" altLang="x-none" sz="1200"/>
          </a:p>
        </p:txBody>
      </p:sp>
      <p:pic>
        <p:nvPicPr>
          <p:cNvPr id="45058" name="图片 28682" descr="381951601599701461422.emf"/>
          <p:cNvPicPr>
            <a:picLocks noChangeAspect="1"/>
          </p:cNvPicPr>
          <p:nvPr>
            <p:custDataLst>
              <p:tags r:id="rId1"/>
            </p:custDataLst>
          </p:nvPr>
        </p:nvPicPr>
        <p:blipFill>
          <a:blip r:embed="rId3"/>
          <a:stretch>
            <a:fillRect/>
          </a:stretch>
        </p:blipFill>
        <p:spPr>
          <a:xfrm>
            <a:off x="223838" y="3932238"/>
            <a:ext cx="8696325" cy="1628775"/>
          </a:xfrm>
          <a:prstGeom prst="rect">
            <a:avLst/>
          </a:prstGeom>
          <a:noFill/>
          <a:ln w="9525">
            <a:noFill/>
          </a:ln>
        </p:spPr>
      </p:pic>
      <p:sp>
        <p:nvSpPr>
          <p:cNvPr id="45059" name="文本框 4"/>
          <p:cNvSpPr txBox="1"/>
          <p:nvPr/>
        </p:nvSpPr>
        <p:spPr>
          <a:xfrm>
            <a:off x="106363" y="908050"/>
            <a:ext cx="9050337" cy="2584450"/>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以前面的例子为例求其最小值、最大值及中位数的值：</a:t>
            </a:r>
          </a:p>
          <a:p>
            <a:r>
              <a:rPr lang="zh-CN" altLang="en-US">
                <a:latin typeface="Arial" panose="020B0604020202020204" pitchFamily="34" charset="0"/>
                <a:ea typeface="宋体" panose="02010600030101010101" pitchFamily="2" charset="-122"/>
              </a:rPr>
              <a:t>s=(3850,3950,4050,3880,3755,3710,3890,4130,3940,4225,3920,3880)</a:t>
            </a:r>
          </a:p>
          <a:p>
            <a:r>
              <a:rPr lang="zh-CN" altLang="en-US">
                <a:latin typeface="Arial" panose="020B0604020202020204" pitchFamily="34" charset="0"/>
                <a:ea typeface="宋体" panose="02010600030101010101" pitchFamily="2" charset="-122"/>
              </a:rPr>
              <a:t>先将</a:t>
            </a:r>
            <a:r>
              <a:rPr lang="en-US" altLang="zh-CN">
                <a:latin typeface="Arial" panose="020B0604020202020204" pitchFamily="34" charset="0"/>
                <a:ea typeface="宋体" panose="02010600030101010101" pitchFamily="2" charset="-122"/>
              </a:rPr>
              <a:t>s</a:t>
            </a:r>
            <a:r>
              <a:rPr lang="zh-CN" altLang="en-US">
                <a:latin typeface="Arial" panose="020B0604020202020204" pitchFamily="34" charset="0"/>
                <a:ea typeface="宋体" panose="02010600030101010101" pitchFamily="2" charset="-122"/>
              </a:rPr>
              <a:t>按升序进行排序得到：</a:t>
            </a:r>
          </a:p>
          <a:p>
            <a:r>
              <a:rPr lang="en-US" altLang="zh-CN">
                <a:latin typeface="Arial" panose="020B0604020202020204" pitchFamily="34" charset="0"/>
                <a:ea typeface="宋体" panose="02010600030101010101" pitchFamily="2" charset="-122"/>
              </a:rPr>
              <a:t>s=np.sort(s)</a:t>
            </a:r>
          </a:p>
          <a:p>
            <a:r>
              <a:rPr lang="en-US" altLang="zh-CN">
                <a:latin typeface="Arial" panose="020B0604020202020204" pitchFamily="34" charset="0"/>
                <a:ea typeface="宋体" panose="02010600030101010101" pitchFamily="2" charset="-122"/>
              </a:rPr>
              <a:t>s=array([3710, 3755, 3850, 3880, 3880, 3890, 3920, 3940, 3950, 4050, 4130, 4225])</a:t>
            </a: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s</a:t>
            </a:r>
            <a:r>
              <a:rPr lang="zh-CN" altLang="en-US">
                <a:latin typeface="Arial" panose="020B0604020202020204" pitchFamily="34" charset="0"/>
                <a:ea typeface="宋体" panose="02010600030101010101" pitchFamily="2" charset="-122"/>
              </a:rPr>
              <a:t>最小值</a:t>
            </a:r>
            <a:r>
              <a:rPr lang="en-US" altLang="zh-CN">
                <a:latin typeface="Arial" panose="020B0604020202020204" pitchFamily="34" charset="0"/>
                <a:ea typeface="宋体" panose="02010600030101010101" pitchFamily="2" charset="-122"/>
              </a:rPr>
              <a:t>=min(s)</a:t>
            </a:r>
          </a:p>
          <a:p>
            <a:r>
              <a:rPr lang="en-US" altLang="zh-CN">
                <a:latin typeface="Arial" panose="020B0604020202020204" pitchFamily="34" charset="0"/>
                <a:ea typeface="宋体" panose="02010600030101010101" pitchFamily="2" charset="-122"/>
              </a:rPr>
              <a:t>s</a:t>
            </a:r>
            <a:r>
              <a:rPr lang="zh-CN" altLang="en-US">
                <a:latin typeface="Arial" panose="020B0604020202020204" pitchFamily="34" charset="0"/>
                <a:ea typeface="宋体" panose="02010600030101010101" pitchFamily="2" charset="-122"/>
              </a:rPr>
              <a:t>最大值</a:t>
            </a:r>
            <a:r>
              <a:rPr lang="en-US" altLang="zh-CN">
                <a:latin typeface="Arial" panose="020B0604020202020204" pitchFamily="34" charset="0"/>
                <a:ea typeface="宋体" panose="02010600030101010101" pitchFamily="2" charset="-122"/>
              </a:rPr>
              <a:t>=max(s)</a:t>
            </a:r>
          </a:p>
          <a:p>
            <a:r>
              <a:rPr lang="en-US" altLang="zh-CN">
                <a:latin typeface="Arial" panose="020B0604020202020204" pitchFamily="34" charset="0"/>
                <a:ea typeface="宋体" panose="02010600030101010101" pitchFamily="2" charset="-122"/>
              </a:rPr>
              <a:t>s</a:t>
            </a:r>
            <a:r>
              <a:rPr lang="zh-CN" altLang="en-US">
                <a:latin typeface="Arial" panose="020B0604020202020204" pitchFamily="34" charset="0"/>
                <a:ea typeface="宋体" panose="02010600030101010101" pitchFamily="2" charset="-122"/>
              </a:rPr>
              <a:t>中位数</a:t>
            </a:r>
            <a:r>
              <a:rPr lang="en-US" altLang="zh-CN">
                <a:latin typeface="Arial" panose="020B0604020202020204" pitchFamily="34" charset="0"/>
                <a:ea typeface="宋体" panose="02010600030101010101" pitchFamily="2" charset="-122"/>
              </a:rPr>
              <a:t>=np.median(s)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5F9311C-4783-4C6C-81CD-1CE93F998D63}"/>
              </a:ext>
            </a:extLst>
          </p:cNvPr>
          <p:cNvSpPr>
            <a:spLocks noGrp="1" noChangeArrowheads="1"/>
          </p:cNvSpPr>
          <p:nvPr>
            <p:ph type="title"/>
          </p:nvPr>
        </p:nvSpPr>
        <p:spPr>
          <a:xfrm>
            <a:off x="827584" y="548680"/>
            <a:ext cx="7696200" cy="719138"/>
          </a:xfrm>
        </p:spPr>
        <p:txBody>
          <a:bodyPr/>
          <a:lstStyle/>
          <a:p>
            <a:pPr eaLnBrk="1" hangingPunct="1">
              <a:defRPr/>
            </a:pPr>
            <a:r>
              <a:rPr lang="zh-CN" altLang="en-US" b="1" dirty="0">
                <a:latin typeface="+mn-lt"/>
              </a:rPr>
              <a:t>绪论</a:t>
            </a:r>
          </a:p>
        </p:txBody>
      </p:sp>
      <p:sp>
        <p:nvSpPr>
          <p:cNvPr id="6147" name="Rectangle 3">
            <a:extLst>
              <a:ext uri="{FF2B5EF4-FFF2-40B4-BE49-F238E27FC236}">
                <a16:creationId xmlns:a16="http://schemas.microsoft.com/office/drawing/2014/main" id="{94FCEF93-8377-408A-957E-0A0117B9E6F8}"/>
              </a:ext>
            </a:extLst>
          </p:cNvPr>
          <p:cNvSpPr>
            <a:spLocks noGrp="1" noChangeArrowheads="1"/>
          </p:cNvSpPr>
          <p:nvPr>
            <p:ph type="body" idx="1"/>
          </p:nvPr>
        </p:nvSpPr>
        <p:spPr>
          <a:xfrm>
            <a:off x="827584" y="1412776"/>
            <a:ext cx="8229600" cy="3886200"/>
          </a:xfrm>
        </p:spPr>
        <p:txBody>
          <a:bodyPr/>
          <a:lstStyle/>
          <a:p>
            <a:pPr eaLnBrk="1" hangingPunct="1">
              <a:buClr>
                <a:srgbClr val="FF0000"/>
              </a:buClr>
              <a:buSzPct val="55000"/>
              <a:buFont typeface="Wingdings" panose="05000000000000000000" pitchFamily="2" charset="2"/>
              <a:buChar char="n"/>
            </a:pPr>
            <a:endParaRPr lang="en-US" altLang="zh-CN" sz="2400" dirty="0">
              <a:ea typeface="微软雅黑" panose="020B0503020204020204" pitchFamily="34" charset="-122"/>
            </a:endParaRPr>
          </a:p>
          <a:p>
            <a:pPr eaLnBrk="1" hangingPunct="1">
              <a:buClr>
                <a:srgbClr val="FF0000"/>
              </a:buClr>
              <a:buSzPct val="55000"/>
            </a:pPr>
            <a:r>
              <a:rPr lang="en-US" altLang="zh-CN" sz="2800" b="1" dirty="0">
                <a:ea typeface="微软雅黑" panose="020B0503020204020204" pitchFamily="34" charset="-122"/>
              </a:rPr>
              <a:t>1 </a:t>
            </a:r>
            <a:r>
              <a:rPr lang="zh-CN" altLang="en-US" sz="2800" b="1" dirty="0">
                <a:ea typeface="微软雅黑" panose="020B0503020204020204" pitchFamily="34" charset="-122"/>
              </a:rPr>
              <a:t>智能</a:t>
            </a:r>
          </a:p>
          <a:p>
            <a:pPr eaLnBrk="1" hangingPunct="1">
              <a:buClr>
                <a:srgbClr val="FF0000"/>
              </a:buClr>
              <a:buSzPct val="55000"/>
            </a:pPr>
            <a:r>
              <a:rPr lang="en-US" altLang="zh-CN" sz="2800" b="1" dirty="0">
                <a:ea typeface="微软雅黑" panose="020B0503020204020204" pitchFamily="34" charset="-122"/>
              </a:rPr>
              <a:t>2 </a:t>
            </a:r>
            <a:r>
              <a:rPr lang="zh-CN" altLang="en-US" sz="2800" b="1" dirty="0">
                <a:ea typeface="微软雅黑" panose="020B0503020204020204" pitchFamily="34" charset="-122"/>
              </a:rPr>
              <a:t>图灵测试</a:t>
            </a:r>
          </a:p>
          <a:p>
            <a:pPr eaLnBrk="1" hangingPunct="1">
              <a:buClr>
                <a:srgbClr val="FF0000"/>
              </a:buClr>
              <a:buSzPct val="55000"/>
            </a:pPr>
            <a:r>
              <a:rPr lang="en-US" altLang="zh-CN" sz="2800" b="1" dirty="0">
                <a:ea typeface="微软雅黑" panose="020B0503020204020204" pitchFamily="34" charset="-122"/>
              </a:rPr>
              <a:t>3</a:t>
            </a:r>
            <a:r>
              <a:rPr lang="zh-CN" altLang="en-US" sz="2800" b="1" dirty="0">
                <a:ea typeface="微软雅黑" panose="020B0503020204020204" pitchFamily="34" charset="-122"/>
              </a:rPr>
              <a:t> 人工智能</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2969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40</a:t>
            </a:fld>
            <a:endParaRPr lang="zh-CN" altLang="x-none" sz="1200" dirty="0">
              <a:latin typeface="Arial Black" panose="020B0A04020102020204" pitchFamily="34" charset="0"/>
            </a:endParaRPr>
          </a:p>
        </p:txBody>
      </p:sp>
      <p:sp>
        <p:nvSpPr>
          <p:cNvPr id="46082" name="日期占位符 2969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pic>
        <p:nvPicPr>
          <p:cNvPr id="46083" name="图片 29699" descr="6831959481599701461422.png"/>
          <p:cNvPicPr>
            <a:picLocks noChangeAspect="1"/>
          </p:cNvPicPr>
          <p:nvPr/>
        </p:nvPicPr>
        <p:blipFill>
          <a:blip r:embed="rId2"/>
          <a:stretch>
            <a:fillRect/>
          </a:stretch>
        </p:blipFill>
        <p:spPr>
          <a:xfrm>
            <a:off x="457200" y="966788"/>
            <a:ext cx="7858125" cy="4370387"/>
          </a:xfrm>
          <a:prstGeom prst="rect">
            <a:avLst/>
          </a:prstGeom>
          <a:noFill/>
          <a:ln w="9525">
            <a:noFill/>
          </a:ln>
        </p:spPr>
      </p:pic>
      <p:sp>
        <p:nvSpPr>
          <p:cNvPr id="2" name="文本框 1"/>
          <p:cNvSpPr txBox="1"/>
          <p:nvPr/>
        </p:nvSpPr>
        <p:spPr>
          <a:xfrm>
            <a:off x="467360" y="5589270"/>
            <a:ext cx="7999730" cy="460375"/>
          </a:xfrm>
          <a:prstGeom prst="rect">
            <a:avLst/>
          </a:prstGeom>
          <a:noFill/>
        </p:spPr>
        <p:txBody>
          <a:bodyPr wrap="square" rtlCol="0">
            <a:spAutoFit/>
          </a:bodyPr>
          <a:lstStyle/>
          <a:p>
            <a:r>
              <a:rPr lang="zh-CN" altLang="en-US" sz="2400">
                <a:solidFill>
                  <a:srgbClr val="FF0000"/>
                </a:solidFill>
              </a:rPr>
              <a:t>注意：用函数</a:t>
            </a:r>
            <a:r>
              <a:rPr lang="en-US" altLang="zh-CN" sz="2400">
                <a:solidFill>
                  <a:srgbClr val="FF0000"/>
                </a:solidFill>
              </a:rPr>
              <a:t>percentile</a:t>
            </a:r>
            <a:r>
              <a:rPr lang="zh-CN" sz="2400">
                <a:solidFill>
                  <a:srgbClr val="FF0000"/>
                </a:solidFill>
              </a:rPr>
              <a:t>来计算分析数据的</a:t>
            </a:r>
            <a:r>
              <a:rPr lang="en-US" altLang="zh-CN" sz="2400">
                <a:solidFill>
                  <a:srgbClr val="FF0000"/>
                </a:solidFill>
              </a:rPr>
              <a:t>K</a:t>
            </a:r>
            <a:r>
              <a:rPr lang="zh-CN" altLang="en-US" sz="2400">
                <a:solidFill>
                  <a:srgbClr val="FF0000"/>
                </a:solidFill>
              </a:rPr>
              <a:t>百分比数值点</a:t>
            </a:r>
            <a:r>
              <a:rPr lang="zh-CN" altLang="en-US"/>
              <a:t>。</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日期占位符 3"/>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latin typeface="Arial" panose="020B0604020202020204" pitchFamily="34" charset="0"/>
                <a:ea typeface="宋体" panose="02010600030101010101" pitchFamily="2" charset="-122"/>
              </a:rPr>
              <a:t>2024/11/13</a:t>
            </a:fld>
            <a:endParaRPr lang="zh-CN" altLang="x-none" sz="1200">
              <a:latin typeface="Arial" panose="020B0604020202020204" pitchFamily="34" charset="0"/>
              <a:ea typeface="宋体" panose="02010600030101010101" pitchFamily="2" charset="-122"/>
            </a:endParaRPr>
          </a:p>
        </p:txBody>
      </p:sp>
      <p:pic>
        <p:nvPicPr>
          <p:cNvPr id="47106" name="图片 29700" descr="image8702794460401651421.emf"/>
          <p:cNvPicPr>
            <a:picLocks noChangeAspect="1"/>
          </p:cNvPicPr>
          <p:nvPr/>
        </p:nvPicPr>
        <p:blipFill>
          <a:blip r:embed="rId2"/>
          <a:stretch>
            <a:fillRect/>
          </a:stretch>
        </p:blipFill>
        <p:spPr>
          <a:xfrm>
            <a:off x="0" y="2276475"/>
            <a:ext cx="8566150" cy="3638550"/>
          </a:xfrm>
          <a:prstGeom prst="rect">
            <a:avLst/>
          </a:prstGeom>
          <a:noFill/>
          <a:ln w="9525">
            <a:noFill/>
          </a:ln>
        </p:spPr>
      </p:pic>
      <p:sp>
        <p:nvSpPr>
          <p:cNvPr id="47107" name="文本框 2"/>
          <p:cNvSpPr txBox="1"/>
          <p:nvPr/>
        </p:nvSpPr>
        <p:spPr>
          <a:xfrm>
            <a:off x="107950" y="765175"/>
            <a:ext cx="8569325" cy="920750"/>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p=np.sort(s)</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np.percentile(p,(25,50,75),interpolation="lower")</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日期占位符 3"/>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latin typeface="Arial" panose="020B0604020202020204" pitchFamily="34" charset="0"/>
                <a:ea typeface="宋体" panose="02010600030101010101" pitchFamily="2" charset="-122"/>
              </a:rPr>
              <a:t>2024/11/13</a:t>
            </a:fld>
            <a:endParaRPr lang="zh-CN" altLang="x-none" sz="1200">
              <a:latin typeface="Arial" panose="020B0604020202020204" pitchFamily="34" charset="0"/>
              <a:ea typeface="宋体" panose="02010600030101010101" pitchFamily="2" charset="-122"/>
            </a:endParaRPr>
          </a:p>
        </p:txBody>
      </p:sp>
      <p:sp>
        <p:nvSpPr>
          <p:cNvPr id="48130" name="文本框 2"/>
          <p:cNvSpPr txBox="1"/>
          <p:nvPr/>
        </p:nvSpPr>
        <p:spPr>
          <a:xfrm>
            <a:off x="179388" y="549275"/>
            <a:ext cx="8843962" cy="3969385"/>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import numpy as np</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s=(3850,3950,4050,3880,3755,3710,3890,4130,3940,4225,3920,3880)</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 p=np.sort(s)</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排序后的序列p为：</a:t>
            </a:r>
          </a:p>
          <a:p>
            <a:r>
              <a:rPr lang="zh-CN" altLang="en-US">
                <a:latin typeface="Arial" panose="020B0604020202020204" pitchFamily="34" charset="0"/>
                <a:ea typeface="宋体" panose="02010600030101010101" pitchFamily="2" charset="-122"/>
              </a:rPr>
              <a:t>array([3710, 3755, 3850, 3880, 3880, 3890, 3920, 3940, 3950, 4050, 4130, 4225])</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求出序列</a:t>
            </a:r>
            <a:r>
              <a:rPr lang="en-US" altLang="zh-CN">
                <a:latin typeface="Arial" panose="020B0604020202020204" pitchFamily="34" charset="0"/>
                <a:ea typeface="宋体" panose="02010600030101010101" pitchFamily="2" charset="-122"/>
              </a:rPr>
              <a:t>p</a:t>
            </a:r>
            <a:r>
              <a:rPr lang="zh-CN" altLang="en-US">
                <a:latin typeface="Arial" panose="020B0604020202020204" pitchFamily="34" charset="0"/>
                <a:ea typeface="宋体" panose="02010600030101010101" pitchFamily="2" charset="-122"/>
              </a:rPr>
              <a:t>的</a:t>
            </a:r>
            <a:r>
              <a:rPr lang="en-US" altLang="zh-CN">
                <a:latin typeface="Arial" panose="020B0604020202020204" pitchFamily="34" charset="0"/>
                <a:ea typeface="宋体" panose="02010600030101010101" pitchFamily="2" charset="-122"/>
              </a:rPr>
              <a:t>10</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20</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50</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85</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99</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100</a:t>
            </a:r>
            <a:r>
              <a:rPr lang="zh-CN" altLang="en-US">
                <a:latin typeface="Arial" panose="020B0604020202020204" pitchFamily="34" charset="0"/>
                <a:ea typeface="宋体" panose="02010600030101010101" pitchFamily="2" charset="-122"/>
              </a:rPr>
              <a:t>分位上的值，调用函数：</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np.percentile(p,(10,20,50,85,90,99,100),interpolation="lower")</a:t>
            </a:r>
          </a:p>
          <a:p>
            <a:endParaRPr lang="zh-CN" altLang="en-US" sz="1800">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结果为：array([3755, 3850, 3890, 4050, 4050, 4130, 4225])</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3072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43</a:t>
            </a:fld>
            <a:endParaRPr lang="zh-CN" altLang="x-none" sz="1200" dirty="0">
              <a:latin typeface="Arial Black" panose="020B0A04020102020204" pitchFamily="34" charset="0"/>
            </a:endParaRPr>
          </a:p>
        </p:txBody>
      </p:sp>
      <p:sp>
        <p:nvSpPr>
          <p:cNvPr id="49154" name="日期占位符 3072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graphicFrame>
        <p:nvGraphicFramePr>
          <p:cNvPr id="49155" name="对象 1"/>
          <p:cNvGraphicFramePr/>
          <p:nvPr/>
        </p:nvGraphicFramePr>
        <p:xfrm>
          <a:off x="2051050" y="4581525"/>
          <a:ext cx="4289425" cy="781050"/>
        </p:xfrm>
        <a:graphic>
          <a:graphicData uri="http://schemas.openxmlformats.org/presentationml/2006/ole">
            <mc:AlternateContent xmlns:mc="http://schemas.openxmlformats.org/markup-compatibility/2006">
              <mc:Choice xmlns:v="urn:schemas-microsoft-com:vml" Requires="v">
                <p:oleObj spid="_x0000_s3206" r:id="rId3" imgW="4286250" imgH="781050" progId="Paint.Picture">
                  <p:embed/>
                </p:oleObj>
              </mc:Choice>
              <mc:Fallback>
                <p:oleObj r:id="rId3" imgW="4286250" imgH="781050" progId="Paint.Picture">
                  <p:embed/>
                  <p:pic>
                    <p:nvPicPr>
                      <p:cNvPr id="0" name="图片 3075"/>
                      <p:cNvPicPr/>
                      <p:nvPr/>
                    </p:nvPicPr>
                    <p:blipFill>
                      <a:blip r:embed="rId4"/>
                      <a:stretch>
                        <a:fillRect/>
                      </a:stretch>
                    </p:blipFill>
                    <p:spPr>
                      <a:xfrm>
                        <a:off x="2051050" y="4581525"/>
                        <a:ext cx="4289425" cy="781050"/>
                      </a:xfrm>
                      <a:prstGeom prst="rect">
                        <a:avLst/>
                      </a:prstGeom>
                      <a:noFill/>
                      <a:ln w="9525" cap="flat" cmpd="sng">
                        <a:solidFill>
                          <a:srgbClr val="3333FF"/>
                        </a:solidFill>
                        <a:prstDash val="solid"/>
                        <a:round/>
                        <a:headEnd type="none" w="med" len="med"/>
                        <a:tailEnd type="none" w="med" len="med"/>
                      </a:ln>
                    </p:spPr>
                  </p:pic>
                </p:oleObj>
              </mc:Fallback>
            </mc:AlternateContent>
          </a:graphicData>
        </a:graphic>
      </p:graphicFrame>
      <p:sp>
        <p:nvSpPr>
          <p:cNvPr id="49156" name="文本框 3"/>
          <p:cNvSpPr txBox="1"/>
          <p:nvPr/>
        </p:nvSpPr>
        <p:spPr>
          <a:xfrm>
            <a:off x="1069975" y="4792663"/>
            <a:ext cx="868363" cy="368300"/>
          </a:xfrm>
          <a:prstGeom prst="rect">
            <a:avLst/>
          </a:prstGeom>
          <a:noFill/>
          <a:ln w="9525">
            <a:noFill/>
          </a:ln>
        </p:spPr>
        <p:txBody>
          <a:bodyPr wrap="none" anchor="t" anchorCtr="0">
            <a:spAutoFit/>
          </a:bodyPr>
          <a:lstStyle/>
          <a:p>
            <a:r>
              <a:rPr lang="zh-CN" altLang="en-US">
                <a:solidFill>
                  <a:srgbClr val="FF0000"/>
                </a:solidFill>
                <a:latin typeface="Arial" panose="020B0604020202020204" pitchFamily="34" charset="0"/>
                <a:ea typeface="宋体" panose="02010600030101010101" pitchFamily="2" charset="-122"/>
              </a:rPr>
              <a:t>注意：</a:t>
            </a:r>
          </a:p>
        </p:txBody>
      </p:sp>
      <p:graphicFrame>
        <p:nvGraphicFramePr>
          <p:cNvPr id="2" name="对象 1"/>
          <p:cNvGraphicFramePr/>
          <p:nvPr/>
        </p:nvGraphicFramePr>
        <p:xfrm>
          <a:off x="683895" y="908685"/>
          <a:ext cx="7435850" cy="3336290"/>
        </p:xfrm>
        <a:graphic>
          <a:graphicData uri="http://schemas.openxmlformats.org/presentationml/2006/ole">
            <mc:AlternateContent xmlns:mc="http://schemas.openxmlformats.org/markup-compatibility/2006">
              <mc:Choice xmlns:v="urn:schemas-microsoft-com:vml" Requires="v">
                <p:oleObj spid="_x0000_s3207" r:id="rId5" imgW="7429500" imgH="3333750" progId="Paint.Picture">
                  <p:embed/>
                </p:oleObj>
              </mc:Choice>
              <mc:Fallback>
                <p:oleObj r:id="rId5" imgW="7429500" imgH="3333750" progId="Paint.Picture">
                  <p:embed/>
                  <p:pic>
                    <p:nvPicPr>
                      <p:cNvPr id="0" name="图片 2"/>
                      <p:cNvPicPr/>
                      <p:nvPr/>
                    </p:nvPicPr>
                    <p:blipFill>
                      <a:blip r:embed="rId6"/>
                      <a:stretch>
                        <a:fillRect/>
                      </a:stretch>
                    </p:blipFill>
                    <p:spPr>
                      <a:xfrm>
                        <a:off x="683895" y="908685"/>
                        <a:ext cx="7435850" cy="3336290"/>
                      </a:xfrm>
                      <a:prstGeom prst="rect">
                        <a:avLst/>
                      </a:prstGeom>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3174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44</a:t>
            </a:fld>
            <a:endParaRPr lang="zh-CN" altLang="x-none" sz="1200" dirty="0">
              <a:latin typeface="Arial Black" panose="020B0A04020102020204" pitchFamily="34" charset="0"/>
            </a:endParaRPr>
          </a:p>
        </p:txBody>
      </p:sp>
      <p:sp>
        <p:nvSpPr>
          <p:cNvPr id="50178" name="日期占位符 3174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50179" name="矩形 31747"/>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50180" name="矩形 31748"/>
          <p:cNvSpPr/>
          <p:nvPr/>
        </p:nvSpPr>
        <p:spPr>
          <a:xfrm>
            <a:off x="1331913" y="2565400"/>
            <a:ext cx="6337300" cy="457200"/>
          </a:xfrm>
          <a:prstGeom prst="rect">
            <a:avLst/>
          </a:prstGeom>
          <a:noFill/>
          <a:ln w="9525">
            <a:noFill/>
          </a:ln>
        </p:spPr>
        <p:txBody>
          <a:bodyPr anchor="t" anchorCtr="0">
            <a:spAutoFit/>
          </a:bodyPr>
          <a:lstStyle/>
          <a:p>
            <a:endParaRPr lang="zh-CN" altLang="zh-CN" sz="2400" b="1">
              <a:solidFill>
                <a:srgbClr val="000000"/>
              </a:solidFill>
              <a:latin typeface="Arial" panose="020B0604020202020204" pitchFamily="34" charset="0"/>
              <a:ea typeface="宋体" panose="02010600030101010101" pitchFamily="2" charset="-122"/>
            </a:endParaRPr>
          </a:p>
        </p:txBody>
      </p:sp>
      <p:sp>
        <p:nvSpPr>
          <p:cNvPr id="31750" name="矩形 31749"/>
          <p:cNvSpPr/>
          <p:nvPr/>
        </p:nvSpPr>
        <p:spPr>
          <a:xfrm>
            <a:off x="323850" y="1268413"/>
            <a:ext cx="8064500" cy="1552575"/>
          </a:xfrm>
          <a:prstGeom prst="rect">
            <a:avLst/>
          </a:prstGeom>
          <a:noFill/>
          <a:ln w="9525">
            <a:noFill/>
          </a:ln>
        </p:spPr>
        <p:txBody>
          <a:bodyPr anchor="t" anchorCtr="0">
            <a:spAutoFit/>
          </a:bodyPr>
          <a:lstStyle/>
          <a:p>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例</a:t>
            </a:r>
            <a:r>
              <a:rPr lang="en-US" altLang="zh-CN" sz="2400" b="1">
                <a:latin typeface="Arial" panose="020B0604020202020204" pitchFamily="34" charset="0"/>
                <a:ea typeface="宋体" panose="02010600030101010101" pitchFamily="2" charset="-122"/>
              </a:rPr>
              <a:t>1.1 </a:t>
            </a:r>
            <a:r>
              <a:rPr lang="zh-CN" altLang="en-US" sz="2400" b="1">
                <a:latin typeface="Arial" panose="020B0604020202020204" pitchFamily="34" charset="0"/>
                <a:ea typeface="宋体" panose="02010600030101010101" pitchFamily="2" charset="-122"/>
              </a:rPr>
              <a:t>某城市随机抽取</a:t>
            </a:r>
            <a:r>
              <a:rPr lang="en-US" altLang="zh-CN" sz="2400" b="1">
                <a:latin typeface="Arial" panose="020B0604020202020204" pitchFamily="34" charset="0"/>
                <a:ea typeface="宋体" panose="02010600030101010101" pitchFamily="2" charset="-122"/>
              </a:rPr>
              <a:t>9</a:t>
            </a:r>
            <a:r>
              <a:rPr lang="zh-CN" altLang="en-US" sz="2400" b="1">
                <a:latin typeface="Arial" panose="020B0604020202020204" pitchFamily="34" charset="0"/>
                <a:ea typeface="宋体" panose="02010600030101010101" pitchFamily="2" charset="-122"/>
              </a:rPr>
              <a:t>个家庭，调查每个家庭的人均月收入数据（单位：元），如下：</a:t>
            </a:r>
          </a:p>
          <a:p>
            <a:r>
              <a:rPr lang="zh-CN" altLang="en-US" sz="2400">
                <a:latin typeface="Arial" panose="020B0604020202020204" pitchFamily="34" charset="0"/>
                <a:ea typeface="宋体" panose="02010600030101010101" pitchFamily="2" charset="-122"/>
              </a:rPr>
              <a:t>      </a:t>
            </a:r>
            <a:r>
              <a:rPr lang="en-US" altLang="zh-CN" sz="2400" b="1">
                <a:latin typeface="Arial" panose="020B0604020202020204" pitchFamily="34" charset="0"/>
                <a:ea typeface="宋体" panose="02010600030101010101" pitchFamily="2" charset="-122"/>
              </a:rPr>
              <a:t>1080  750  780  1080  850  960  2000  1250  1630</a:t>
            </a:r>
            <a:endParaRPr lang="en-US" altLang="zh-CN" sz="2400">
              <a:latin typeface="Arial" panose="020B0604020202020204" pitchFamily="34" charset="0"/>
              <a:ea typeface="宋体" panose="02010600030101010101" pitchFamily="2" charset="-122"/>
            </a:endParaRPr>
          </a:p>
          <a:p>
            <a:r>
              <a:rPr lang="zh-CN" altLang="en-US" sz="2400" b="1">
                <a:latin typeface="Arial" panose="020B0604020202020204" pitchFamily="34" charset="0"/>
                <a:ea typeface="宋体" panose="02010600030101010101" pitchFamily="2" charset="-122"/>
              </a:rPr>
              <a:t>计算人均月收入的均值及中位数</a:t>
            </a:r>
            <a:r>
              <a:rPr lang="en-US" altLang="zh-CN" sz="2400" b="1">
                <a:latin typeface="Arial" panose="020B0604020202020204" pitchFamily="34" charset="0"/>
                <a:ea typeface="宋体" panose="02010600030101010101" pitchFamily="2" charset="-122"/>
              </a:rPr>
              <a:t>.</a:t>
            </a:r>
            <a:endParaRPr lang="en-US" altLang="zh-CN" sz="2400" b="1">
              <a:solidFill>
                <a:srgbClr val="000000"/>
              </a:solidFill>
              <a:latin typeface="Arial" panose="020B0604020202020204" pitchFamily="34" charset="0"/>
              <a:ea typeface="宋体" panose="02010600030101010101" pitchFamily="2" charset="-122"/>
            </a:endParaRPr>
          </a:p>
        </p:txBody>
      </p:sp>
      <p:sp>
        <p:nvSpPr>
          <p:cNvPr id="50182" name="矩形 31750"/>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50183" name="矩形 31751"/>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50184" name="矩形 31752"/>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50185" name="矩形 31753"/>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50186" name="矩形 31754"/>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31756" name="矩形 31755"/>
          <p:cNvSpPr/>
          <p:nvPr/>
        </p:nvSpPr>
        <p:spPr>
          <a:xfrm>
            <a:off x="468313" y="2924175"/>
            <a:ext cx="7488237" cy="895350"/>
          </a:xfrm>
          <a:prstGeom prst="rect">
            <a:avLst/>
          </a:prstGeom>
          <a:noFill/>
          <a:ln w="9525">
            <a:noFill/>
          </a:ln>
        </p:spPr>
        <p:txBody>
          <a:bodyPr anchor="t" anchorCtr="0">
            <a:spAutoFit/>
          </a:bodyPr>
          <a:lstStyle/>
          <a:p>
            <a:pPr>
              <a:spcBef>
                <a:spcPct val="10000"/>
              </a:spcBef>
              <a:spcAft>
                <a:spcPct val="10000"/>
              </a:spcAft>
            </a:pPr>
            <a:r>
              <a:rPr lang="en-US" altLang="zh-CN" sz="2400" b="1">
                <a:solidFill>
                  <a:srgbClr val="000000"/>
                </a:solidFill>
                <a:latin typeface="Arial" panose="020B0604020202020204" pitchFamily="34" charset="0"/>
                <a:ea typeface="宋体" panose="02010600030101010101" pitchFamily="2" charset="-122"/>
              </a:rPr>
              <a:t>       </a:t>
            </a:r>
            <a:r>
              <a:rPr lang="zh-CN" altLang="en-US" sz="2400" b="1">
                <a:solidFill>
                  <a:srgbClr val="000000"/>
                </a:solidFill>
                <a:latin typeface="Arial" panose="020B0604020202020204" pitchFamily="34" charset="0"/>
                <a:ea typeface="宋体" panose="02010600030101010101" pitchFamily="2" charset="-122"/>
              </a:rPr>
              <a:t>解：</a:t>
            </a:r>
            <a:r>
              <a:rPr lang="zh-CN" altLang="en-US" sz="2400">
                <a:solidFill>
                  <a:srgbClr val="000000"/>
                </a:solidFill>
                <a:latin typeface="Arial" panose="020B0604020202020204" pitchFamily="34" charset="0"/>
                <a:ea typeface="宋体" panose="02010600030101010101" pitchFamily="2" charset="-122"/>
              </a:rPr>
              <a:t>顺序统计量 </a:t>
            </a:r>
          </a:p>
          <a:p>
            <a:pPr>
              <a:spcBef>
                <a:spcPct val="10000"/>
              </a:spcBef>
              <a:spcAft>
                <a:spcPct val="10000"/>
              </a:spcAft>
            </a:pPr>
            <a:r>
              <a:rPr lang="zh-CN" altLang="en-US" sz="2400">
                <a:solidFill>
                  <a:srgbClr val="000000"/>
                </a:solidFill>
                <a:latin typeface="Arial" panose="020B0604020202020204" pitchFamily="34" charset="0"/>
                <a:ea typeface="宋体" panose="02010600030101010101" pitchFamily="2" charset="-122"/>
              </a:rPr>
              <a:t>  </a:t>
            </a:r>
            <a:r>
              <a:rPr lang="en-US" altLang="zh-CN" sz="2400">
                <a:solidFill>
                  <a:srgbClr val="000000"/>
                </a:solidFill>
                <a:latin typeface="Arial" panose="020B0604020202020204" pitchFamily="34" charset="0"/>
                <a:ea typeface="宋体" panose="02010600030101010101" pitchFamily="2" charset="-122"/>
              </a:rPr>
              <a:t>750  780  </a:t>
            </a:r>
            <a:r>
              <a:rPr lang="en-US" altLang="zh-CN" sz="2400">
                <a:solidFill>
                  <a:srgbClr val="FF0000"/>
                </a:solidFill>
                <a:latin typeface="Arial" panose="020B0604020202020204" pitchFamily="34" charset="0"/>
                <a:ea typeface="宋体" panose="02010600030101010101" pitchFamily="2" charset="-122"/>
              </a:rPr>
              <a:t>850</a:t>
            </a:r>
            <a:r>
              <a:rPr lang="en-US" altLang="zh-CN" sz="2400">
                <a:solidFill>
                  <a:srgbClr val="000000"/>
                </a:solidFill>
                <a:latin typeface="Arial" panose="020B0604020202020204" pitchFamily="34" charset="0"/>
                <a:ea typeface="宋体" panose="02010600030101010101" pitchFamily="2" charset="-122"/>
              </a:rPr>
              <a:t>  960  </a:t>
            </a:r>
            <a:r>
              <a:rPr lang="en-US" altLang="zh-CN" sz="2400">
                <a:solidFill>
                  <a:srgbClr val="FF0000"/>
                </a:solidFill>
                <a:latin typeface="Arial" panose="020B0604020202020204" pitchFamily="34" charset="0"/>
                <a:ea typeface="宋体" panose="02010600030101010101" pitchFamily="2" charset="-122"/>
              </a:rPr>
              <a:t>1080</a:t>
            </a:r>
            <a:r>
              <a:rPr lang="en-US" altLang="zh-CN" sz="2400">
                <a:solidFill>
                  <a:srgbClr val="000000"/>
                </a:solidFill>
                <a:latin typeface="Arial" panose="020B0604020202020204" pitchFamily="34" charset="0"/>
                <a:ea typeface="宋体" panose="02010600030101010101" pitchFamily="2" charset="-122"/>
              </a:rPr>
              <a:t>  1080  </a:t>
            </a:r>
            <a:r>
              <a:rPr lang="en-US" altLang="zh-CN" sz="2400">
                <a:solidFill>
                  <a:srgbClr val="FF0000"/>
                </a:solidFill>
                <a:latin typeface="Arial" panose="020B0604020202020204" pitchFamily="34" charset="0"/>
                <a:ea typeface="宋体" panose="02010600030101010101" pitchFamily="2" charset="-122"/>
              </a:rPr>
              <a:t>1250</a:t>
            </a:r>
            <a:r>
              <a:rPr lang="en-US" altLang="zh-CN" sz="2400">
                <a:solidFill>
                  <a:srgbClr val="000000"/>
                </a:solidFill>
                <a:latin typeface="Arial" panose="020B0604020202020204" pitchFamily="34" charset="0"/>
                <a:ea typeface="宋体" panose="02010600030101010101" pitchFamily="2" charset="-122"/>
              </a:rPr>
              <a:t>  1630  2000</a:t>
            </a:r>
            <a:r>
              <a:rPr lang="en-US" altLang="zh-CN">
                <a:latin typeface="Arial" panose="020B0604020202020204" pitchFamily="34" charset="0"/>
                <a:ea typeface="宋体" panose="02010600030101010101" pitchFamily="2" charset="-122"/>
              </a:rPr>
              <a:t>                                                                                          </a:t>
            </a:r>
          </a:p>
        </p:txBody>
      </p:sp>
      <p:sp>
        <p:nvSpPr>
          <p:cNvPr id="50188" name="矩形 31756"/>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pic>
        <p:nvPicPr>
          <p:cNvPr id="31758" name="图片 31757" descr="933395201599701461432.wmf"/>
          <p:cNvPicPr>
            <a:picLocks noChangeAspect="1"/>
          </p:cNvPicPr>
          <p:nvPr/>
        </p:nvPicPr>
        <p:blipFill>
          <a:blip r:embed="rId3"/>
          <a:stretch>
            <a:fillRect/>
          </a:stretch>
        </p:blipFill>
        <p:spPr>
          <a:xfrm>
            <a:off x="1692275" y="4365625"/>
            <a:ext cx="849313" cy="465138"/>
          </a:xfrm>
          <a:prstGeom prst="rect">
            <a:avLst/>
          </a:prstGeom>
          <a:noFill/>
          <a:ln w="9525">
            <a:noFill/>
          </a:ln>
        </p:spPr>
      </p:pic>
      <p:pic>
        <p:nvPicPr>
          <p:cNvPr id="31759" name="图片 31758" descr="1972217691599701461432.wmf"/>
          <p:cNvPicPr>
            <a:picLocks noChangeAspect="1"/>
          </p:cNvPicPr>
          <p:nvPr/>
        </p:nvPicPr>
        <p:blipFill>
          <a:blip r:embed="rId4"/>
          <a:stretch>
            <a:fillRect/>
          </a:stretch>
        </p:blipFill>
        <p:spPr>
          <a:xfrm>
            <a:off x="2700338" y="4365625"/>
            <a:ext cx="1636712" cy="425450"/>
          </a:xfrm>
          <a:prstGeom prst="rect">
            <a:avLst/>
          </a:prstGeom>
          <a:noFill/>
          <a:ln w="9525">
            <a:noFill/>
          </a:ln>
        </p:spPr>
      </p:pic>
      <p:pic>
        <p:nvPicPr>
          <p:cNvPr id="31760" name="图片 31759" descr="3860762061599701461432.wmf"/>
          <p:cNvPicPr>
            <a:picLocks noChangeAspect="1"/>
          </p:cNvPicPr>
          <p:nvPr/>
        </p:nvPicPr>
        <p:blipFill>
          <a:blip r:embed="rId5"/>
          <a:stretch>
            <a:fillRect/>
          </a:stretch>
        </p:blipFill>
        <p:spPr>
          <a:xfrm>
            <a:off x="4643438" y="4365625"/>
            <a:ext cx="2592387" cy="587375"/>
          </a:xfrm>
          <a:prstGeom prst="rect">
            <a:avLst/>
          </a:prstGeom>
          <a:noFill/>
          <a:ln w="9525">
            <a:noFill/>
          </a:ln>
        </p:spPr>
      </p:pic>
      <p:pic>
        <p:nvPicPr>
          <p:cNvPr id="31761" name="图片 31760" descr="5932788441599701461432.wmf"/>
          <p:cNvPicPr>
            <a:picLocks noChangeAspect="1"/>
          </p:cNvPicPr>
          <p:nvPr/>
        </p:nvPicPr>
        <p:blipFill>
          <a:blip r:embed="rId6"/>
          <a:stretch>
            <a:fillRect/>
          </a:stretch>
        </p:blipFill>
        <p:spPr>
          <a:xfrm>
            <a:off x="1835150" y="4940300"/>
            <a:ext cx="4160838" cy="363538"/>
          </a:xfrm>
          <a:prstGeom prst="rect">
            <a:avLst/>
          </a:prstGeom>
          <a:noFill/>
          <a:ln w="9525">
            <a:noFill/>
          </a:ln>
        </p:spPr>
      </p:pic>
      <p:pic>
        <p:nvPicPr>
          <p:cNvPr id="31762" name="图片 31761" descr="1236878971599701461432.wmf"/>
          <p:cNvPicPr>
            <a:picLocks noChangeAspect="1"/>
          </p:cNvPicPr>
          <p:nvPr/>
        </p:nvPicPr>
        <p:blipFill>
          <a:blip r:embed="rId7"/>
          <a:stretch>
            <a:fillRect/>
          </a:stretch>
        </p:blipFill>
        <p:spPr>
          <a:xfrm>
            <a:off x="1763713" y="5373688"/>
            <a:ext cx="3025775" cy="606425"/>
          </a:xfrm>
          <a:prstGeom prst="rect">
            <a:avLst/>
          </a:prstGeom>
          <a:noFill/>
          <a:ln w="9525">
            <a:noFill/>
          </a:ln>
        </p:spPr>
      </p:pic>
      <p:sp>
        <p:nvSpPr>
          <p:cNvPr id="31763" name="圆角矩形标注 31762"/>
          <p:cNvSpPr/>
          <p:nvPr/>
        </p:nvSpPr>
        <p:spPr>
          <a:xfrm>
            <a:off x="107950" y="3933825"/>
            <a:ext cx="1223963" cy="1152525"/>
          </a:xfrm>
          <a:prstGeom prst="wedgeRoundRectCallout">
            <a:avLst>
              <a:gd name="adj1" fmla="val 194875"/>
              <a:gd name="adj2" fmla="val 45181"/>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en-US" altLang="zh-CN">
                <a:solidFill>
                  <a:srgbClr val="000000"/>
                </a:solidFill>
                <a:latin typeface="Arial" panose="020B0604020202020204" pitchFamily="34" charset="0"/>
                <a:ea typeface="宋体" panose="02010600030101010101" pitchFamily="2" charset="-122"/>
              </a:rPr>
              <a:t>np=2.25</a:t>
            </a:r>
            <a:r>
              <a:rPr lang="zh-CN" altLang="en-US">
                <a:solidFill>
                  <a:srgbClr val="000000"/>
                </a:solidFill>
                <a:latin typeface="Arial" panose="020B0604020202020204" pitchFamily="34" charset="0"/>
                <a:ea typeface="宋体" panose="02010600030101010101" pitchFamily="2" charset="-122"/>
              </a:rPr>
              <a:t>非整数，</a:t>
            </a:r>
          </a:p>
          <a:p>
            <a:pPr algn="ctr"/>
            <a:r>
              <a:rPr lang="en-US" altLang="zh-CN">
                <a:solidFill>
                  <a:srgbClr val="000000"/>
                </a:solidFill>
                <a:latin typeface="Arial" panose="020B0604020202020204" pitchFamily="34" charset="0"/>
                <a:ea typeface="宋体" panose="02010600030101010101" pitchFamily="2" charset="-122"/>
              </a:rPr>
              <a:t>[np]+1=3</a:t>
            </a:r>
          </a:p>
        </p:txBody>
      </p:sp>
      <p:sp>
        <p:nvSpPr>
          <p:cNvPr id="50195" name="文本框 2"/>
          <p:cNvSpPr txBox="1"/>
          <p:nvPr/>
        </p:nvSpPr>
        <p:spPr>
          <a:xfrm>
            <a:off x="1979613" y="6197600"/>
            <a:ext cx="5359400" cy="522288"/>
          </a:xfrm>
          <a:prstGeom prst="rect">
            <a:avLst/>
          </a:prstGeom>
          <a:noFill/>
          <a:ln w="9525">
            <a:noFill/>
          </a:ln>
        </p:spPr>
        <p:txBody>
          <a:bodyPr wrap="square" anchor="t" anchorCtr="0">
            <a:spAutoFit/>
          </a:bodyPr>
          <a:lstStyle/>
          <a:p>
            <a:r>
              <a:rPr lang="zh-CN" altLang="en-US" sz="2800">
                <a:solidFill>
                  <a:srgbClr val="FF0000"/>
                </a:solidFill>
                <a:latin typeface="方正姚体" panose="02010601030101010101" charset="-122"/>
                <a:ea typeface="方正姚体" panose="02010601030101010101" charset="-122"/>
              </a:rPr>
              <a:t>注意：</a:t>
            </a:r>
            <a:r>
              <a:rPr lang="en-US" altLang="zh-CN" sz="2800">
                <a:solidFill>
                  <a:srgbClr val="FF0000"/>
                </a:solidFill>
                <a:latin typeface="方正姚体" panose="02010601030101010101" charset="-122"/>
                <a:ea typeface="方正姚体" panose="02010601030101010101" charset="-122"/>
              </a:rPr>
              <a:t>n*0.25=np=9*0.25=2.25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750"/>
                                        </p:tgtEl>
                                        <p:attrNameLst>
                                          <p:attrName>style.visibility</p:attrName>
                                        </p:attrNameLst>
                                      </p:cBhvr>
                                      <p:to>
                                        <p:strVal val="visible"/>
                                      </p:to>
                                    </p:set>
                                    <p:animEffect transition="in" filter="circle(in)">
                                      <p:cBhvr>
                                        <p:cTn id="7" dur="2000"/>
                                        <p:tgtEl>
                                          <p:spTgt spid="317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756">
                                            <p:txEl>
                                              <p:pRg st="0" end="0"/>
                                            </p:txEl>
                                          </p:spTgt>
                                        </p:tgtEl>
                                        <p:attrNameLst>
                                          <p:attrName>style.visibility</p:attrName>
                                        </p:attrNameLst>
                                      </p:cBhvr>
                                      <p:to>
                                        <p:strVal val="visible"/>
                                      </p:to>
                                    </p:set>
                                    <p:animEffect transition="in" filter="blinds(horizontal)">
                                      <p:cBhvr>
                                        <p:cTn id="12" dur="500"/>
                                        <p:tgtEl>
                                          <p:spTgt spid="31756">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1756">
                                            <p:txEl>
                                              <p:pRg st="1" end="1"/>
                                            </p:txEl>
                                          </p:spTgt>
                                        </p:tgtEl>
                                        <p:attrNameLst>
                                          <p:attrName>style.visibility</p:attrName>
                                        </p:attrNameLst>
                                      </p:cBhvr>
                                      <p:to>
                                        <p:strVal val="visible"/>
                                      </p:to>
                                    </p:set>
                                    <p:animEffect transition="in" filter="blinds(horizontal)">
                                      <p:cBhvr>
                                        <p:cTn id="15" dur="500"/>
                                        <p:tgtEl>
                                          <p:spTgt spid="3175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1758"/>
                                        </p:tgtEl>
                                        <p:attrNameLst>
                                          <p:attrName>style.visibility</p:attrName>
                                        </p:attrNameLst>
                                      </p:cBhvr>
                                      <p:to>
                                        <p:strVal val="visible"/>
                                      </p:to>
                                    </p:set>
                                    <p:animEffect transition="in" filter="box(in)">
                                      <p:cBhvr>
                                        <p:cTn id="20" dur="500"/>
                                        <p:tgtEl>
                                          <p:spTgt spid="31758"/>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1759"/>
                                        </p:tgtEl>
                                        <p:attrNameLst>
                                          <p:attrName>style.visibility</p:attrName>
                                        </p:attrNameLst>
                                      </p:cBhvr>
                                      <p:to>
                                        <p:strVal val="visible"/>
                                      </p:to>
                                    </p:set>
                                    <p:animEffect transition="in" filter="box(in)">
                                      <p:cBhvr>
                                        <p:cTn id="25" dur="500"/>
                                        <p:tgtEl>
                                          <p:spTgt spid="31759"/>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1760"/>
                                        </p:tgtEl>
                                        <p:attrNameLst>
                                          <p:attrName>style.visibility</p:attrName>
                                        </p:attrNameLst>
                                      </p:cBhvr>
                                      <p:to>
                                        <p:strVal val="visible"/>
                                      </p:to>
                                    </p:set>
                                    <p:animEffect transition="in" filter="box(in)">
                                      <p:cBhvr>
                                        <p:cTn id="30" dur="500"/>
                                        <p:tgtEl>
                                          <p:spTgt spid="31760"/>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1761"/>
                                        </p:tgtEl>
                                        <p:attrNameLst>
                                          <p:attrName>style.visibility</p:attrName>
                                        </p:attrNameLst>
                                      </p:cBhvr>
                                      <p:to>
                                        <p:strVal val="visible"/>
                                      </p:to>
                                    </p:set>
                                    <p:animEffect transition="in" filter="box(in)">
                                      <p:cBhvr>
                                        <p:cTn id="35" dur="500"/>
                                        <p:tgtEl>
                                          <p:spTgt spid="3176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1763"/>
                                        </p:tgtEl>
                                        <p:attrNameLst>
                                          <p:attrName>style.visibility</p:attrName>
                                        </p:attrNameLst>
                                      </p:cBhvr>
                                      <p:to>
                                        <p:strVal val="visible"/>
                                      </p:to>
                                    </p:set>
                                    <p:animEffect transition="in" filter="blinds(horizontal)">
                                      <p:cBhvr>
                                        <p:cTn id="40" dur="500"/>
                                        <p:tgtEl>
                                          <p:spTgt spid="3176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1" nodeType="clickEffect">
                                  <p:stCondLst>
                                    <p:cond delay="0"/>
                                  </p:stCondLst>
                                  <p:childTnLst>
                                    <p:animEffect transition="out" filter="blinds(horizontal)">
                                      <p:cBhvr>
                                        <p:cTn id="44" dur="500"/>
                                        <p:tgtEl>
                                          <p:spTgt spid="31763"/>
                                        </p:tgtEl>
                                      </p:cBhvr>
                                    </p:animEffect>
                                    <p:set>
                                      <p:cBhvr>
                                        <p:cTn id="45" dur="1" fill="hold">
                                          <p:stCondLst>
                                            <p:cond delay="499"/>
                                          </p:stCondLst>
                                        </p:cTn>
                                        <p:tgtEl>
                                          <p:spTgt spid="3176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31762"/>
                                        </p:tgtEl>
                                        <p:attrNameLst>
                                          <p:attrName>style.visibility</p:attrName>
                                        </p:attrNameLst>
                                      </p:cBhvr>
                                      <p:to>
                                        <p:strVal val="visible"/>
                                      </p:to>
                                    </p:set>
                                    <p:animEffect transition="in" filter="box(in)">
                                      <p:cBhvr>
                                        <p:cTn id="50" dur="500"/>
                                        <p:tgtEl>
                                          <p:spTgt spid="31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animBg="1"/>
      <p:bldP spid="31763" grpId="0" animBg="1"/>
      <p:bldP spid="3176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2024/11/13</a:t>
            </a:fld>
            <a:endParaRPr lang="zh-CN" altLang="x-none" sz="1200"/>
          </a:p>
        </p:txBody>
      </p:sp>
      <p:sp>
        <p:nvSpPr>
          <p:cNvPr id="52226" name="文本框 2"/>
          <p:cNvSpPr txBox="1"/>
          <p:nvPr/>
        </p:nvSpPr>
        <p:spPr>
          <a:xfrm>
            <a:off x="457200" y="621030"/>
            <a:ext cx="8487410" cy="5507990"/>
          </a:xfrm>
          <a:prstGeom prst="rect">
            <a:avLst/>
          </a:prstGeom>
          <a:noFill/>
          <a:ln w="9525">
            <a:noFill/>
          </a:ln>
        </p:spPr>
        <p:txBody>
          <a:bodyPr wrap="square" anchor="t" anchorCtr="0">
            <a:spAutoFit/>
          </a:bodyPr>
          <a:lstStyle/>
          <a:p>
            <a:r>
              <a:rPr lang="en-US" altLang="zh-CN" b="1">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  </a:t>
            </a:r>
            <a:r>
              <a:rPr lang="zh-CN" altLang="en-US" sz="2000" b="1">
                <a:latin typeface="Arial" panose="020B0604020202020204" pitchFamily="34" charset="0"/>
                <a:ea typeface="宋体" panose="02010600030101010101" pitchFamily="2" charset="-122"/>
              </a:rPr>
              <a:t>例</a:t>
            </a:r>
            <a:r>
              <a:rPr lang="en-US" altLang="zh-CN" sz="2000" b="1">
                <a:latin typeface="Arial" panose="020B0604020202020204" pitchFamily="34" charset="0"/>
                <a:ea typeface="宋体" panose="02010600030101010101" pitchFamily="2" charset="-122"/>
              </a:rPr>
              <a:t>1.1 </a:t>
            </a:r>
            <a:r>
              <a:rPr lang="zh-CN" altLang="en-US" sz="2000" b="1">
                <a:latin typeface="Arial" panose="020B0604020202020204" pitchFamily="34" charset="0"/>
                <a:ea typeface="宋体" panose="02010600030101010101" pitchFamily="2" charset="-122"/>
              </a:rPr>
              <a:t>某城市随机抽取</a:t>
            </a:r>
            <a:r>
              <a:rPr lang="en-US" altLang="zh-CN" sz="2000" b="1">
                <a:latin typeface="Arial" panose="020B0604020202020204" pitchFamily="34" charset="0"/>
                <a:ea typeface="宋体" panose="02010600030101010101" pitchFamily="2" charset="-122"/>
              </a:rPr>
              <a:t>9</a:t>
            </a:r>
            <a:r>
              <a:rPr lang="zh-CN" altLang="en-US" sz="2000" b="1">
                <a:latin typeface="Arial" panose="020B0604020202020204" pitchFamily="34" charset="0"/>
                <a:ea typeface="宋体" panose="02010600030101010101" pitchFamily="2" charset="-122"/>
              </a:rPr>
              <a:t>个家庭，调查每个家庭的人均月收入数据（单位：元），如下：</a:t>
            </a:r>
          </a:p>
          <a:p>
            <a:r>
              <a:rPr lang="zh-CN" altLang="en-US" sz="2000">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1080  750  780  1080  850  960  2000  1250  1630</a:t>
            </a:r>
            <a:endParaRPr lang="en-US" altLang="zh-CN" sz="2000">
              <a:latin typeface="Arial" panose="020B0604020202020204" pitchFamily="34" charset="0"/>
              <a:ea typeface="宋体" panose="02010600030101010101" pitchFamily="2" charset="-122"/>
            </a:endParaRPr>
          </a:p>
          <a:p>
            <a:r>
              <a:rPr lang="zh-CN" altLang="en-US" sz="2000" b="1">
                <a:latin typeface="Arial" panose="020B0604020202020204" pitchFamily="34" charset="0"/>
                <a:ea typeface="宋体" panose="02010600030101010101" pitchFamily="2" charset="-122"/>
              </a:rPr>
              <a:t>计算人均月收入的均值及中位数</a:t>
            </a:r>
            <a:r>
              <a:rPr lang="en-US" altLang="zh-CN" sz="2000" b="1">
                <a:latin typeface="Arial" panose="020B0604020202020204" pitchFamily="34" charset="0"/>
                <a:ea typeface="宋体" panose="02010600030101010101" pitchFamily="2" charset="-122"/>
              </a:rPr>
              <a:t>.</a:t>
            </a:r>
          </a:p>
          <a:p>
            <a:endParaRPr lang="zh-CN" altLang="en-US" sz="2000">
              <a:latin typeface="Arial" panose="020B0604020202020204" pitchFamily="34" charset="0"/>
              <a:ea typeface="宋体" panose="02010600030101010101" pitchFamily="2" charset="-122"/>
            </a:endParaRPr>
          </a:p>
          <a:p>
            <a:r>
              <a:rPr lang="zh-CN" altLang="en-US" sz="2400" b="1">
                <a:latin typeface="仿宋" panose="02010609060101010101" pitchFamily="49" charset="-122"/>
                <a:ea typeface="仿宋" panose="02010609060101010101" pitchFamily="49" charset="-122"/>
              </a:rPr>
              <a:t>用</a:t>
            </a:r>
            <a:r>
              <a:rPr lang="en-US" altLang="zh-CN" sz="2400" b="1">
                <a:latin typeface="仿宋" panose="02010609060101010101" pitchFamily="49" charset="-122"/>
                <a:ea typeface="仿宋" panose="02010609060101010101" pitchFamily="49" charset="-122"/>
              </a:rPr>
              <a:t>python</a:t>
            </a:r>
            <a:r>
              <a:rPr lang="zh-CN" altLang="en-US" sz="2400" b="1">
                <a:latin typeface="仿宋" panose="02010609060101010101" pitchFamily="49" charset="-122"/>
                <a:ea typeface="仿宋" panose="02010609060101010101" pitchFamily="49" charset="-122"/>
              </a:rPr>
              <a:t>源代码表示如下：</a:t>
            </a:r>
          </a:p>
          <a:p>
            <a:r>
              <a:rPr lang="zh-CN" altLang="en-US" sz="2400">
                <a:latin typeface="仿宋" panose="02010609060101010101" pitchFamily="49" charset="-122"/>
                <a:ea typeface="仿宋" panose="02010609060101010101" pitchFamily="49" charset="-122"/>
              </a:rPr>
              <a:t>s1=(1080,750,780,1080,850,960,2000,1250,1630)</a:t>
            </a:r>
          </a:p>
          <a:p>
            <a:r>
              <a:rPr lang="en-US" altLang="zh-CN" sz="2400">
                <a:latin typeface="仿宋" panose="02010609060101010101" pitchFamily="49" charset="-122"/>
                <a:ea typeface="仿宋" panose="02010609060101010101" pitchFamily="49" charset="-122"/>
              </a:rPr>
              <a:t>p1=np.sort(s1)</a:t>
            </a:r>
          </a:p>
          <a:p>
            <a:r>
              <a:rPr lang="en-US" altLang="zh-CN" sz="2400">
                <a:latin typeface="仿宋" panose="02010609060101010101" pitchFamily="49" charset="-122"/>
                <a:ea typeface="仿宋" panose="02010609060101010101" pitchFamily="49" charset="-122"/>
              </a:rPr>
              <a:t>np.percentile(p1,(25,50,75),interpolation="lower")</a:t>
            </a:r>
          </a:p>
          <a:p>
            <a:r>
              <a:rPr lang="zh-CN" altLang="en-US" sz="2400">
                <a:latin typeface="仿宋" panose="02010609060101010101" pitchFamily="49" charset="-122"/>
                <a:ea typeface="仿宋" panose="02010609060101010101" pitchFamily="49" charset="-122"/>
              </a:rPr>
              <a:t>结果为：</a:t>
            </a:r>
          </a:p>
          <a:p>
            <a:r>
              <a:rPr lang="zh-CN" altLang="en-US" sz="2400">
                <a:solidFill>
                  <a:srgbClr val="FF0000"/>
                </a:solidFill>
                <a:latin typeface="仿宋" panose="02010609060101010101" pitchFamily="49" charset="-122"/>
                <a:ea typeface="仿宋" panose="02010609060101010101" pitchFamily="49" charset="-122"/>
              </a:rPr>
              <a:t>array([ 850, 1080, 1250])分别为四分之一数，中位数，四分之三位数的值。</a:t>
            </a:r>
          </a:p>
          <a:p>
            <a:endParaRPr lang="zh-CN" altLang="en-US" sz="2400">
              <a:solidFill>
                <a:srgbClr val="FF0000"/>
              </a:solidFill>
              <a:latin typeface="仿宋" panose="02010609060101010101" pitchFamily="49" charset="-122"/>
              <a:ea typeface="仿宋" panose="02010609060101010101" pitchFamily="49" charset="-122"/>
            </a:endParaRPr>
          </a:p>
          <a:p>
            <a:r>
              <a:rPr lang="zh-CN" altLang="en-US" sz="2000" b="1">
                <a:solidFill>
                  <a:schemeClr val="accent1">
                    <a:lumMod val="75000"/>
                  </a:schemeClr>
                </a:solidFill>
                <a:latin typeface="仿宋" panose="02010609060101010101" pitchFamily="49" charset="-122"/>
                <a:ea typeface="仿宋" panose="02010609060101010101" pitchFamily="49" charset="-122"/>
              </a:rPr>
              <a:t>注：interpolation : 取值范围{'linear', 'lower', 'higher', 'midpoint', 'nearest'}默认liner，比如取中位数，但是中位数有两个数字6和7，选不同参数来调整输出</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3276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46</a:t>
            </a:fld>
            <a:endParaRPr lang="zh-CN" altLang="x-none" sz="1200" dirty="0">
              <a:latin typeface="Arial Black" panose="020B0A04020102020204" pitchFamily="34" charset="0"/>
            </a:endParaRPr>
          </a:p>
        </p:txBody>
      </p:sp>
      <p:sp>
        <p:nvSpPr>
          <p:cNvPr id="53250" name="日期占位符 3277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53251" name="矩形 32771"/>
          <p:cNvSpPr/>
          <p:nvPr/>
        </p:nvSpPr>
        <p:spPr>
          <a:xfrm>
            <a:off x="1547813" y="1341438"/>
            <a:ext cx="6119812" cy="2838450"/>
          </a:xfrm>
          <a:prstGeom prst="rect">
            <a:avLst/>
          </a:prstGeom>
          <a:noFill/>
          <a:ln w="9525">
            <a:noFill/>
          </a:ln>
        </p:spPr>
        <p:txBody>
          <a:bodyPr anchor="ctr" anchorCtr="0">
            <a:spAutoFit/>
          </a:bodyPr>
          <a:lstStyle/>
          <a:p>
            <a:pPr algn="ctr"/>
            <a:r>
              <a:rPr lang="en-US" altLang="zh-CN" b="1">
                <a:solidFill>
                  <a:srgbClr val="008000"/>
                </a:solidFill>
                <a:latin typeface="宋体" panose="02010600030101010101" pitchFamily="2" charset="-122"/>
                <a:ea typeface="宋体" panose="02010600030101010101" pitchFamily="2" charset="-122"/>
              </a:rPr>
              <a:t>74.3 78.8 68.8 78.0 70.4 80.5 80.5 69.7 71.2 73.5</a:t>
            </a:r>
          </a:p>
          <a:p>
            <a:pPr algn="ctr"/>
            <a:r>
              <a:rPr lang="en-US" altLang="zh-CN" b="1">
                <a:solidFill>
                  <a:srgbClr val="008000"/>
                </a:solidFill>
                <a:latin typeface="宋体" panose="02010600030101010101" pitchFamily="2" charset="-122"/>
                <a:ea typeface="宋体" panose="02010600030101010101" pitchFamily="2" charset="-122"/>
              </a:rPr>
              <a:t>79.5 75.6 75.0 78.8 72.0 72.0 72.0 74.3 71.2 72.0</a:t>
            </a:r>
          </a:p>
          <a:p>
            <a:pPr algn="ctr"/>
            <a:r>
              <a:rPr lang="en-US" altLang="zh-CN" b="1">
                <a:solidFill>
                  <a:srgbClr val="008000"/>
                </a:solidFill>
                <a:latin typeface="宋体" panose="02010600030101010101" pitchFamily="2" charset="-122"/>
                <a:ea typeface="宋体" panose="02010600030101010101" pitchFamily="2" charset="-122"/>
              </a:rPr>
              <a:t>75.0 73.5 78.8 74.3 75.8 65.0 74.3 71.2 69.7 68.0</a:t>
            </a:r>
          </a:p>
          <a:p>
            <a:pPr algn="ctr"/>
            <a:r>
              <a:rPr lang="en-US" altLang="zh-CN" b="1">
                <a:solidFill>
                  <a:srgbClr val="008000"/>
                </a:solidFill>
                <a:latin typeface="宋体" panose="02010600030101010101" pitchFamily="2" charset="-122"/>
                <a:ea typeface="宋体" panose="02010600030101010101" pitchFamily="2" charset="-122"/>
              </a:rPr>
              <a:t>73.5 75.0 72.0 64.3 75.8 80.3 69.7 74.3 73.5 73.5</a:t>
            </a:r>
          </a:p>
          <a:p>
            <a:pPr algn="ctr"/>
            <a:r>
              <a:rPr lang="en-US" altLang="zh-CN" b="1">
                <a:solidFill>
                  <a:srgbClr val="008000"/>
                </a:solidFill>
                <a:latin typeface="宋体" panose="02010600030101010101" pitchFamily="2" charset="-122"/>
                <a:ea typeface="宋体" panose="02010600030101010101" pitchFamily="2" charset="-122"/>
              </a:rPr>
              <a:t>75.8 75.8 68.8 76.5 70.4 71.2 81.2 75.0 70.4 68.0</a:t>
            </a:r>
          </a:p>
          <a:p>
            <a:pPr algn="ctr"/>
            <a:r>
              <a:rPr lang="en-US" altLang="zh-CN" b="1">
                <a:solidFill>
                  <a:srgbClr val="008000"/>
                </a:solidFill>
                <a:latin typeface="宋体" panose="02010600030101010101" pitchFamily="2" charset="-122"/>
                <a:ea typeface="宋体" panose="02010600030101010101" pitchFamily="2" charset="-122"/>
              </a:rPr>
              <a:t>70.4 72.0 76.5 74.3 76.5 77.6 67.3 72.0 75.0 74.3</a:t>
            </a:r>
          </a:p>
          <a:p>
            <a:pPr algn="ctr"/>
            <a:r>
              <a:rPr lang="en-US" altLang="zh-CN" b="1">
                <a:solidFill>
                  <a:srgbClr val="008000"/>
                </a:solidFill>
                <a:latin typeface="宋体" panose="02010600030101010101" pitchFamily="2" charset="-122"/>
                <a:ea typeface="宋体" panose="02010600030101010101" pitchFamily="2" charset="-122"/>
              </a:rPr>
              <a:t>73.5 79.5 73.5 74.7 65.0 76.5 81.6 75.4 72.7 72.7</a:t>
            </a:r>
          </a:p>
          <a:p>
            <a:pPr algn="ctr"/>
            <a:r>
              <a:rPr lang="en-US" altLang="zh-CN" b="1">
                <a:solidFill>
                  <a:srgbClr val="008000"/>
                </a:solidFill>
                <a:latin typeface="宋体" panose="02010600030101010101" pitchFamily="2" charset="-122"/>
                <a:ea typeface="宋体" panose="02010600030101010101" pitchFamily="2" charset="-122"/>
              </a:rPr>
              <a:t>67.2 76.5 72.7 70.4 77.2 68.8 67.3 67.3 67.3 72.7</a:t>
            </a:r>
          </a:p>
          <a:p>
            <a:pPr algn="ctr"/>
            <a:r>
              <a:rPr lang="en-US" altLang="zh-CN" b="1">
                <a:solidFill>
                  <a:srgbClr val="008000"/>
                </a:solidFill>
                <a:latin typeface="宋体" panose="02010600030101010101" pitchFamily="2" charset="-122"/>
                <a:ea typeface="宋体" panose="02010600030101010101" pitchFamily="2" charset="-122"/>
              </a:rPr>
              <a:t>75.8 73.5 75.0 72.7 73.5 73.5 72.7 81.6 70.3 74.3</a:t>
            </a:r>
          </a:p>
          <a:p>
            <a:pPr algn="ctr"/>
            <a:r>
              <a:rPr lang="en-US" altLang="zh-CN" b="1">
                <a:solidFill>
                  <a:srgbClr val="008000"/>
                </a:solidFill>
                <a:latin typeface="宋体" panose="02010600030101010101" pitchFamily="2" charset="-122"/>
                <a:ea typeface="宋体" panose="02010600030101010101" pitchFamily="2" charset="-122"/>
              </a:rPr>
              <a:t>73.5 79.5 70.4 76.5 72.7 77.2 84.3 75.0 76.5 70.4</a:t>
            </a:r>
          </a:p>
        </p:txBody>
      </p:sp>
      <p:sp>
        <p:nvSpPr>
          <p:cNvPr id="53252" name="矩形 32772"/>
          <p:cNvSpPr/>
          <p:nvPr/>
        </p:nvSpPr>
        <p:spPr>
          <a:xfrm>
            <a:off x="900113" y="4292600"/>
            <a:ext cx="7200900" cy="830263"/>
          </a:xfrm>
          <a:prstGeom prst="rect">
            <a:avLst/>
          </a:prstGeom>
          <a:noFill/>
          <a:ln w="9525">
            <a:noFill/>
          </a:ln>
        </p:spPr>
        <p:txBody>
          <a:bodyPr anchor="ctr" anchorCtr="0">
            <a:spAutoFit/>
          </a:bodyPr>
          <a:lstStyle/>
          <a:p>
            <a:r>
              <a:rPr lang="zh-CN" altLang="en-US" sz="2400" b="1">
                <a:latin typeface="Arial" panose="020B0604020202020204" pitchFamily="34" charset="0"/>
                <a:ea typeface="宋体" panose="02010600030101010101" pitchFamily="2" charset="-122"/>
              </a:rPr>
              <a:t>计算均值</a:t>
            </a:r>
            <a:r>
              <a:rPr lang="en-US" altLang="zh-CN" sz="2400" b="1">
                <a:latin typeface="Arial" panose="020B0604020202020204" pitchFamily="34" charset="0"/>
                <a:ea typeface="宋体" panose="02010600030101010101" pitchFamily="2" charset="-122"/>
              </a:rPr>
              <a:t>,</a:t>
            </a:r>
            <a:r>
              <a:rPr lang="zh-CN" altLang="en-US" sz="2400" b="1">
                <a:latin typeface="Arial" panose="020B0604020202020204" pitchFamily="34" charset="0"/>
                <a:ea typeface="宋体" panose="02010600030101010101" pitchFamily="2" charset="-122"/>
              </a:rPr>
              <a:t>中位数</a:t>
            </a:r>
            <a:r>
              <a:rPr lang="en-US" altLang="zh-CN" sz="2400" b="1">
                <a:latin typeface="Arial" panose="020B0604020202020204" pitchFamily="34" charset="0"/>
                <a:ea typeface="宋体" panose="02010600030101010101" pitchFamily="2" charset="-122"/>
              </a:rPr>
              <a:t>,</a:t>
            </a:r>
            <a:r>
              <a:rPr lang="zh-CN" altLang="en-US" sz="2400" b="1">
                <a:latin typeface="Arial" panose="020B0604020202020204" pitchFamily="34" charset="0"/>
                <a:ea typeface="宋体" panose="02010600030101010101" pitchFamily="2" charset="-122"/>
              </a:rPr>
              <a:t>上</a:t>
            </a:r>
            <a:r>
              <a:rPr lang="en-US" altLang="zh-CN" sz="2400" b="1">
                <a:latin typeface="Arial" panose="020B0604020202020204" pitchFamily="34" charset="0"/>
                <a:ea typeface="宋体" panose="02010600030101010101" pitchFamily="2" charset="-122"/>
              </a:rPr>
              <a:t>,</a:t>
            </a:r>
            <a:r>
              <a:rPr lang="zh-CN" altLang="en-US" sz="2400" b="1">
                <a:latin typeface="Arial" panose="020B0604020202020204" pitchFamily="34" charset="0"/>
                <a:ea typeface="宋体" panose="02010600030101010101" pitchFamily="2" charset="-122"/>
              </a:rPr>
              <a:t>下四分位数，</a:t>
            </a:r>
            <a:r>
              <a:rPr lang="en-US" altLang="zh-CN" sz="2400" b="1">
                <a:latin typeface="Arial" panose="020B0604020202020204" pitchFamily="34" charset="0"/>
                <a:ea typeface="宋体" panose="02010600030101010101" pitchFamily="2" charset="-122"/>
              </a:rPr>
              <a:t>M0.99</a:t>
            </a:r>
            <a:r>
              <a:rPr lang="zh-CN" altLang="en-US" sz="2400" b="1">
                <a:latin typeface="Arial" panose="020B0604020202020204" pitchFamily="34" charset="0"/>
                <a:ea typeface="宋体" panose="02010600030101010101" pitchFamily="2" charset="-122"/>
              </a:rPr>
              <a:t>， </a:t>
            </a:r>
            <a:r>
              <a:rPr lang="en-US" altLang="zh-CN" sz="2400" b="1">
                <a:latin typeface="Arial" panose="020B0604020202020204" pitchFamily="34" charset="0"/>
                <a:ea typeface="宋体" panose="02010600030101010101" pitchFamily="2" charset="-122"/>
              </a:rPr>
              <a:t>M0.95</a:t>
            </a:r>
            <a:r>
              <a:rPr lang="zh-CN" altLang="en-US" sz="2400" b="1">
                <a:latin typeface="Arial" panose="020B0604020202020204" pitchFamily="34" charset="0"/>
                <a:ea typeface="宋体" panose="02010600030101010101" pitchFamily="2" charset="-122"/>
              </a:rPr>
              <a:t>，</a:t>
            </a:r>
          </a:p>
          <a:p>
            <a:r>
              <a:rPr lang="en-US" altLang="zh-CN" sz="2400" b="1">
                <a:latin typeface="Arial" panose="020B0604020202020204" pitchFamily="34" charset="0"/>
                <a:ea typeface="宋体" panose="02010600030101010101" pitchFamily="2" charset="-122"/>
              </a:rPr>
              <a:t>M0.90</a:t>
            </a:r>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M0.10</a:t>
            </a:r>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M0.05</a:t>
            </a:r>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M0.01</a:t>
            </a:r>
            <a:r>
              <a:rPr lang="zh-CN" altLang="en-US" sz="2400" b="1">
                <a:latin typeface="Arial" panose="020B0604020202020204" pitchFamily="34" charset="0"/>
                <a:ea typeface="宋体" panose="02010600030101010101" pitchFamily="2" charset="-122"/>
              </a:rPr>
              <a:t>分位数及三 均值。</a:t>
            </a:r>
          </a:p>
        </p:txBody>
      </p:sp>
      <p:sp>
        <p:nvSpPr>
          <p:cNvPr id="53253" name="标题 32773"/>
          <p:cNvSpPr>
            <a:spLocks noGrp="1"/>
          </p:cNvSpPr>
          <p:nvPr>
            <p:ph type="title" idx="4294967295"/>
          </p:nvPr>
        </p:nvSpPr>
        <p:spPr>
          <a:xfrm>
            <a:off x="893763" y="552450"/>
            <a:ext cx="7285037" cy="698500"/>
          </a:xfrm>
        </p:spPr>
        <p:txBody>
          <a:bodyPr anchor="ctr" anchorCtr="0"/>
          <a:lstStyle/>
          <a:p>
            <a:pPr eaLnBrk="1" hangingPunct="1"/>
            <a:r>
              <a:rPr lang="zh-CN" altLang="en-US" sz="2400" b="1"/>
              <a:t>例</a:t>
            </a:r>
            <a:r>
              <a:rPr lang="en-US" altLang="zh-CN" sz="2400" b="1"/>
              <a:t>1.2  </a:t>
            </a:r>
            <a:r>
              <a:rPr lang="zh-CN" altLang="en-US" sz="2400" b="1"/>
              <a:t>某单位</a:t>
            </a:r>
            <a:r>
              <a:rPr lang="en-US" altLang="zh-CN" sz="2400" b="1"/>
              <a:t>100</a:t>
            </a:r>
            <a:r>
              <a:rPr lang="zh-CN" altLang="en-US" sz="2400" b="1"/>
              <a:t>名女生测定血清蛋白含量</a:t>
            </a:r>
            <a:r>
              <a:rPr lang="en-US" altLang="zh-CN" sz="2400" b="1"/>
              <a:t>(g/L),</a:t>
            </a:r>
            <a:r>
              <a:rPr lang="zh-CN" altLang="en-US" sz="2400" b="1"/>
              <a:t>数据：</a:t>
            </a:r>
            <a:endParaRPr lang="zh-CN" altLang="en-US" sz="2400"/>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3379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ea typeface="宋体" panose="02010600030101010101" pitchFamily="2" charset="-122"/>
              </a:rPr>
              <a:t>47</a:t>
            </a:fld>
            <a:endParaRPr lang="zh-CN" altLang="x-none" sz="1200" dirty="0">
              <a:latin typeface="Arial Black" panose="020B0A04020102020204" pitchFamily="34" charset="0"/>
              <a:ea typeface="宋体" panose="02010600030101010101" pitchFamily="2" charset="-122"/>
            </a:endParaRPr>
          </a:p>
        </p:txBody>
      </p:sp>
      <p:sp>
        <p:nvSpPr>
          <p:cNvPr id="54274" name="日期占位符 3379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latin typeface="Arial" panose="020B0604020202020204" pitchFamily="34" charset="0"/>
                <a:ea typeface="宋体" panose="02010600030101010101" pitchFamily="2" charset="-122"/>
              </a:rPr>
              <a:t>2024/11/13</a:t>
            </a:fld>
            <a:endParaRPr lang="zh-CN" altLang="en-US" sz="1200" dirty="0">
              <a:latin typeface="Arial" panose="020B0604020202020204" pitchFamily="34" charset="0"/>
              <a:ea typeface="宋体" panose="02010600030101010101" pitchFamily="2" charset="-122"/>
            </a:endParaRPr>
          </a:p>
        </p:txBody>
      </p:sp>
      <p:sp>
        <p:nvSpPr>
          <p:cNvPr id="33796" name="矩形 33795"/>
          <p:cNvSpPr/>
          <p:nvPr/>
        </p:nvSpPr>
        <p:spPr>
          <a:xfrm>
            <a:off x="827088" y="620713"/>
            <a:ext cx="7921625" cy="460375"/>
          </a:xfrm>
          <a:prstGeom prst="rect">
            <a:avLst/>
          </a:prstGeom>
          <a:noFill/>
          <a:ln w="9525">
            <a:noFill/>
          </a:ln>
        </p:spPr>
        <p:txBody>
          <a:bodyPr anchor="ctr" anchorCtr="0">
            <a:spAutoFit/>
          </a:bodyPr>
          <a:lstStyle/>
          <a:p>
            <a:r>
              <a:rPr lang="zh-CN" altLang="en-US" sz="2400" b="1">
                <a:solidFill>
                  <a:srgbClr val="FF00FF"/>
                </a:solidFill>
                <a:latin typeface="Arial" panose="020B0604020202020204" pitchFamily="34" charset="0"/>
                <a:ea typeface="宋体" panose="02010600030101010101" pitchFamily="2" charset="-122"/>
              </a:rPr>
              <a:t>解：利用</a:t>
            </a:r>
            <a:r>
              <a:rPr lang="en-US" altLang="zh-CN" sz="2400" b="1">
                <a:solidFill>
                  <a:srgbClr val="FF00FF"/>
                </a:solidFill>
                <a:latin typeface="Arial" panose="020B0604020202020204" pitchFamily="34" charset="0"/>
                <a:ea typeface="宋体" panose="02010600030101010101" pitchFamily="2" charset="-122"/>
              </a:rPr>
              <a:t>Py thon</a:t>
            </a:r>
            <a:r>
              <a:rPr lang="zh-CN" altLang="zh-CN" sz="2400" b="1">
                <a:solidFill>
                  <a:srgbClr val="FF00FF"/>
                </a:solidFill>
                <a:latin typeface="Arial" panose="020B0604020202020204" pitchFamily="34" charset="0"/>
                <a:ea typeface="宋体" panose="02010600030101010101" pitchFamily="2" charset="-122"/>
              </a:rPr>
              <a:t>的</a:t>
            </a:r>
            <a:r>
              <a:rPr lang="en-US" altLang="zh-CN" sz="2400">
                <a:latin typeface="仿宋" panose="02010609060101010101" pitchFamily="49" charset="-122"/>
                <a:ea typeface="仿宋" panose="02010609060101010101" pitchFamily="49" charset="-122"/>
              </a:rPr>
              <a:t>percentile</a:t>
            </a:r>
            <a:r>
              <a:rPr lang="zh-CN" altLang="en-US" sz="2400">
                <a:latin typeface="仿宋" panose="02010609060101010101" pitchFamily="49" charset="-122"/>
                <a:ea typeface="仿宋" panose="02010609060101010101" pitchFamily="49" charset="-122"/>
              </a:rPr>
              <a:t>（）</a:t>
            </a:r>
            <a:r>
              <a:rPr lang="zh-CN" altLang="en-US" sz="2400" b="1">
                <a:solidFill>
                  <a:srgbClr val="FF00FF"/>
                </a:solidFill>
                <a:latin typeface="Arial" panose="020B0604020202020204" pitchFamily="34" charset="0"/>
                <a:ea typeface="宋体" panose="02010600030101010101" pitchFamily="2" charset="-122"/>
              </a:rPr>
              <a:t>过程实现</a:t>
            </a:r>
            <a:r>
              <a:rPr lang="en-US" altLang="zh-CN" sz="2400" b="1">
                <a:solidFill>
                  <a:srgbClr val="FF00FF"/>
                </a:solidFill>
                <a:latin typeface="Arial" panose="020B0604020202020204" pitchFamily="34" charset="0"/>
                <a:ea typeface="宋体" panose="02010600030101010101" pitchFamily="2" charset="-122"/>
              </a:rPr>
              <a:t>.</a:t>
            </a:r>
            <a:r>
              <a:rPr lang="zh-CN" altLang="en-US" sz="2400" b="1">
                <a:solidFill>
                  <a:srgbClr val="FF00FF"/>
                </a:solidFill>
                <a:latin typeface="Arial" panose="020B0604020202020204" pitchFamily="34" charset="0"/>
                <a:ea typeface="宋体" panose="02010600030101010101" pitchFamily="2" charset="-122"/>
              </a:rPr>
              <a:t>程序：</a:t>
            </a:r>
            <a:endParaRPr lang="zh-CN" altLang="en-US" b="1">
              <a:solidFill>
                <a:srgbClr val="FF00FF"/>
              </a:solidFill>
              <a:latin typeface="Arial" panose="020B0604020202020204" pitchFamily="34" charset="0"/>
              <a:ea typeface="宋体" panose="02010600030101010101" pitchFamily="2" charset="-122"/>
            </a:endParaRPr>
          </a:p>
        </p:txBody>
      </p:sp>
      <p:sp>
        <p:nvSpPr>
          <p:cNvPr id="33800" name="矩形 33799"/>
          <p:cNvSpPr/>
          <p:nvPr/>
        </p:nvSpPr>
        <p:spPr>
          <a:xfrm>
            <a:off x="1403350" y="1284288"/>
            <a:ext cx="5199063" cy="3136900"/>
          </a:xfrm>
          <a:prstGeom prst="rect">
            <a:avLst/>
          </a:prstGeom>
          <a:noFill/>
          <a:ln w="9525">
            <a:noFill/>
          </a:ln>
        </p:spPr>
        <p:txBody>
          <a:bodyPr wrap="none" anchor="ctr" anchorCtr="0">
            <a:spAutoFit/>
          </a:bodyPr>
          <a:lstStyle/>
          <a:p>
            <a:r>
              <a:rPr lang="en-US" altLang="zh-CN">
                <a:latin typeface="Arial" panose="020B0604020202020204" pitchFamily="34" charset="0"/>
                <a:ea typeface="宋体" panose="02010600030101010101" pitchFamily="2" charset="-122"/>
              </a:rPr>
              <a:t>74.3 78.8 68.8 78.0 70.4 80.5 80.5 69.7 71.2 73.5</a:t>
            </a:r>
          </a:p>
          <a:p>
            <a:r>
              <a:rPr lang="en-US" altLang="zh-CN">
                <a:latin typeface="Arial" panose="020B0604020202020204" pitchFamily="34" charset="0"/>
                <a:ea typeface="宋体" panose="02010600030101010101" pitchFamily="2" charset="-122"/>
              </a:rPr>
              <a:t>79.5 75.6 75.0 78.8 72.0 72.0 72.0 74.3 71.2 72.0</a:t>
            </a:r>
          </a:p>
          <a:p>
            <a:r>
              <a:rPr lang="en-US" altLang="zh-CN">
                <a:latin typeface="Arial" panose="020B0604020202020204" pitchFamily="34" charset="0"/>
                <a:ea typeface="宋体" panose="02010600030101010101" pitchFamily="2" charset="-122"/>
              </a:rPr>
              <a:t>75.0 73.5 78.8 74.3 75.8 65.0 74.3 71.2 69.7 68.0</a:t>
            </a:r>
          </a:p>
          <a:p>
            <a:r>
              <a:rPr lang="en-US" altLang="zh-CN">
                <a:latin typeface="Arial" panose="020B0604020202020204" pitchFamily="34" charset="0"/>
                <a:ea typeface="宋体" panose="02010600030101010101" pitchFamily="2" charset="-122"/>
              </a:rPr>
              <a:t>73.5 75.0 72.0 64.3 75.8 80.3 69.7 74.3 73.5 73.5</a:t>
            </a:r>
          </a:p>
          <a:p>
            <a:r>
              <a:rPr lang="en-US" altLang="zh-CN">
                <a:latin typeface="Arial" panose="020B0604020202020204" pitchFamily="34" charset="0"/>
                <a:ea typeface="宋体" panose="02010600030101010101" pitchFamily="2" charset="-122"/>
              </a:rPr>
              <a:t>75.8 75.8 68.8 76.5 70.4 71.2 81.2 75.0 70.4 68.0</a:t>
            </a:r>
          </a:p>
          <a:p>
            <a:r>
              <a:rPr lang="en-US" altLang="zh-CN">
                <a:latin typeface="Arial" panose="020B0604020202020204" pitchFamily="34" charset="0"/>
                <a:ea typeface="宋体" panose="02010600030101010101" pitchFamily="2" charset="-122"/>
              </a:rPr>
              <a:t>70.4 72.0 76.5 74.3 76.5 77.6 67.3 72.0 75.0 74.3</a:t>
            </a:r>
          </a:p>
          <a:p>
            <a:r>
              <a:rPr lang="en-US" altLang="zh-CN">
                <a:latin typeface="Arial" panose="020B0604020202020204" pitchFamily="34" charset="0"/>
                <a:ea typeface="宋体" panose="02010600030101010101" pitchFamily="2" charset="-122"/>
              </a:rPr>
              <a:t>73.5 79.5 73.5 74.7 65.0 76.5 81.6 75.4 72.7 72.7</a:t>
            </a:r>
          </a:p>
          <a:p>
            <a:r>
              <a:rPr lang="en-US" altLang="zh-CN">
                <a:latin typeface="Arial" panose="020B0604020202020204" pitchFamily="34" charset="0"/>
                <a:ea typeface="宋体" panose="02010600030101010101" pitchFamily="2" charset="-122"/>
              </a:rPr>
              <a:t>67.2 76.5 72.7 70.4 77.2 68.8 67.3 67.3 67.3 72.7</a:t>
            </a:r>
          </a:p>
          <a:p>
            <a:r>
              <a:rPr lang="en-US" altLang="zh-CN">
                <a:latin typeface="Arial" panose="020B0604020202020204" pitchFamily="34" charset="0"/>
                <a:ea typeface="宋体" panose="02010600030101010101" pitchFamily="2" charset="-122"/>
              </a:rPr>
              <a:t>75.8 73.5 75.0 72.7 73.5 73.5 72.7 81.6 70.3 74.3</a:t>
            </a:r>
          </a:p>
          <a:p>
            <a:r>
              <a:rPr lang="en-US" altLang="zh-CN">
                <a:latin typeface="Arial" panose="020B0604020202020204" pitchFamily="34" charset="0"/>
                <a:ea typeface="宋体" panose="02010600030101010101" pitchFamily="2" charset="-122"/>
              </a:rPr>
              <a:t>73.5 79.5 70.4 76.5 72.7 77.2 84.3 75.0 76.5 70.4</a:t>
            </a:r>
          </a:p>
          <a:p>
            <a:endParaRPr lang="en-US" altLang="zh-CN">
              <a:latin typeface="Arial" panose="020B0604020202020204" pitchFamily="34" charset="0"/>
              <a:ea typeface="宋体" panose="02010600030101010101" pitchFamily="2" charset="-122"/>
            </a:endParaRPr>
          </a:p>
        </p:txBody>
      </p:sp>
      <p:sp>
        <p:nvSpPr>
          <p:cNvPr id="33801" name="矩形 33800"/>
          <p:cNvSpPr/>
          <p:nvPr/>
        </p:nvSpPr>
        <p:spPr>
          <a:xfrm>
            <a:off x="1403350" y="4508500"/>
            <a:ext cx="4378960" cy="368300"/>
          </a:xfrm>
          <a:prstGeom prst="rect">
            <a:avLst/>
          </a:prstGeom>
          <a:noFill/>
          <a:ln w="9525">
            <a:noFill/>
          </a:ln>
        </p:spPr>
        <p:txBody>
          <a:bodyPr wrap="none" anchor="ctr" anchorCtr="0">
            <a:spAutoFit/>
          </a:bodyPr>
          <a:lstStyle/>
          <a:p>
            <a:r>
              <a:rPr lang="zh-CN" altLang="zh-CN" b="1">
                <a:latin typeface="Arial" panose="020B0604020202020204" pitchFamily="34" charset="0"/>
                <a:ea typeface="宋体" panose="02010600030101010101" pitchFamily="2" charset="-122"/>
              </a:rPr>
              <a:t>将这个数据集存入</a:t>
            </a:r>
            <a:r>
              <a:rPr lang="en-US" altLang="zh-CN" b="1">
                <a:latin typeface="Arial" panose="020B0604020202020204" pitchFamily="34" charset="0"/>
                <a:ea typeface="宋体" panose="02010600030101010101" pitchFamily="2" charset="-122"/>
              </a:rPr>
              <a:t>D:\\t1.txt</a:t>
            </a:r>
            <a:r>
              <a:rPr lang="zh-CN" altLang="en-US" b="1">
                <a:latin typeface="Arial" panose="020B0604020202020204" pitchFamily="34" charset="0"/>
                <a:ea typeface="宋体" panose="02010600030101010101" pitchFamily="2" charset="-122"/>
              </a:rPr>
              <a:t>文件中保存。</a:t>
            </a:r>
            <a:r>
              <a:rPr lang="en-US" altLang="zh-CN">
                <a:latin typeface="Arial" panose="020B0604020202020204" pitchFamily="34" charset="0"/>
                <a:ea typeface="宋体" panose="02010600030101010101" pitchFamily="2" charset="-122"/>
              </a:rPr>
              <a:t> </a:t>
            </a:r>
          </a:p>
        </p:txBody>
      </p:sp>
      <p:sp>
        <p:nvSpPr>
          <p:cNvPr id="33802" name="矩形 33801"/>
          <p:cNvSpPr/>
          <p:nvPr/>
        </p:nvSpPr>
        <p:spPr>
          <a:xfrm>
            <a:off x="1474788" y="5373688"/>
            <a:ext cx="1623060" cy="368300"/>
          </a:xfrm>
          <a:prstGeom prst="rect">
            <a:avLst/>
          </a:prstGeom>
          <a:noFill/>
          <a:ln w="9525">
            <a:noFill/>
          </a:ln>
        </p:spPr>
        <p:txBody>
          <a:bodyPr wrap="none" anchor="ctr" anchorCtr="0">
            <a:spAutoFit/>
          </a:bodyPr>
          <a:lstStyle/>
          <a:p>
            <a:r>
              <a:rPr lang="zh-CN" altLang="zh-CN" b="1">
                <a:latin typeface="Arial" panose="020B0604020202020204" pitchFamily="34" charset="0"/>
                <a:ea typeface="宋体" panose="02010600030101010101" pitchFamily="2" charset="-122"/>
              </a:rPr>
              <a:t>程序见</a:t>
            </a:r>
            <a:r>
              <a:rPr lang="en-US" altLang="zh-CN" b="1">
                <a:latin typeface="Arial" panose="020B0604020202020204" pitchFamily="34" charset="0"/>
                <a:ea typeface="宋体" panose="02010600030101010101" pitchFamily="2" charset="-122"/>
              </a:rPr>
              <a:t>q1_2</a:t>
            </a:r>
            <a:r>
              <a:rPr lang="zh-CN" altLang="zh-CN" b="1">
                <a:latin typeface="Arial" panose="020B0604020202020204" pitchFamily="34" charset="0"/>
                <a:ea typeface="宋体" panose="02010600030101010101" pitchFamily="2" charset="-122"/>
              </a:rPr>
              <a:t>：</a:t>
            </a:r>
          </a:p>
        </p:txBody>
      </p:sp>
      <p:sp>
        <p:nvSpPr>
          <p:cNvPr id="54279" name="动作按钮: 文档 33802">
            <a:hlinkClick r:id="" action="ppaction://hlinkfile"/>
          </p:cNvPr>
          <p:cNvSpPr/>
          <p:nvPr/>
        </p:nvSpPr>
        <p:spPr>
          <a:xfrm>
            <a:off x="6659563" y="6092825"/>
            <a:ext cx="217487" cy="215900"/>
          </a:xfrm>
          <a:prstGeom prst="actionButtonDocument">
            <a:avLst/>
          </a:prstGeom>
          <a:solidFill>
            <a:schemeClr val="accent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blinds(horizontal)">
                                      <p:cBhvr>
                                        <p:cTn id="7" dur="500"/>
                                        <p:tgtEl>
                                          <p:spTgt spid="3379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3800"/>
                                        </p:tgtEl>
                                        <p:attrNameLst>
                                          <p:attrName>style.visibility</p:attrName>
                                        </p:attrNameLst>
                                      </p:cBhvr>
                                      <p:to>
                                        <p:strVal val="visible"/>
                                      </p:to>
                                    </p:set>
                                    <p:animEffect transition="in" filter="circle(in)">
                                      <p:cBhvr>
                                        <p:cTn id="12" dur="2000"/>
                                        <p:tgtEl>
                                          <p:spTgt spid="338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801"/>
                                        </p:tgtEl>
                                        <p:attrNameLst>
                                          <p:attrName>style.visibility</p:attrName>
                                        </p:attrNameLst>
                                      </p:cBhvr>
                                      <p:to>
                                        <p:strVal val="visible"/>
                                      </p:to>
                                    </p:set>
                                    <p:animEffect transition="in" filter="blinds(horizontal)">
                                      <p:cBhvr>
                                        <p:cTn id="17" dur="500"/>
                                        <p:tgtEl>
                                          <p:spTgt spid="338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802"/>
                                        </p:tgtEl>
                                        <p:attrNameLst>
                                          <p:attrName>style.visibility</p:attrName>
                                        </p:attrNameLst>
                                      </p:cBhvr>
                                      <p:to>
                                        <p:strVal val="visible"/>
                                      </p:to>
                                    </p:set>
                                    <p:animEffect transition="in" filter="blinds(horizontal)">
                                      <p:cBhvr>
                                        <p:cTn id="22" dur="500"/>
                                        <p:tgtEl>
                                          <p:spTgt spid="33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animBg="1"/>
      <p:bldP spid="33800" grpId="0" animBg="1"/>
      <p:bldP spid="33801" grpId="0" animBg="1"/>
      <p:bldP spid="3380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3379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48</a:t>
            </a:fld>
            <a:endParaRPr lang="zh-CN" altLang="x-none" sz="1200" dirty="0">
              <a:latin typeface="Arial Black" panose="020B0A04020102020204" pitchFamily="34" charset="0"/>
            </a:endParaRPr>
          </a:p>
        </p:txBody>
      </p:sp>
      <p:sp>
        <p:nvSpPr>
          <p:cNvPr id="55298" name="日期占位符 3379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55299" name="动作按钮: 文档 33802">
            <a:hlinkClick r:id="" action="ppaction://hlinkfile"/>
          </p:cNvPr>
          <p:cNvSpPr/>
          <p:nvPr/>
        </p:nvSpPr>
        <p:spPr>
          <a:xfrm>
            <a:off x="6659563" y="6092825"/>
            <a:ext cx="217487" cy="215900"/>
          </a:xfrm>
          <a:prstGeom prst="actionButtonDocument">
            <a:avLst/>
          </a:prstGeom>
          <a:solidFill>
            <a:schemeClr val="accent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55300" name="文本框 1"/>
          <p:cNvSpPr txBox="1"/>
          <p:nvPr/>
        </p:nvSpPr>
        <p:spPr>
          <a:xfrm>
            <a:off x="899795" y="404495"/>
            <a:ext cx="8153400" cy="3415030"/>
          </a:xfrm>
          <a:prstGeom prst="rect">
            <a:avLst/>
          </a:prstGeom>
          <a:noFill/>
          <a:ln w="9525">
            <a:noFill/>
          </a:ln>
        </p:spPr>
        <p:txBody>
          <a:bodyPr wrap="square" anchor="t" anchorCtr="0">
            <a:spAutoFit/>
          </a:bodyPr>
          <a:lstStyle/>
          <a:p>
            <a:r>
              <a:rPr lang="zh-CN" altLang="zh-CN">
                <a:latin typeface="Arial" panose="020B0604020202020204" pitchFamily="34" charset="0"/>
                <a:ea typeface="宋体" panose="02010600030101010101" pitchFamily="2" charset="-122"/>
              </a:rPr>
              <a:t>import numpy as np</a:t>
            </a:r>
          </a:p>
          <a:p>
            <a:r>
              <a:rPr lang="zh-CN" altLang="zh-CN">
                <a:latin typeface="Arial" panose="020B0604020202020204" pitchFamily="34" charset="0"/>
                <a:ea typeface="宋体" panose="02010600030101010101" pitchFamily="2" charset="-122"/>
              </a:rPr>
              <a:t>import pandas as pd</a:t>
            </a:r>
          </a:p>
          <a:p>
            <a:r>
              <a:rPr lang="zh-CN" altLang="zh-CN">
                <a:latin typeface="Arial" panose="020B0604020202020204" pitchFamily="34" charset="0"/>
                <a:ea typeface="宋体" panose="02010600030101010101" pitchFamily="2" charset="-122"/>
              </a:rPr>
              <a:t>a=np.loadtxt("</a:t>
            </a:r>
            <a:r>
              <a:rPr lang="en-US" altLang="zh-CN">
                <a:latin typeface="Arial" panose="020B0604020202020204" pitchFamily="34" charset="0"/>
                <a:ea typeface="宋体" panose="02010600030101010101" pitchFamily="2" charset="-122"/>
              </a:rPr>
              <a:t>D</a:t>
            </a:r>
            <a:r>
              <a:rPr lang="zh-CN" altLang="zh-CN">
                <a:latin typeface="Arial" panose="020B0604020202020204" pitchFamily="34" charset="0"/>
                <a:ea typeface="宋体" panose="02010600030101010101" pitchFamily="2" charset="-122"/>
              </a:rPr>
              <a:t>:\\t1.txt")</a:t>
            </a:r>
          </a:p>
          <a:p>
            <a:r>
              <a:rPr lang="zh-CN" altLang="zh-CN">
                <a:latin typeface="Arial" panose="020B0604020202020204" pitchFamily="34" charset="0"/>
                <a:ea typeface="宋体" panose="02010600030101010101" pitchFamily="2" charset="-122"/>
              </a:rPr>
              <a:t>with open(r"</a:t>
            </a:r>
            <a:r>
              <a:rPr lang="en-US" altLang="zh-CN">
                <a:latin typeface="Arial" panose="020B0604020202020204" pitchFamily="34" charset="0"/>
                <a:ea typeface="宋体" panose="02010600030101010101" pitchFamily="2" charset="-122"/>
              </a:rPr>
              <a:t>D</a:t>
            </a:r>
            <a:r>
              <a:rPr lang="zh-CN" altLang="zh-CN">
                <a:latin typeface="Arial" panose="020B0604020202020204" pitchFamily="34" charset="0"/>
                <a:ea typeface="宋体" panose="02010600030101010101" pitchFamily="2" charset="-122"/>
              </a:rPr>
              <a:t>:\\t1.txt","r") as f:</a:t>
            </a:r>
          </a:p>
          <a:p>
            <a:r>
              <a:rPr lang="zh-CN" altLang="zh-CN">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zh-CN" altLang="zh-CN">
                <a:latin typeface="Arial" panose="020B0604020202020204" pitchFamily="34" charset="0"/>
                <a:ea typeface="宋体" panose="02010600030101010101" pitchFamily="2" charset="-122"/>
              </a:rPr>
              <a:t> s=f.read()</a:t>
            </a:r>
          </a:p>
          <a:p>
            <a:r>
              <a:rPr lang="zh-CN" altLang="zh-CN">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zh-CN" altLang="zh-CN">
                <a:latin typeface="Arial" panose="020B0604020202020204" pitchFamily="34" charset="0"/>
                <a:ea typeface="宋体" panose="02010600030101010101" pitchFamily="2" charset="-122"/>
              </a:rPr>
              <a:t>w=s.split()</a:t>
            </a:r>
          </a:p>
          <a:p>
            <a:r>
              <a:rPr lang="zh-CN" altLang="zh-CN">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zh-CN" altLang="zh-CN">
                <a:latin typeface="Arial" panose="020B0604020202020204" pitchFamily="34" charset="0"/>
                <a:ea typeface="宋体" panose="02010600030101010101" pitchFamily="2" charset="-122"/>
              </a:rPr>
              <a:t>p=list(map(eval,w))</a:t>
            </a:r>
            <a:r>
              <a:rPr lang="en-US" altLang="zh-CN">
                <a:solidFill>
                  <a:srgbClr val="FF0000"/>
                </a:solidFill>
                <a:latin typeface="Arial" panose="020B0604020202020204" pitchFamily="34" charset="0"/>
                <a:ea typeface="宋体" panose="02010600030101010101" pitchFamily="2" charset="-122"/>
              </a:rPr>
              <a:t>#map(eval,w)表示把切分出的列表的每个值,用eval函数把它们转成</a:t>
            </a:r>
            <a:r>
              <a:rPr lang="zh-CN" altLang="en-US">
                <a:solidFill>
                  <a:srgbClr val="FF0000"/>
                </a:solidFill>
                <a:latin typeface="Arial" panose="020B0604020202020204" pitchFamily="34" charset="0"/>
                <a:ea typeface="宋体" panose="02010600030101010101" pitchFamily="2" charset="-122"/>
              </a:rPr>
              <a:t>数值</a:t>
            </a:r>
            <a:r>
              <a:rPr lang="en-US" altLang="zh-CN">
                <a:solidFill>
                  <a:srgbClr val="FF0000"/>
                </a:solidFill>
                <a:latin typeface="Arial" panose="020B0604020202020204" pitchFamily="34" charset="0"/>
                <a:ea typeface="宋体" panose="02010600030101010101" pitchFamily="2" charset="-122"/>
              </a:rPr>
              <a:t>型,并返回迭代器</a:t>
            </a:r>
          </a:p>
          <a:p>
            <a:r>
              <a:rPr lang="zh-CN" altLang="zh-CN">
                <a:latin typeface="Arial" panose="020B0604020202020204" pitchFamily="34" charset="0"/>
                <a:ea typeface="宋体" panose="02010600030101010101" pitchFamily="2" charset="-122"/>
              </a:rPr>
              <a:t>print(p)</a:t>
            </a:r>
          </a:p>
          <a:p>
            <a:r>
              <a:rPr lang="zh-CN" altLang="zh-CN">
                <a:latin typeface="Arial" panose="020B0604020202020204" pitchFamily="34" charset="0"/>
                <a:ea typeface="宋体" panose="02010600030101010101" pitchFamily="2" charset="-122"/>
              </a:rPr>
              <a:t>print(</a:t>
            </a:r>
          </a:p>
          <a:p>
            <a:r>
              <a:rPr lang="zh-CN" altLang="zh-CN">
                <a:latin typeface="Arial" panose="020B0604020202020204" pitchFamily="34" charset="0"/>
                <a:ea typeface="宋体" panose="02010600030101010101" pitchFamily="2" charset="-122"/>
              </a:rPr>
              <a:t>np.percentile(p,(0,1,5,10,25,50,75,90,95,99,100),interpolation="lower"))</a:t>
            </a:r>
          </a:p>
          <a:p>
            <a:endParaRPr lang="zh-CN" altLang="zh-CN">
              <a:latin typeface="Arial" panose="020B0604020202020204" pitchFamily="34" charset="0"/>
              <a:ea typeface="宋体" panose="02010600030101010101" pitchFamily="2" charset="-122"/>
            </a:endParaRPr>
          </a:p>
        </p:txBody>
      </p:sp>
      <p:pic>
        <p:nvPicPr>
          <p:cNvPr id="55301" name="图片 99"/>
          <p:cNvPicPr/>
          <p:nvPr>
            <p:custDataLst>
              <p:tags r:id="rId1"/>
            </p:custDataLst>
          </p:nvPr>
        </p:nvPicPr>
        <p:blipFill>
          <a:blip r:embed="rId3"/>
          <a:stretch>
            <a:fillRect/>
          </a:stretch>
        </p:blipFill>
        <p:spPr>
          <a:xfrm>
            <a:off x="35560" y="3639820"/>
            <a:ext cx="9144000" cy="3065463"/>
          </a:xfrm>
          <a:prstGeom prst="rect">
            <a:avLst/>
          </a:prstGeom>
          <a:noFill/>
          <a:ln w="9525">
            <a:noFill/>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3481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49</a:t>
            </a:fld>
            <a:endParaRPr lang="zh-CN" altLang="x-none" sz="1200" dirty="0">
              <a:latin typeface="Arial Black" panose="020B0A04020102020204" pitchFamily="34" charset="0"/>
            </a:endParaRPr>
          </a:p>
        </p:txBody>
      </p:sp>
      <p:sp>
        <p:nvSpPr>
          <p:cNvPr id="56322" name="日期占位符 3481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34820" name="矩形 34819"/>
          <p:cNvSpPr/>
          <p:nvPr/>
        </p:nvSpPr>
        <p:spPr>
          <a:xfrm>
            <a:off x="908050" y="238125"/>
            <a:ext cx="7097713" cy="5969000"/>
          </a:xfrm>
          <a:prstGeom prst="rect">
            <a:avLst/>
          </a:prstGeom>
          <a:noFill/>
          <a:ln w="9525">
            <a:noFill/>
          </a:ln>
        </p:spPr>
        <p:txBody>
          <a:bodyPr wrap="square" anchor="ctr" anchorCtr="0">
            <a:spAutoFit/>
          </a:bodyPr>
          <a:lstStyle/>
          <a:p>
            <a:r>
              <a:rPr lang="en-US" altLang="zh-CN">
                <a:latin typeface="Arial" panose="020B0604020202020204" pitchFamily="34" charset="0"/>
                <a:ea typeface="宋体" panose="02010600030101010101" pitchFamily="2" charset="-122"/>
              </a:rPr>
              <a:t>                            </a:t>
            </a:r>
          </a:p>
          <a:p>
            <a:r>
              <a:rPr lang="en-US" altLang="zh-CN">
                <a:latin typeface="Arial" panose="020B0604020202020204" pitchFamily="34" charset="0"/>
                <a:ea typeface="宋体" panose="02010600030101010101" pitchFamily="2" charset="-122"/>
              </a:rPr>
              <a:t>                            </a:t>
            </a:r>
            <a:r>
              <a:rPr lang="zh-CN" altLang="en-US" sz="2800" b="1">
                <a:solidFill>
                  <a:srgbClr val="FF00FF"/>
                </a:solidFill>
                <a:latin typeface="Arial" panose="020B0604020202020204" pitchFamily="34" charset="0"/>
                <a:ea typeface="宋体" panose="02010600030101010101" pitchFamily="2" charset="-122"/>
              </a:rPr>
              <a:t>分位数（定义 </a:t>
            </a:r>
            <a:r>
              <a:rPr lang="en-US" altLang="zh-CN" sz="2800" b="1">
                <a:solidFill>
                  <a:srgbClr val="FF00FF"/>
                </a:solidFill>
                <a:latin typeface="Arial" panose="020B0604020202020204" pitchFamily="34" charset="0"/>
                <a:ea typeface="宋体" panose="02010600030101010101" pitchFamily="2" charset="-122"/>
              </a:rPr>
              <a:t>5</a:t>
            </a:r>
            <a:r>
              <a:rPr lang="zh-CN" altLang="en-US" sz="2800" b="1">
                <a:solidFill>
                  <a:srgbClr val="FF00FF"/>
                </a:solidFill>
                <a:latin typeface="Arial" panose="020B0604020202020204" pitchFamily="34" charset="0"/>
                <a:ea typeface="宋体" panose="02010600030101010101" pitchFamily="2" charset="-122"/>
              </a:rPr>
              <a:t>）</a:t>
            </a:r>
          </a:p>
          <a:p>
            <a:r>
              <a:rPr lang="zh-CN" altLang="en-US" sz="2400" b="1">
                <a:latin typeface="Arial" panose="020B0604020202020204" pitchFamily="34" charset="0"/>
                <a:ea typeface="宋体" panose="02010600030101010101" pitchFamily="2" charset="-122"/>
              </a:rPr>
              <a:t>                       </a:t>
            </a:r>
          </a:p>
          <a:p>
            <a:r>
              <a:rPr lang="zh-CN" altLang="en-US" sz="2400" b="1">
                <a:latin typeface="Arial" panose="020B0604020202020204" pitchFamily="34" charset="0"/>
                <a:ea typeface="宋体" panose="02010600030101010101" pitchFamily="2" charset="-122"/>
              </a:rPr>
              <a:t>                     </a:t>
            </a:r>
            <a:r>
              <a:rPr lang="zh-CN" altLang="en-US" sz="2400" b="1">
                <a:solidFill>
                  <a:srgbClr val="000000"/>
                </a:solidFill>
                <a:latin typeface="Arial" panose="020B0604020202020204" pitchFamily="34" charset="0"/>
                <a:ea typeface="宋体" panose="02010600030101010101" pitchFamily="2" charset="-122"/>
              </a:rPr>
              <a:t>分位数                估计值</a:t>
            </a:r>
          </a:p>
          <a:p>
            <a:endParaRPr lang="zh-CN" altLang="en-US" sz="2400" b="1">
              <a:solidFill>
                <a:srgbClr val="000000"/>
              </a:solidFill>
              <a:latin typeface="Arial" panose="020B0604020202020204" pitchFamily="34" charset="0"/>
              <a:ea typeface="宋体" panose="02010600030101010101" pitchFamily="2" charset="-122"/>
            </a:endParaRPr>
          </a:p>
          <a:p>
            <a:r>
              <a:rPr lang="zh-CN" altLang="en-US" sz="24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100%  </a:t>
            </a:r>
            <a:r>
              <a:rPr lang="zh-CN" altLang="en-US" sz="2400">
                <a:latin typeface="Arial" panose="020B0604020202020204" pitchFamily="34" charset="0"/>
                <a:ea typeface="宋体" panose="02010600030101010101" pitchFamily="2" charset="-122"/>
              </a:rPr>
              <a:t>最大值            </a:t>
            </a:r>
            <a:r>
              <a:rPr lang="en-US" altLang="zh-CN" sz="2400">
                <a:latin typeface="Arial" panose="020B0604020202020204" pitchFamily="34" charset="0"/>
                <a:ea typeface="宋体" panose="02010600030101010101" pitchFamily="2" charset="-122"/>
              </a:rPr>
              <a:t>84.30</a:t>
            </a:r>
          </a:p>
          <a:p>
            <a:r>
              <a:rPr lang="en-US" altLang="zh-CN" sz="2400">
                <a:latin typeface="Arial" panose="020B0604020202020204" pitchFamily="34" charset="0"/>
                <a:ea typeface="宋体" panose="02010600030101010101" pitchFamily="2" charset="-122"/>
              </a:rPr>
              <a:t>                99%    M0.99             82.95</a:t>
            </a:r>
          </a:p>
          <a:p>
            <a:r>
              <a:rPr lang="en-US" altLang="zh-CN" sz="2400">
                <a:latin typeface="Arial" panose="020B0604020202020204" pitchFamily="34" charset="0"/>
                <a:ea typeface="宋体" panose="02010600030101010101" pitchFamily="2" charset="-122"/>
              </a:rPr>
              <a:t>                95%    M0.95             80.50</a:t>
            </a:r>
          </a:p>
          <a:p>
            <a:r>
              <a:rPr lang="en-US" altLang="zh-CN" sz="2400">
                <a:latin typeface="Arial" panose="020B0604020202020204" pitchFamily="34" charset="0"/>
                <a:ea typeface="宋体" panose="02010600030101010101" pitchFamily="2" charset="-122"/>
              </a:rPr>
              <a:t>                90%    M0.90             79.15</a:t>
            </a:r>
          </a:p>
          <a:p>
            <a:r>
              <a:rPr lang="en-US" altLang="zh-CN" sz="2400">
                <a:latin typeface="Arial" panose="020B0604020202020204" pitchFamily="34" charset="0"/>
                <a:ea typeface="宋体" panose="02010600030101010101" pitchFamily="2" charset="-122"/>
              </a:rPr>
              <a:t>                75%    Q3 </a:t>
            </a:r>
            <a:r>
              <a:rPr lang="zh-CN" altLang="en-US" sz="2400">
                <a:latin typeface="Arial" panose="020B0604020202020204" pitchFamily="34" charset="0"/>
                <a:ea typeface="宋体" panose="02010600030101010101" pitchFamily="2" charset="-122"/>
              </a:rPr>
              <a:t>上四分位   </a:t>
            </a:r>
            <a:r>
              <a:rPr lang="en-US" altLang="zh-CN" sz="2400">
                <a:latin typeface="Arial" panose="020B0604020202020204" pitchFamily="34" charset="0"/>
                <a:ea typeface="宋体" panose="02010600030101010101" pitchFamily="2" charset="-122"/>
              </a:rPr>
              <a:t>75.80</a:t>
            </a:r>
          </a:p>
          <a:p>
            <a:r>
              <a:rPr lang="en-US" altLang="zh-CN" sz="2400">
                <a:latin typeface="Arial" panose="020B0604020202020204" pitchFamily="34" charset="0"/>
                <a:ea typeface="宋体" panose="02010600030101010101" pitchFamily="2" charset="-122"/>
              </a:rPr>
              <a:t>                50%    </a:t>
            </a:r>
            <a:r>
              <a:rPr lang="zh-CN" altLang="en-US" sz="2400">
                <a:latin typeface="Arial" panose="020B0604020202020204" pitchFamily="34" charset="0"/>
                <a:ea typeface="宋体" panose="02010600030101010101" pitchFamily="2" charset="-122"/>
              </a:rPr>
              <a:t>中位数</a:t>
            </a:r>
            <a:r>
              <a:rPr lang="en-US" altLang="zh-CN" sz="2400">
                <a:latin typeface="Arial" panose="020B0604020202020204" pitchFamily="34" charset="0"/>
                <a:ea typeface="宋体" panose="02010600030101010101" pitchFamily="2" charset="-122"/>
              </a:rPr>
              <a:t>M         73.50</a:t>
            </a:r>
          </a:p>
          <a:p>
            <a:r>
              <a:rPr lang="en-US" altLang="zh-CN" sz="2400">
                <a:latin typeface="Arial" panose="020B0604020202020204" pitchFamily="34" charset="0"/>
                <a:ea typeface="宋体" panose="02010600030101010101" pitchFamily="2" charset="-122"/>
              </a:rPr>
              <a:t>                25%    Q1 </a:t>
            </a:r>
            <a:r>
              <a:rPr lang="zh-CN" altLang="en-US" sz="2400">
                <a:latin typeface="Arial" panose="020B0604020202020204" pitchFamily="34" charset="0"/>
                <a:ea typeface="宋体" panose="02010600030101010101" pitchFamily="2" charset="-122"/>
              </a:rPr>
              <a:t>下四分位   </a:t>
            </a:r>
            <a:r>
              <a:rPr lang="en-US" altLang="zh-CN" sz="2400">
                <a:latin typeface="Arial" panose="020B0604020202020204" pitchFamily="34" charset="0"/>
                <a:ea typeface="宋体" panose="02010600030101010101" pitchFamily="2" charset="-122"/>
              </a:rPr>
              <a:t>71.20</a:t>
            </a:r>
          </a:p>
          <a:p>
            <a:r>
              <a:rPr lang="en-US" altLang="zh-CN" sz="2400">
                <a:latin typeface="Arial" panose="020B0604020202020204" pitchFamily="34" charset="0"/>
                <a:ea typeface="宋体" panose="02010600030101010101" pitchFamily="2" charset="-122"/>
              </a:rPr>
              <a:t>               10%    M0.10              68.40</a:t>
            </a:r>
          </a:p>
          <a:p>
            <a:r>
              <a:rPr lang="en-US" altLang="zh-CN" sz="2400">
                <a:latin typeface="Arial" panose="020B0604020202020204" pitchFamily="34" charset="0"/>
                <a:ea typeface="宋体" panose="02010600030101010101" pitchFamily="2" charset="-122"/>
              </a:rPr>
              <a:t>                5%     M0.05              67.30</a:t>
            </a:r>
          </a:p>
          <a:p>
            <a:r>
              <a:rPr lang="en-US" altLang="zh-CN" sz="2400">
                <a:latin typeface="Arial" panose="020B0604020202020204" pitchFamily="34" charset="0"/>
                <a:ea typeface="宋体" panose="02010600030101010101" pitchFamily="2" charset="-122"/>
              </a:rPr>
              <a:t>                1%     M0.01              64.65</a:t>
            </a:r>
          </a:p>
          <a:p>
            <a:r>
              <a:rPr lang="en-US" altLang="zh-CN" sz="2400">
                <a:latin typeface="Arial" panose="020B0604020202020204" pitchFamily="34" charset="0"/>
                <a:ea typeface="宋体" panose="02010600030101010101" pitchFamily="2" charset="-122"/>
              </a:rPr>
              <a:t>                0%     </a:t>
            </a:r>
            <a:r>
              <a:rPr lang="zh-CN" altLang="en-US" sz="2400">
                <a:latin typeface="Arial" panose="020B0604020202020204" pitchFamily="34" charset="0"/>
                <a:ea typeface="宋体" panose="02010600030101010101" pitchFamily="2" charset="-122"/>
              </a:rPr>
              <a:t>最小值             </a:t>
            </a:r>
            <a:r>
              <a:rPr lang="en-US" altLang="zh-CN" sz="2400">
                <a:latin typeface="Arial" panose="020B0604020202020204" pitchFamily="34" charset="0"/>
                <a:ea typeface="宋体" panose="02010600030101010101" pitchFamily="2" charset="-122"/>
              </a:rPr>
              <a:t>64.30</a:t>
            </a:r>
          </a:p>
        </p:txBody>
      </p:sp>
      <p:sp>
        <p:nvSpPr>
          <p:cNvPr id="34821" name="Cloud"/>
          <p:cNvSpPr>
            <a:spLocks noChangeAspect="1"/>
          </p:cNvSpPr>
          <p:nvPr/>
        </p:nvSpPr>
        <p:spPr>
          <a:xfrm>
            <a:off x="6372225" y="404813"/>
            <a:ext cx="2163763" cy="1449387"/>
          </a:xfrm>
          <a:custGeom>
            <a:avLst/>
            <a:gdLst>
              <a:gd name="txL" fmla="*/ 2972 w 21600"/>
              <a:gd name="txT" fmla="*/ 3257 h 21600"/>
              <a:gd name="txR" fmla="*/ 17082 w 21600"/>
              <a:gd name="txB" fmla="*/ 17332 h 21600"/>
            </a:gdLst>
            <a:ahLst/>
            <a:cxnLst>
              <a:cxn ang="0">
                <a:pos x="67" y="10800"/>
              </a:cxn>
              <a:cxn ang="0">
                <a:pos x="10800" y="21577"/>
              </a:cxn>
              <a:cxn ang="0">
                <a:pos x="21582" y="10800"/>
              </a:cxn>
              <a:cxn ang="0">
                <a:pos x="10800" y="1235"/>
              </a:cxn>
            </a:cxnLst>
            <a:rect l="txL" t="txT" r="txR" b="txB"/>
            <a:pathLst>
              <a:path w="21600" h="21600">
                <a:moveTo>
                  <a:pt x="1950" y="7185"/>
                </a:moveTo>
                <a:cubicBezTo>
                  <a:pt x="854" y="7337"/>
                  <a:pt x="-1" y="8603"/>
                  <a:pt x="-1" y="10142"/>
                </a:cubicBezTo>
                <a:cubicBezTo>
                  <a:pt x="-1" y="11236"/>
                  <a:pt x="431" y="12192"/>
                  <a:pt x="1074" y="12708"/>
                </a:cubicBezTo>
                <a:cubicBezTo>
                  <a:pt x="709" y="13237"/>
                  <a:pt x="486" y="13948"/>
                  <a:pt x="486" y="14730"/>
                </a:cubicBezTo>
                <a:cubicBezTo>
                  <a:pt x="486" y="16364"/>
                  <a:pt x="1462" y="17689"/>
                  <a:pt x="2666" y="17689"/>
                </a:cubicBezTo>
                <a:cubicBezTo>
                  <a:pt x="2752" y="17689"/>
                  <a:pt x="2837" y="17682"/>
                  <a:pt x="2921" y="17669"/>
                </a:cubicBezTo>
                <a:cubicBezTo>
                  <a:pt x="3587" y="19254"/>
                  <a:pt x="4837" y="20320"/>
                  <a:pt x="6270" y="20320"/>
                </a:cubicBezTo>
                <a:cubicBezTo>
                  <a:pt x="6998" y="20320"/>
                  <a:pt x="7678" y="20045"/>
                  <a:pt x="8259" y="19567"/>
                </a:cubicBezTo>
                <a:cubicBezTo>
                  <a:pt x="8865" y="20802"/>
                  <a:pt x="9896" y="21614"/>
                  <a:pt x="11066" y="21614"/>
                </a:cubicBezTo>
                <a:cubicBezTo>
                  <a:pt x="12590" y="21614"/>
                  <a:pt x="13878" y="20236"/>
                  <a:pt x="14298" y="18343"/>
                </a:cubicBezTo>
                <a:cubicBezTo>
                  <a:pt x="14741" y="18721"/>
                  <a:pt x="15266" y="18939"/>
                  <a:pt x="15829" y="18939"/>
                </a:cubicBezTo>
                <a:cubicBezTo>
                  <a:pt x="17419" y="18939"/>
                  <a:pt x="18709" y="17195"/>
                  <a:pt x="18722" y="15037"/>
                </a:cubicBezTo>
                <a:cubicBezTo>
                  <a:pt x="20367" y="14720"/>
                  <a:pt x="21630" y="12798"/>
                  <a:pt x="21630" y="10474"/>
                </a:cubicBezTo>
                <a:cubicBezTo>
                  <a:pt x="21630" y="9417"/>
                  <a:pt x="21369" y="8443"/>
                  <a:pt x="20929" y="7666"/>
                </a:cubicBezTo>
                <a:cubicBezTo>
                  <a:pt x="21068" y="7226"/>
                  <a:pt x="21145" y="6741"/>
                  <a:pt x="21145" y="6232"/>
                </a:cubicBezTo>
                <a:cubicBezTo>
                  <a:pt x="21145" y="4555"/>
                  <a:pt x="20312" y="3142"/>
                  <a:pt x="19180" y="2722"/>
                </a:cubicBezTo>
                <a:cubicBezTo>
                  <a:pt x="18976" y="1178"/>
                  <a:pt x="17983" y="8"/>
                  <a:pt x="16789" y="8"/>
                </a:cubicBezTo>
                <a:cubicBezTo>
                  <a:pt x="16046" y="8"/>
                  <a:pt x="15382" y="460"/>
                  <a:pt x="14936" y="1173"/>
                </a:cubicBezTo>
                <a:cubicBezTo>
                  <a:pt x="14537" y="461"/>
                  <a:pt x="13908" y="2"/>
                  <a:pt x="13200" y="2"/>
                </a:cubicBezTo>
                <a:cubicBezTo>
                  <a:pt x="12345" y="2"/>
                  <a:pt x="11604" y="672"/>
                  <a:pt x="11246" y="1647"/>
                </a:cubicBezTo>
                <a:cubicBezTo>
                  <a:pt x="10765" y="1001"/>
                  <a:pt x="10104" y="602"/>
                  <a:pt x="9375" y="602"/>
                </a:cubicBezTo>
                <a:cubicBezTo>
                  <a:pt x="8354" y="602"/>
                  <a:pt x="7468" y="1383"/>
                  <a:pt x="7019" y="2531"/>
                </a:cubicBezTo>
                <a:cubicBezTo>
                  <a:pt x="6519" y="2130"/>
                  <a:pt x="5935" y="1900"/>
                  <a:pt x="5312" y="1900"/>
                </a:cubicBezTo>
                <a:cubicBezTo>
                  <a:pt x="3447" y="1900"/>
                  <a:pt x="1935" y="3957"/>
                  <a:pt x="1935" y="6495"/>
                </a:cubicBezTo>
                <a:cubicBezTo>
                  <a:pt x="1935" y="6706"/>
                  <a:pt x="1945" y="6913"/>
                  <a:pt x="1966" y="7117"/>
                </a:cubicBezTo>
                <a:close/>
              </a:path>
              <a:path w="21600" h="21600" fill="none">
                <a:moveTo>
                  <a:pt x="1080" y="12690"/>
                </a:moveTo>
                <a:cubicBezTo>
                  <a:pt x="1402" y="12949"/>
                  <a:pt x="1778" y="13097"/>
                  <a:pt x="2178" y="13097"/>
                </a:cubicBezTo>
                <a:cubicBezTo>
                  <a:pt x="2235" y="13097"/>
                  <a:pt x="2292" y="13094"/>
                  <a:pt x="2348" y="13088"/>
                </a:cubicBezTo>
              </a:path>
              <a:path w="21600" h="21600" fill="none">
                <a:moveTo>
                  <a:pt x="2910" y="17640"/>
                </a:moveTo>
                <a:cubicBezTo>
                  <a:pt x="3105" y="17609"/>
                  <a:pt x="3290" y="17544"/>
                  <a:pt x="3465" y="17450"/>
                </a:cubicBezTo>
              </a:path>
              <a:path w="21600" h="21600" fill="none">
                <a:moveTo>
                  <a:pt x="7905" y="18675"/>
                </a:moveTo>
                <a:cubicBezTo>
                  <a:pt x="7993" y="18984"/>
                  <a:pt x="8105" y="19275"/>
                  <a:pt x="8238" y="19546"/>
                </a:cubicBezTo>
              </a:path>
              <a:path w="21600" h="21600" fill="none">
                <a:moveTo>
                  <a:pt x="14280" y="18330"/>
                </a:moveTo>
                <a:cubicBezTo>
                  <a:pt x="14349" y="18025"/>
                  <a:pt x="14394" y="17705"/>
                  <a:pt x="14414" y="17375"/>
                </a:cubicBezTo>
              </a:path>
              <a:path w="21600" h="21600" fill="none">
                <a:moveTo>
                  <a:pt x="18690" y="15045"/>
                </a:moveTo>
                <a:cubicBezTo>
                  <a:pt x="18690" y="15034"/>
                  <a:pt x="18690" y="15024"/>
                  <a:pt x="18690" y="15013"/>
                </a:cubicBezTo>
                <a:cubicBezTo>
                  <a:pt x="18690" y="13459"/>
                  <a:pt x="18027" y="12115"/>
                  <a:pt x="17065" y="11476"/>
                </a:cubicBezTo>
              </a:path>
              <a:path w="21600" h="21600" fill="none">
                <a:moveTo>
                  <a:pt x="20175" y="9015"/>
                </a:moveTo>
                <a:cubicBezTo>
                  <a:pt x="20486" y="8654"/>
                  <a:pt x="20736" y="8197"/>
                  <a:pt x="20900" y="7678"/>
                </a:cubicBezTo>
              </a:path>
              <a:path w="21600" h="21600" fill="none">
                <a:moveTo>
                  <a:pt x="19200" y="3345"/>
                </a:moveTo>
                <a:cubicBezTo>
                  <a:pt x="19200" y="3329"/>
                  <a:pt x="19200" y="3313"/>
                  <a:pt x="19200" y="3297"/>
                </a:cubicBezTo>
                <a:cubicBezTo>
                  <a:pt x="19200" y="3097"/>
                  <a:pt x="19187" y="2901"/>
                  <a:pt x="19162" y="2711"/>
                </a:cubicBezTo>
              </a:path>
              <a:path w="21600" h="21600" fill="none">
                <a:moveTo>
                  <a:pt x="14910" y="1170"/>
                </a:moveTo>
                <a:cubicBezTo>
                  <a:pt x="14759" y="1412"/>
                  <a:pt x="14634" y="1683"/>
                  <a:pt x="14539" y="1976"/>
                </a:cubicBezTo>
              </a:path>
              <a:path w="21600" h="21600" fill="none">
                <a:moveTo>
                  <a:pt x="11250" y="1665"/>
                </a:moveTo>
                <a:cubicBezTo>
                  <a:pt x="11169" y="1882"/>
                  <a:pt x="11108" y="2115"/>
                  <a:pt x="11069" y="2360"/>
                </a:cubicBezTo>
              </a:path>
              <a:path w="21600" h="21600" fill="none">
                <a:moveTo>
                  <a:pt x="7650" y="3270"/>
                </a:moveTo>
                <a:cubicBezTo>
                  <a:pt x="7455" y="3011"/>
                  <a:pt x="7237" y="2784"/>
                  <a:pt x="7001" y="2595"/>
                </a:cubicBezTo>
              </a:path>
              <a:path w="21600" h="21600" fill="none">
                <a:moveTo>
                  <a:pt x="1950" y="7185"/>
                </a:moveTo>
                <a:cubicBezTo>
                  <a:pt x="1974" y="7430"/>
                  <a:pt x="2012" y="7667"/>
                  <a:pt x="2063" y="7896"/>
                </a:cubicBezTo>
              </a:path>
            </a:pathLst>
          </a:custGeom>
          <a:solidFill>
            <a:srgbClr val="FFBE7D"/>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nchor="t" anchorCtr="0"/>
          <a:lstStyle/>
          <a:p>
            <a:r>
              <a:rPr lang="zh-CN" altLang="en-US" sz="2000" b="1">
                <a:solidFill>
                  <a:srgbClr val="000000"/>
                </a:solidFill>
                <a:latin typeface="方正舒体" panose="02010601030101010101" pitchFamily="2" charset="-122"/>
                <a:ea typeface="方正舒体" panose="02010601030101010101" pitchFamily="2" charset="-122"/>
              </a:rPr>
              <a:t>分位数即排在约第</a:t>
            </a:r>
            <a:r>
              <a:rPr lang="en-US" altLang="zh-CN" sz="2000" b="1">
                <a:solidFill>
                  <a:srgbClr val="000000"/>
                </a:solidFill>
                <a:latin typeface="方正舒体" panose="02010601030101010101" pitchFamily="2" charset="-122"/>
                <a:ea typeface="方正舒体" panose="02010601030101010101" pitchFamily="2" charset="-122"/>
              </a:rPr>
              <a:t>100p</a:t>
            </a:r>
            <a:r>
              <a:rPr lang="zh-CN" altLang="en-US" sz="2000" b="1">
                <a:solidFill>
                  <a:srgbClr val="000000"/>
                </a:solidFill>
                <a:latin typeface="方正舒体" panose="02010601030101010101" pitchFamily="2" charset="-122"/>
                <a:ea typeface="方正舒体" panose="02010601030101010101" pitchFamily="2" charset="-122"/>
              </a:rPr>
              <a:t>位置的数据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dissolve">
                                      <p:cBhvr>
                                        <p:cTn id="7" dur="500"/>
                                        <p:tgtEl>
                                          <p:spTgt spid="348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4821"/>
                                        </p:tgtEl>
                                        <p:attrNameLst>
                                          <p:attrName>style.visibility</p:attrName>
                                        </p:attrNameLst>
                                      </p:cBhvr>
                                      <p:to>
                                        <p:strVal val="visible"/>
                                      </p:to>
                                    </p:set>
                                    <p:animEffect transition="in" filter="randombar(horizontal)">
                                      <p:cBhvr>
                                        <p:cTn id="12"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nimBg="1"/>
      <p:bldP spid="348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723900" y="548680"/>
            <a:ext cx="7696200" cy="719138"/>
          </a:xfrm>
        </p:spPr>
        <p:txBody>
          <a:bodyPr/>
          <a:lstStyle/>
          <a:p>
            <a:pPr eaLnBrk="1" hangingPunct="1">
              <a:defRPr/>
            </a:pPr>
            <a:r>
              <a:rPr lang="zh-CN" altLang="en-US" b="1" dirty="0">
                <a:latin typeface="+mn-lt"/>
              </a:rPr>
              <a:t>智能</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1560" y="1988840"/>
            <a:ext cx="8229600" cy="3886200"/>
          </a:xfrm>
        </p:spPr>
        <p:txBody>
          <a:bodyPr/>
          <a:lstStyle/>
          <a:p>
            <a:pPr eaLnBrk="1" hangingPunct="1">
              <a:buClr>
                <a:srgbClr val="FF0000"/>
              </a:buClr>
              <a:buSzPct val="55000"/>
            </a:pPr>
            <a:r>
              <a:rPr lang="zh-CN" altLang="en-US" sz="2400" b="1" dirty="0">
                <a:ea typeface="微软雅黑" panose="020B0503020204020204" pitchFamily="34" charset="-122"/>
              </a:rPr>
              <a:t>什么是智能</a:t>
            </a:r>
            <a:r>
              <a:rPr lang="zh-CN" altLang="en-US" sz="2000" b="1" dirty="0">
                <a:ea typeface="微软雅黑" panose="020B0503020204020204" pitchFamily="34" charset="-122"/>
              </a:rPr>
              <a:t>？</a:t>
            </a:r>
            <a:endParaRPr lang="en-US" altLang="zh-CN" sz="20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智能就是：</a:t>
            </a:r>
            <a:r>
              <a:rPr lang="zh-CN" altLang="en-US" sz="2000" dirty="0">
                <a:solidFill>
                  <a:srgbClr val="0000FF"/>
                </a:solidFill>
                <a:ea typeface="微软雅黑" panose="020B0503020204020204" pitchFamily="34" charset="-122"/>
              </a:rPr>
              <a:t>学习理解事物、处理问题并做出决策的能力</a:t>
            </a:r>
            <a:endParaRPr lang="zh-CN" altLang="en-US" sz="20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3584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50</a:t>
            </a:fld>
            <a:endParaRPr lang="zh-CN" altLang="x-none" sz="1200" dirty="0">
              <a:latin typeface="Arial Black" panose="020B0A04020102020204" pitchFamily="34" charset="0"/>
            </a:endParaRPr>
          </a:p>
        </p:txBody>
      </p:sp>
      <p:sp>
        <p:nvSpPr>
          <p:cNvPr id="57346" name="日期占位符 3584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35844" name="矩形 35843"/>
          <p:cNvSpPr/>
          <p:nvPr/>
        </p:nvSpPr>
        <p:spPr>
          <a:xfrm>
            <a:off x="1692275" y="1268413"/>
            <a:ext cx="3463925" cy="457200"/>
          </a:xfrm>
          <a:prstGeom prst="rect">
            <a:avLst/>
          </a:prstGeom>
          <a:noFill/>
          <a:ln w="9525">
            <a:noFill/>
          </a:ln>
        </p:spPr>
        <p:txBody>
          <a:bodyPr wrap="none" anchor="ctr" anchorCtr="0">
            <a:spAutoFit/>
          </a:bodyPr>
          <a:lstStyle/>
          <a:p>
            <a:r>
              <a:rPr lang="en-US" altLang="zh-CN" sz="2000" b="1">
                <a:latin typeface="黑体" panose="02010609060101010101" pitchFamily="49" charset="-122"/>
                <a:ea typeface="黑体" panose="02010609060101010101" pitchFamily="49" charset="-122"/>
              </a:rPr>
              <a:t>1</a:t>
            </a:r>
            <a:r>
              <a:rPr lang="zh-CN" altLang="en-US" sz="2000" b="1">
                <a:latin typeface="黑体" panose="02010609060101010101" pitchFamily="49" charset="-122"/>
                <a:ea typeface="黑体" panose="02010609060101010101" pitchFamily="49" charset="-122"/>
              </a:rPr>
              <a:t>．方差、标准差与变异系数</a:t>
            </a:r>
            <a:r>
              <a:rPr lang="zh-CN" altLang="en-US" sz="2400">
                <a:latin typeface="Arial" panose="020B0604020202020204" pitchFamily="34" charset="0"/>
                <a:ea typeface="宋体" panose="02010600030101010101" pitchFamily="2" charset="-122"/>
              </a:rPr>
              <a:t> </a:t>
            </a:r>
          </a:p>
        </p:txBody>
      </p:sp>
      <p:sp>
        <p:nvSpPr>
          <p:cNvPr id="57348" name="矩形 35844"/>
          <p:cNvSpPr/>
          <p:nvPr/>
        </p:nvSpPr>
        <p:spPr>
          <a:xfrm>
            <a:off x="0" y="2852738"/>
            <a:ext cx="1187450" cy="487362"/>
          </a:xfrm>
          <a:prstGeom prst="rect">
            <a:avLst/>
          </a:prstGeom>
          <a:noFill/>
          <a:ln w="9525">
            <a:noFill/>
          </a:ln>
        </p:spPr>
        <p:txBody>
          <a:bodyPr anchor="ctr" anchorCtr="0">
            <a:spAutoFit/>
          </a:bodyPr>
          <a:lstStyle/>
          <a:p>
            <a:endParaRPr lang="zh-CN" altLang="zh-CN">
              <a:latin typeface="Arial" panose="020B0604020202020204" pitchFamily="34" charset="0"/>
              <a:ea typeface="宋体" panose="02010600030101010101" pitchFamily="2" charset="-122"/>
            </a:endParaRPr>
          </a:p>
        </p:txBody>
      </p:sp>
      <p:sp>
        <p:nvSpPr>
          <p:cNvPr id="35846" name="圆角矩形标注 35845"/>
          <p:cNvSpPr/>
          <p:nvPr/>
        </p:nvSpPr>
        <p:spPr>
          <a:xfrm>
            <a:off x="6516688" y="1052513"/>
            <a:ext cx="1800225" cy="1152525"/>
          </a:xfrm>
          <a:prstGeom prst="wedgeRoundRectCallout">
            <a:avLst>
              <a:gd name="adj1" fmla="val -95944"/>
              <a:gd name="adj2" fmla="val 77546"/>
              <a:gd name="adj3" fmla="val 16667"/>
            </a:avLst>
          </a:prstGeom>
          <a:solidFill>
            <a:schemeClr val="accent1"/>
          </a:solidFill>
          <a:ln w="9525" cap="flat" cmpd="sng">
            <a:solidFill>
              <a:schemeClr val="tx1"/>
            </a:solidFill>
            <a:prstDash val="solid"/>
            <a:miter/>
            <a:headEnd type="none" w="med" len="med"/>
            <a:tailEnd type="none" w="med" len="med"/>
          </a:ln>
        </p:spPr>
        <p:txBody>
          <a:bodyPr anchor="t" anchorCtr="0"/>
          <a:lstStyle/>
          <a:p>
            <a:pPr algn="ctr"/>
            <a:r>
              <a:rPr lang="zh-CN" altLang="en-US" b="1">
                <a:solidFill>
                  <a:schemeClr val="bg1"/>
                </a:solidFill>
                <a:latin typeface="Arial" panose="020B0604020202020204" pitchFamily="34" charset="0"/>
                <a:ea typeface="宋体" panose="02010600030101010101" pitchFamily="2" charset="-122"/>
              </a:rPr>
              <a:t>标准差</a:t>
            </a:r>
            <a:r>
              <a:rPr lang="en-US" altLang="zh-CN" b="1">
                <a:solidFill>
                  <a:schemeClr val="bg1"/>
                </a:solidFill>
                <a:latin typeface="Arial" panose="020B0604020202020204" pitchFamily="34" charset="0"/>
                <a:ea typeface="宋体" panose="02010600030101010101" pitchFamily="2" charset="-122"/>
              </a:rPr>
              <a:t>(</a:t>
            </a:r>
            <a:r>
              <a:rPr lang="zh-CN" altLang="en-US" b="1">
                <a:solidFill>
                  <a:schemeClr val="bg1"/>
                </a:solidFill>
                <a:latin typeface="Arial" panose="020B0604020202020204" pitchFamily="34" charset="0"/>
                <a:ea typeface="宋体" panose="02010600030101010101" pitchFamily="2" charset="-122"/>
              </a:rPr>
              <a:t>方差</a:t>
            </a:r>
            <a:r>
              <a:rPr lang="en-US" altLang="zh-CN" b="1">
                <a:solidFill>
                  <a:schemeClr val="bg1"/>
                </a:solidFill>
                <a:latin typeface="Arial" panose="020B0604020202020204" pitchFamily="34" charset="0"/>
                <a:ea typeface="宋体" panose="02010600030101010101" pitchFamily="2" charset="-122"/>
              </a:rPr>
              <a:t>)</a:t>
            </a:r>
            <a:r>
              <a:rPr lang="zh-CN" altLang="en-US" b="1">
                <a:solidFill>
                  <a:schemeClr val="bg1"/>
                </a:solidFill>
                <a:latin typeface="Arial" panose="020B0604020202020204" pitchFamily="34" charset="0"/>
                <a:ea typeface="宋体" panose="02010600030101010101" pitchFamily="2" charset="-122"/>
              </a:rPr>
              <a:t>越大</a:t>
            </a:r>
            <a:r>
              <a:rPr lang="en-US" altLang="zh-CN" b="1">
                <a:solidFill>
                  <a:schemeClr val="bg1"/>
                </a:solidFill>
                <a:latin typeface="Arial" panose="020B0604020202020204" pitchFamily="34" charset="0"/>
                <a:ea typeface="宋体" panose="02010600030101010101" pitchFamily="2" charset="-122"/>
              </a:rPr>
              <a:t>,</a:t>
            </a:r>
            <a:r>
              <a:rPr lang="zh-CN" altLang="en-US" b="1">
                <a:solidFill>
                  <a:schemeClr val="bg1"/>
                </a:solidFill>
                <a:latin typeface="Arial" panose="020B0604020202020204" pitchFamily="34" charset="0"/>
                <a:ea typeface="宋体" panose="02010600030101010101" pitchFamily="2" charset="-122"/>
              </a:rPr>
              <a:t>观察值分布越分散；反之越集中</a:t>
            </a:r>
            <a:r>
              <a:rPr lang="en-US" altLang="zh-CN" b="1">
                <a:solidFill>
                  <a:schemeClr val="bg1"/>
                </a:solidFill>
                <a:latin typeface="Arial" panose="020B0604020202020204" pitchFamily="34" charset="0"/>
                <a:ea typeface="宋体" panose="02010600030101010101" pitchFamily="2" charset="-122"/>
              </a:rPr>
              <a:t>.</a:t>
            </a:r>
            <a:r>
              <a:rPr lang="en-US" altLang="zh-CN" sz="1600" b="1">
                <a:solidFill>
                  <a:schemeClr val="bg1"/>
                </a:solidFill>
                <a:latin typeface="Arial" panose="020B0604020202020204" pitchFamily="34" charset="0"/>
                <a:ea typeface="宋体" panose="02010600030101010101" pitchFamily="2" charset="-122"/>
              </a:rPr>
              <a:t> </a:t>
            </a:r>
          </a:p>
        </p:txBody>
      </p:sp>
      <p:sp>
        <p:nvSpPr>
          <p:cNvPr id="35847" name="椭圆形标注 35846"/>
          <p:cNvSpPr/>
          <p:nvPr/>
        </p:nvSpPr>
        <p:spPr>
          <a:xfrm>
            <a:off x="214313" y="2000250"/>
            <a:ext cx="1476375" cy="1439863"/>
          </a:xfrm>
          <a:prstGeom prst="wedgeEllipseCallout">
            <a:avLst>
              <a:gd name="adj1" fmla="val 88926"/>
              <a:gd name="adj2" fmla="val 20454"/>
            </a:avLst>
          </a:prstGeom>
          <a:solidFill>
            <a:srgbClr val="FFFF99"/>
          </a:solidFill>
          <a:ln w="9525" cap="flat" cmpd="sng">
            <a:solidFill>
              <a:schemeClr val="tx1"/>
            </a:solidFill>
            <a:prstDash val="solid"/>
            <a:miter/>
            <a:headEnd type="none" w="med" len="med"/>
            <a:tailEnd type="none" w="med" len="med"/>
          </a:ln>
        </p:spPr>
        <p:txBody>
          <a:bodyPr anchor="t" anchorCtr="0"/>
          <a:lstStyle/>
          <a:p>
            <a:pPr algn="ctr"/>
            <a:r>
              <a:rPr lang="zh-CN" altLang="en-US" b="1">
                <a:solidFill>
                  <a:srgbClr val="000000"/>
                </a:solidFill>
                <a:latin typeface="Arial" panose="020B0604020202020204" pitchFamily="34" charset="0"/>
                <a:ea typeface="华文仿宋" panose="02010600040101010101" pitchFamily="2" charset="-122"/>
              </a:rPr>
              <a:t>刻划数据</a:t>
            </a:r>
            <a:r>
              <a:rPr lang="zh-CN" altLang="en-US" b="1">
                <a:solidFill>
                  <a:srgbClr val="FF0000"/>
                </a:solidFill>
                <a:latin typeface="Arial" panose="020B0604020202020204" pitchFamily="34" charset="0"/>
                <a:ea typeface="宋体" panose="02010600030101010101" pitchFamily="2" charset="-122"/>
              </a:rPr>
              <a:t>相对分散</a:t>
            </a:r>
            <a:r>
              <a:rPr lang="zh-CN" altLang="en-US" b="1">
                <a:solidFill>
                  <a:srgbClr val="000000"/>
                </a:solidFill>
                <a:latin typeface="Arial" panose="020B0604020202020204" pitchFamily="34" charset="0"/>
                <a:ea typeface="宋体" panose="02010600030101010101" pitchFamily="2" charset="-122"/>
              </a:rPr>
              <a:t>指标 </a:t>
            </a:r>
          </a:p>
        </p:txBody>
      </p:sp>
      <p:sp>
        <p:nvSpPr>
          <p:cNvPr id="57351" name="矩形 35847"/>
          <p:cNvSpPr/>
          <p:nvPr/>
        </p:nvSpPr>
        <p:spPr>
          <a:xfrm>
            <a:off x="4076700" y="1922463"/>
            <a:ext cx="1598613" cy="396875"/>
          </a:xfrm>
          <a:prstGeom prst="rect">
            <a:avLst/>
          </a:prstGeom>
          <a:noFill/>
          <a:ln w="9525">
            <a:noFill/>
          </a:ln>
        </p:spPr>
        <p:txBody>
          <a:bodyPr anchor="ctr" anchorCtr="0">
            <a:spAutoFit/>
          </a:bodyPr>
          <a:lstStyle/>
          <a:p>
            <a:r>
              <a:rPr lang="en-US" altLang="zh-CN" sz="2000">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方差</a:t>
            </a:r>
            <a:endParaRPr lang="zh-CN" altLang="en-US">
              <a:solidFill>
                <a:srgbClr val="000000"/>
              </a:solidFill>
              <a:latin typeface="Arial" panose="020B0604020202020204" pitchFamily="34" charset="0"/>
              <a:ea typeface="宋体" panose="02010600030101010101" pitchFamily="2" charset="-122"/>
            </a:endParaRPr>
          </a:p>
        </p:txBody>
      </p:sp>
      <p:sp>
        <p:nvSpPr>
          <p:cNvPr id="57352" name="矩形 35848"/>
          <p:cNvSpPr/>
          <p:nvPr/>
        </p:nvSpPr>
        <p:spPr>
          <a:xfrm>
            <a:off x="4076700" y="2751138"/>
            <a:ext cx="1662113" cy="396875"/>
          </a:xfrm>
          <a:prstGeom prst="rect">
            <a:avLst/>
          </a:prstGeom>
          <a:noFill/>
          <a:ln w="9525">
            <a:noFill/>
          </a:ln>
        </p:spPr>
        <p:txBody>
          <a:bodyPr anchor="ctr" anchorCtr="0">
            <a:spAutoFit/>
          </a:bodyPr>
          <a:lstStyle/>
          <a:p>
            <a:r>
              <a:rPr lang="en-US" altLang="zh-CN" sz="2000">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标准差</a:t>
            </a:r>
            <a:endParaRPr lang="zh-CN" altLang="en-US">
              <a:solidFill>
                <a:srgbClr val="000000"/>
              </a:solidFill>
              <a:latin typeface="Arial" panose="020B0604020202020204" pitchFamily="34" charset="0"/>
              <a:ea typeface="宋体" panose="02010600030101010101" pitchFamily="2" charset="-122"/>
            </a:endParaRPr>
          </a:p>
        </p:txBody>
      </p:sp>
      <p:grpSp>
        <p:nvGrpSpPr>
          <p:cNvPr id="35850" name="组合 35849"/>
          <p:cNvGrpSpPr/>
          <p:nvPr/>
        </p:nvGrpSpPr>
        <p:grpSpPr>
          <a:xfrm>
            <a:off x="1857375" y="3500438"/>
            <a:ext cx="4351338" cy="396875"/>
            <a:chOff x="1170" y="2205"/>
            <a:chExt cx="2741" cy="250"/>
          </a:xfrm>
        </p:grpSpPr>
        <p:pic>
          <p:nvPicPr>
            <p:cNvPr id="57354" name="图片 35850" descr="5898193491599701461442.wmf"/>
            <p:cNvPicPr>
              <a:picLocks noChangeAspect="1"/>
            </p:cNvPicPr>
            <p:nvPr/>
          </p:nvPicPr>
          <p:blipFill>
            <a:blip r:embed="rId3"/>
            <a:stretch>
              <a:fillRect/>
            </a:stretch>
          </p:blipFill>
          <p:spPr>
            <a:xfrm>
              <a:off x="1170" y="2216"/>
              <a:ext cx="1572" cy="191"/>
            </a:xfrm>
            <a:prstGeom prst="rect">
              <a:avLst/>
            </a:prstGeom>
            <a:noFill/>
            <a:ln w="9525">
              <a:noFill/>
            </a:ln>
          </p:spPr>
        </p:pic>
        <p:sp>
          <p:nvSpPr>
            <p:cNvPr id="57355" name="矩形 35851"/>
            <p:cNvSpPr/>
            <p:nvPr/>
          </p:nvSpPr>
          <p:spPr>
            <a:xfrm>
              <a:off x="2783" y="2205"/>
              <a:ext cx="1128" cy="250"/>
            </a:xfrm>
            <a:prstGeom prst="rect">
              <a:avLst/>
            </a:prstGeom>
            <a:noFill/>
            <a:ln w="9525">
              <a:noFill/>
            </a:ln>
          </p:spPr>
          <p:txBody>
            <a:bodyPr anchor="ctr" anchorCtr="0">
              <a:spAutoFit/>
            </a:bodyPr>
            <a:lstStyle/>
            <a:p>
              <a:r>
                <a:rPr lang="en-US" altLang="zh-CN" sz="2000">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变异系数</a:t>
              </a:r>
              <a:endParaRPr lang="zh-CN" altLang="en-US">
                <a:solidFill>
                  <a:srgbClr val="000000"/>
                </a:solidFill>
                <a:latin typeface="Arial" panose="020B0604020202020204" pitchFamily="34" charset="0"/>
                <a:ea typeface="宋体" panose="02010600030101010101" pitchFamily="2" charset="-122"/>
              </a:endParaRPr>
            </a:p>
          </p:txBody>
        </p:sp>
      </p:grpSp>
      <p:sp>
        <p:nvSpPr>
          <p:cNvPr id="57356" name="矩形 35852"/>
          <p:cNvSpPr/>
          <p:nvPr/>
        </p:nvSpPr>
        <p:spPr>
          <a:xfrm>
            <a:off x="2185765" y="467738"/>
            <a:ext cx="4464496" cy="584775"/>
          </a:xfrm>
          <a:prstGeom prst="rect">
            <a:avLst/>
          </a:prstGeom>
          <a:noFill/>
          <a:ln w="9525">
            <a:noFill/>
          </a:ln>
        </p:spPr>
        <p:txBody>
          <a:bodyPr wrap="square" anchor="t" anchorCtr="0">
            <a:spAutoFit/>
          </a:bodyPr>
          <a:lstStyle/>
          <a:p>
            <a:r>
              <a:rPr lang="zh-CN" altLang="en-US" sz="3200" dirty="0">
                <a:latin typeface="Arial" panose="020B0604020202020204" pitchFamily="34" charset="0"/>
                <a:ea typeface="隶书" panose="02010509060101010101" pitchFamily="49" charset="-122"/>
              </a:rPr>
              <a:t>表示分散性的数字特征</a:t>
            </a:r>
          </a:p>
        </p:txBody>
      </p:sp>
      <p:pic>
        <p:nvPicPr>
          <p:cNvPr id="57357" name="图片 35853" descr="476373221599701461442.png"/>
          <p:cNvPicPr>
            <a:picLocks noChangeAspect="1"/>
          </p:cNvPicPr>
          <p:nvPr/>
        </p:nvPicPr>
        <p:blipFill>
          <a:blip r:embed="rId4"/>
          <a:stretch>
            <a:fillRect/>
          </a:stretch>
        </p:blipFill>
        <p:spPr>
          <a:xfrm>
            <a:off x="1714500" y="1785938"/>
            <a:ext cx="2286000" cy="865187"/>
          </a:xfrm>
          <a:prstGeom prst="rect">
            <a:avLst/>
          </a:prstGeom>
          <a:noFill/>
          <a:ln w="9525">
            <a:noFill/>
          </a:ln>
        </p:spPr>
      </p:pic>
      <p:pic>
        <p:nvPicPr>
          <p:cNvPr id="57358" name="图片 35854" descr="4080294651599701461442.png"/>
          <p:cNvPicPr>
            <a:picLocks noChangeAspect="1"/>
          </p:cNvPicPr>
          <p:nvPr/>
        </p:nvPicPr>
        <p:blipFill>
          <a:blip r:embed="rId5"/>
          <a:stretch>
            <a:fillRect/>
          </a:stretch>
        </p:blipFill>
        <p:spPr>
          <a:xfrm>
            <a:off x="2571750" y="2714625"/>
            <a:ext cx="1195388" cy="5111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fade">
                                      <p:cBhvr>
                                        <p:cTn id="7" dur="2000"/>
                                        <p:tgtEl>
                                          <p:spTgt spid="358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50"/>
                                        </p:tgtEl>
                                        <p:attrNameLst>
                                          <p:attrName>style.visibility</p:attrName>
                                        </p:attrNameLst>
                                      </p:cBhvr>
                                      <p:to>
                                        <p:strVal val="visible"/>
                                      </p:to>
                                    </p:set>
                                    <p:animEffect transition="in" filter="blinds(horizontal)">
                                      <p:cBhvr>
                                        <p:cTn id="12" dur="500"/>
                                        <p:tgtEl>
                                          <p:spTgt spid="358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846"/>
                                        </p:tgtEl>
                                        <p:attrNameLst>
                                          <p:attrName>style.visibility</p:attrName>
                                        </p:attrNameLst>
                                      </p:cBhvr>
                                      <p:to>
                                        <p:strVal val="visible"/>
                                      </p:to>
                                    </p:set>
                                    <p:animEffect transition="in" filter="wipe(up)">
                                      <p:cBhvr>
                                        <p:cTn id="17" dur="1000"/>
                                        <p:tgtEl>
                                          <p:spTgt spid="3584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5847"/>
                                        </p:tgtEl>
                                        <p:attrNameLst>
                                          <p:attrName>style.visibility</p:attrName>
                                        </p:attrNameLst>
                                      </p:cBhvr>
                                      <p:to>
                                        <p:strVal val="visible"/>
                                      </p:to>
                                    </p:set>
                                    <p:animEffect transition="in" filter="dissolve">
                                      <p:cBhvr>
                                        <p:cTn id="22" dur="500"/>
                                        <p:tgtEl>
                                          <p:spTgt spid="358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1" nodeType="clickEffect">
                                  <p:stCondLst>
                                    <p:cond delay="0"/>
                                  </p:stCondLst>
                                  <p:childTnLst>
                                    <p:animEffect transition="out" filter="blinds(horizontal)">
                                      <p:cBhvr>
                                        <p:cTn id="26" dur="500"/>
                                        <p:tgtEl>
                                          <p:spTgt spid="35847"/>
                                        </p:tgtEl>
                                      </p:cBhvr>
                                    </p:animEffect>
                                    <p:set>
                                      <p:cBhvr>
                                        <p:cTn id="27" dur="1" fill="hold">
                                          <p:stCondLst>
                                            <p:cond delay="499"/>
                                          </p:stCondLst>
                                        </p:cTn>
                                        <p:tgtEl>
                                          <p:spTgt spid="358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6" grpId="0" animBg="1"/>
      <p:bldP spid="35847" grpId="0" animBg="1"/>
      <p:bldP spid="35847"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3686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51</a:t>
            </a:fld>
            <a:endParaRPr lang="zh-CN" altLang="x-none" sz="1200" dirty="0">
              <a:latin typeface="Arial Black" panose="020B0A04020102020204" pitchFamily="34" charset="0"/>
            </a:endParaRPr>
          </a:p>
        </p:txBody>
      </p:sp>
      <p:sp>
        <p:nvSpPr>
          <p:cNvPr id="59394" name="日期占位符 3686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59395" name="矩形 36867"/>
          <p:cNvSpPr/>
          <p:nvPr/>
        </p:nvSpPr>
        <p:spPr>
          <a:xfrm>
            <a:off x="0" y="2852738"/>
            <a:ext cx="1187450" cy="487362"/>
          </a:xfrm>
          <a:prstGeom prst="rect">
            <a:avLst/>
          </a:prstGeom>
          <a:noFill/>
          <a:ln w="9525">
            <a:noFill/>
          </a:ln>
        </p:spPr>
        <p:txBody>
          <a:bodyPr anchor="ctr" anchorCtr="0">
            <a:spAutoFit/>
          </a:bodyPr>
          <a:lstStyle/>
          <a:p>
            <a:endParaRPr lang="zh-CN" altLang="zh-CN">
              <a:latin typeface="Arial" panose="020B0604020202020204" pitchFamily="34" charset="0"/>
              <a:ea typeface="宋体" panose="02010600030101010101" pitchFamily="2" charset="-122"/>
            </a:endParaRPr>
          </a:p>
        </p:txBody>
      </p:sp>
      <p:pic>
        <p:nvPicPr>
          <p:cNvPr id="36869" name="图片 36868" descr="349588391599701461442.emf"/>
          <p:cNvPicPr>
            <a:picLocks noChangeAspect="1"/>
          </p:cNvPicPr>
          <p:nvPr/>
        </p:nvPicPr>
        <p:blipFill>
          <a:blip r:embed="rId3"/>
          <a:stretch>
            <a:fillRect/>
          </a:stretch>
        </p:blipFill>
        <p:spPr>
          <a:xfrm>
            <a:off x="928688" y="1285875"/>
            <a:ext cx="7000875" cy="2324100"/>
          </a:xfrm>
          <a:prstGeom prst="rect">
            <a:avLst/>
          </a:prstGeom>
          <a:noFill/>
          <a:ln w="9525">
            <a:noFill/>
          </a:ln>
        </p:spPr>
      </p:pic>
      <p:sp>
        <p:nvSpPr>
          <p:cNvPr id="59397" name="矩形 36869"/>
          <p:cNvSpPr/>
          <p:nvPr/>
        </p:nvSpPr>
        <p:spPr>
          <a:xfrm>
            <a:off x="2411760" y="536195"/>
            <a:ext cx="4288353" cy="584775"/>
          </a:xfrm>
          <a:prstGeom prst="rect">
            <a:avLst/>
          </a:prstGeom>
          <a:noFill/>
          <a:ln w="9525">
            <a:noFill/>
          </a:ln>
        </p:spPr>
        <p:txBody>
          <a:bodyPr wrap="none" anchor="t" anchorCtr="0">
            <a:spAutoFit/>
          </a:bodyPr>
          <a:lstStyle/>
          <a:p>
            <a:r>
              <a:rPr lang="zh-CN" altLang="en-US" sz="3200" dirty="0">
                <a:ea typeface="隶书" panose="02010509060101010101" pitchFamily="49" charset="-122"/>
              </a:rPr>
              <a:t>表示分散性的数字特征</a:t>
            </a:r>
          </a:p>
        </p:txBody>
      </p:sp>
      <p:pic>
        <p:nvPicPr>
          <p:cNvPr id="59398" name="图片 36870" descr="5992265981599701461442.png"/>
          <p:cNvPicPr>
            <a:picLocks noChangeAspect="1"/>
          </p:cNvPicPr>
          <p:nvPr/>
        </p:nvPicPr>
        <p:blipFill>
          <a:blip r:embed="rId4"/>
          <a:stretch>
            <a:fillRect/>
          </a:stretch>
        </p:blipFill>
        <p:spPr>
          <a:xfrm>
            <a:off x="1403350" y="3716338"/>
            <a:ext cx="6699250" cy="18891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blinds(horizontal)">
                                      <p:cBhvr>
                                        <p:cTn id="7"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3788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52</a:t>
            </a:fld>
            <a:endParaRPr lang="zh-CN" altLang="x-none" sz="1200" dirty="0">
              <a:latin typeface="Arial Black" panose="020B0A04020102020204" pitchFamily="34" charset="0"/>
            </a:endParaRPr>
          </a:p>
        </p:txBody>
      </p:sp>
      <p:sp>
        <p:nvSpPr>
          <p:cNvPr id="61442" name="日期占位符 3789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61443" name="矩形 37891"/>
          <p:cNvSpPr/>
          <p:nvPr/>
        </p:nvSpPr>
        <p:spPr>
          <a:xfrm>
            <a:off x="1000125" y="1214438"/>
            <a:ext cx="3568700" cy="519112"/>
          </a:xfrm>
          <a:prstGeom prst="rect">
            <a:avLst/>
          </a:prstGeom>
          <a:noFill/>
          <a:ln w="9525">
            <a:noFill/>
          </a:ln>
        </p:spPr>
        <p:txBody>
          <a:bodyPr wrap="none" anchor="ctr" anchorCtr="0">
            <a:spAutoFit/>
          </a:bodyPr>
          <a:lstStyle/>
          <a:p>
            <a:r>
              <a:rPr lang="en-US" altLang="zh-CN" sz="2800" b="1">
                <a:solidFill>
                  <a:srgbClr val="000000"/>
                </a:solidFill>
                <a:latin typeface="黑体" panose="02010609060101010101" pitchFamily="49" charset="-122"/>
                <a:ea typeface="黑体" panose="02010609060101010101" pitchFamily="49" charset="-122"/>
              </a:rPr>
              <a:t>1</a:t>
            </a:r>
            <a:r>
              <a:rPr lang="zh-CN" altLang="en-US" sz="2800" b="1">
                <a:solidFill>
                  <a:srgbClr val="000000"/>
                </a:solidFill>
                <a:latin typeface="黑体" panose="02010609060101010101" pitchFamily="49" charset="-122"/>
                <a:ea typeface="黑体" panose="02010609060101010101" pitchFamily="49" charset="-122"/>
              </a:rPr>
              <a:t>．偏度</a:t>
            </a:r>
            <a:r>
              <a:rPr lang="zh-CN" altLang="en-US" sz="280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skewness</a:t>
            </a:r>
            <a:r>
              <a:rPr lang="zh-CN" altLang="en-US" sz="2800">
                <a:latin typeface="黑体" panose="02010609060101010101" pitchFamily="49" charset="-122"/>
                <a:ea typeface="黑体" panose="02010609060101010101" pitchFamily="49" charset="-122"/>
              </a:rPr>
              <a:t>）</a:t>
            </a:r>
          </a:p>
        </p:txBody>
      </p:sp>
      <p:sp>
        <p:nvSpPr>
          <p:cNvPr id="61444" name="PubOvalCallout"/>
          <p:cNvSpPr/>
          <p:nvPr/>
        </p:nvSpPr>
        <p:spPr>
          <a:xfrm>
            <a:off x="6227763" y="692150"/>
            <a:ext cx="2160587" cy="1657350"/>
          </a:xfrm>
          <a:custGeom>
            <a:avLst/>
            <a:gdLst>
              <a:gd name="txL" fmla="*/ 3158 w 21600"/>
              <a:gd name="txT" fmla="*/ 2369 h 21600"/>
              <a:gd name="txR" fmla="*/ 18432 w 21600"/>
              <a:gd name="txB" fmla="*/ 13831 h 21600"/>
            </a:gdLst>
            <a:ahLst/>
            <a:cxnLst>
              <a:cxn ang="17694720">
                <a:pos x="10800" y="0"/>
              </a:cxn>
              <a:cxn ang="11796480">
                <a:pos x="0" y="8105"/>
              </a:cxn>
              <a:cxn ang="5898240">
                <a:pos x="10766" y="21600"/>
              </a:cxn>
              <a:cxn ang="5898240">
                <a:pos x="10800" y="16210"/>
              </a:cxn>
              <a:cxn ang="0">
                <a:pos x="21600" y="8105"/>
              </a:cxn>
            </a:cxnLst>
            <a:rect l="txL" t="txT" r="txR" b="txB"/>
            <a:pathLst>
              <a:path w="21600" h="21600">
                <a:moveTo>
                  <a:pt x="10766" y="21600"/>
                </a:moveTo>
                <a:lnTo>
                  <a:pt x="9596" y="16121"/>
                </a:lnTo>
                <a:cubicBezTo>
                  <a:pt x="9993" y="16155"/>
                  <a:pt x="10397" y="16172"/>
                  <a:pt x="10806" y="16172"/>
                </a:cubicBezTo>
                <a:cubicBezTo>
                  <a:pt x="16771" y="16172"/>
                  <a:pt x="21606" y="12543"/>
                  <a:pt x="21606" y="8067"/>
                </a:cubicBezTo>
                <a:cubicBezTo>
                  <a:pt x="21606" y="3591"/>
                  <a:pt x="16771" y="-38"/>
                  <a:pt x="10806" y="-38"/>
                </a:cubicBezTo>
                <a:cubicBezTo>
                  <a:pt x="4841" y="-38"/>
                  <a:pt x="6" y="3591"/>
                  <a:pt x="6" y="8067"/>
                </a:cubicBezTo>
                <a:cubicBezTo>
                  <a:pt x="6" y="10629"/>
                  <a:pt x="1590" y="12913"/>
                  <a:pt x="4063" y="14399"/>
                </a:cubicBezTo>
                <a:close/>
              </a:path>
            </a:pathLst>
          </a:custGeom>
          <a:solidFill>
            <a:srgbClr val="CCFFFF"/>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nchor="t" anchorCtr="0"/>
          <a:lstStyle/>
          <a:p>
            <a:pPr algn="ctr"/>
            <a:r>
              <a:rPr lang="zh-CN" altLang="en-US" sz="1600" b="1">
                <a:solidFill>
                  <a:srgbClr val="FF0000"/>
                </a:solidFill>
                <a:latin typeface="Arial" panose="020B0604020202020204" pitchFamily="34" charset="0"/>
                <a:ea typeface="宋体" panose="02010600030101010101" pitchFamily="2" charset="-122"/>
              </a:rPr>
              <a:t>分布偏斜度，反映以均值为</a:t>
            </a:r>
          </a:p>
          <a:p>
            <a:pPr algn="ctr"/>
            <a:r>
              <a:rPr lang="zh-CN" altLang="en-US" sz="1600" b="1">
                <a:solidFill>
                  <a:srgbClr val="FF0000"/>
                </a:solidFill>
                <a:latin typeface="Arial" panose="020B0604020202020204" pitchFamily="34" charset="0"/>
                <a:ea typeface="宋体" panose="02010600030101010101" pitchFamily="2" charset="-122"/>
              </a:rPr>
              <a:t>中心的分布不对称程度</a:t>
            </a:r>
          </a:p>
        </p:txBody>
      </p:sp>
      <p:sp>
        <p:nvSpPr>
          <p:cNvPr id="61445" name="标题 37893"/>
          <p:cNvSpPr>
            <a:spLocks noGrp="1"/>
          </p:cNvSpPr>
          <p:nvPr>
            <p:ph type="title" idx="4294967295"/>
          </p:nvPr>
        </p:nvSpPr>
        <p:spPr>
          <a:xfrm>
            <a:off x="539750" y="476250"/>
            <a:ext cx="7127875" cy="541338"/>
          </a:xfrm>
        </p:spPr>
        <p:txBody>
          <a:bodyPr anchor="ctr" anchorCtr="0"/>
          <a:lstStyle/>
          <a:p>
            <a:pPr eaLnBrk="1" hangingPunct="1"/>
            <a:r>
              <a:rPr lang="zh-CN" altLang="en-US" sz="3600" b="1" dirty="0">
                <a:latin typeface="黑体" panose="02010609060101010101" pitchFamily="49" charset="-122"/>
                <a:ea typeface="黑体" panose="02010609060101010101" pitchFamily="49" charset="-122"/>
              </a:rPr>
              <a:t>表示分布形状的数字特征</a:t>
            </a:r>
          </a:p>
        </p:txBody>
      </p:sp>
      <p:sp>
        <p:nvSpPr>
          <p:cNvPr id="61446" name="矩形 37894"/>
          <p:cNvSpPr/>
          <p:nvPr/>
        </p:nvSpPr>
        <p:spPr>
          <a:xfrm>
            <a:off x="3546475" y="5891213"/>
            <a:ext cx="1009650" cy="366712"/>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p>
        </p:txBody>
      </p:sp>
      <p:pic>
        <p:nvPicPr>
          <p:cNvPr id="61447" name="图片 37895" descr="196455331599701461442.wmf"/>
          <p:cNvPicPr>
            <a:picLocks noChangeAspect="1"/>
          </p:cNvPicPr>
          <p:nvPr/>
        </p:nvPicPr>
        <p:blipFill>
          <a:blip r:embed="rId2"/>
          <a:stretch>
            <a:fillRect/>
          </a:stretch>
        </p:blipFill>
        <p:spPr>
          <a:xfrm>
            <a:off x="3276600" y="6021388"/>
            <a:ext cx="1795463" cy="398462"/>
          </a:xfrm>
          <a:prstGeom prst="rect">
            <a:avLst/>
          </a:prstGeom>
          <a:noFill/>
          <a:ln w="9525">
            <a:noFill/>
          </a:ln>
        </p:spPr>
      </p:pic>
      <p:sp>
        <p:nvSpPr>
          <p:cNvPr id="61448" name="矩形 37896"/>
          <p:cNvSpPr/>
          <p:nvPr/>
        </p:nvSpPr>
        <p:spPr>
          <a:xfrm>
            <a:off x="1116013" y="3068638"/>
            <a:ext cx="6985000" cy="860425"/>
          </a:xfrm>
          <a:prstGeom prst="rect">
            <a:avLst/>
          </a:prstGeom>
          <a:noFill/>
          <a:ln w="9525">
            <a:noFill/>
          </a:ln>
        </p:spPr>
        <p:txBody>
          <a:bodyPr anchor="ctr" anchorCtr="0">
            <a:spAutoFit/>
          </a:bodyPr>
          <a:lstStyle/>
          <a:p>
            <a:pPr>
              <a:lnSpc>
                <a:spcPct val="140000"/>
              </a:lnSpc>
            </a:pPr>
            <a:r>
              <a:rPr lang="zh-CN" altLang="en-US" b="1">
                <a:solidFill>
                  <a:srgbClr val="000000"/>
                </a:solidFill>
                <a:latin typeface="Arial" panose="020B0604020202020204" pitchFamily="34" charset="0"/>
                <a:ea typeface="宋体" panose="02010600030101010101" pitchFamily="2" charset="-122"/>
              </a:rPr>
              <a:t>其中</a:t>
            </a:r>
            <a:r>
              <a:rPr lang="en-US" altLang="zh-CN" b="1">
                <a:solidFill>
                  <a:srgbClr val="000000"/>
                </a:solidFill>
                <a:latin typeface="Arial" panose="020B0604020202020204" pitchFamily="34" charset="0"/>
                <a:ea typeface="宋体" panose="02010600030101010101" pitchFamily="2" charset="-122"/>
              </a:rPr>
              <a:t>s</a:t>
            </a:r>
            <a:r>
              <a:rPr lang="zh-CN" altLang="en-US" b="1">
                <a:solidFill>
                  <a:srgbClr val="000000"/>
                </a:solidFill>
                <a:latin typeface="Arial" panose="020B0604020202020204" pitchFamily="34" charset="0"/>
                <a:ea typeface="宋体" panose="02010600030101010101" pitchFamily="2" charset="-122"/>
              </a:rPr>
              <a:t>样本标准差</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分布对称；          称正偏度</a:t>
            </a:r>
            <a:r>
              <a:rPr lang="en-US" altLang="zh-CN" b="1">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右偏态</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均值右边数据更分散；         负偏度，均值左边的数据更分散</a:t>
            </a:r>
            <a:r>
              <a:rPr lang="en-US" altLang="zh-CN" b="1">
                <a:solidFill>
                  <a:srgbClr val="000000"/>
                </a:solidFill>
                <a:latin typeface="Arial" panose="020B0604020202020204" pitchFamily="34" charset="0"/>
                <a:ea typeface="宋体" panose="02010600030101010101" pitchFamily="2" charset="-122"/>
              </a:rPr>
              <a:t>.</a:t>
            </a:r>
          </a:p>
        </p:txBody>
      </p:sp>
      <p:pic>
        <p:nvPicPr>
          <p:cNvPr id="61449" name="图片 37897" descr="9532518671599701461452.wmf"/>
          <p:cNvPicPr>
            <a:picLocks noChangeAspect="1"/>
          </p:cNvPicPr>
          <p:nvPr/>
        </p:nvPicPr>
        <p:blipFill>
          <a:blip r:embed="rId3"/>
          <a:stretch>
            <a:fillRect/>
          </a:stretch>
        </p:blipFill>
        <p:spPr>
          <a:xfrm>
            <a:off x="4926013" y="3141663"/>
            <a:ext cx="725487" cy="328612"/>
          </a:xfrm>
          <a:prstGeom prst="rect">
            <a:avLst/>
          </a:prstGeom>
          <a:noFill/>
          <a:ln w="9525">
            <a:noFill/>
          </a:ln>
        </p:spPr>
      </p:pic>
      <p:pic>
        <p:nvPicPr>
          <p:cNvPr id="61450" name="图片 37898" descr="1299402941599701461452.wmf"/>
          <p:cNvPicPr>
            <a:picLocks noChangeAspect="1"/>
          </p:cNvPicPr>
          <p:nvPr/>
        </p:nvPicPr>
        <p:blipFill>
          <a:blip r:embed="rId4"/>
          <a:stretch>
            <a:fillRect/>
          </a:stretch>
        </p:blipFill>
        <p:spPr>
          <a:xfrm>
            <a:off x="2916238" y="3573463"/>
            <a:ext cx="725487" cy="328612"/>
          </a:xfrm>
          <a:prstGeom prst="rect">
            <a:avLst/>
          </a:prstGeom>
          <a:noFill/>
          <a:ln w="9525">
            <a:noFill/>
          </a:ln>
        </p:spPr>
      </p:pic>
      <p:pic>
        <p:nvPicPr>
          <p:cNvPr id="61451" name="图片 37899" descr="8854406211599701461452.wmf"/>
          <p:cNvPicPr>
            <a:picLocks noChangeAspect="1"/>
          </p:cNvPicPr>
          <p:nvPr/>
        </p:nvPicPr>
        <p:blipFill>
          <a:blip r:embed="rId5"/>
          <a:stretch>
            <a:fillRect/>
          </a:stretch>
        </p:blipFill>
        <p:spPr>
          <a:xfrm>
            <a:off x="3059113" y="3141663"/>
            <a:ext cx="725487" cy="328612"/>
          </a:xfrm>
          <a:prstGeom prst="rect">
            <a:avLst/>
          </a:prstGeom>
          <a:noFill/>
          <a:ln w="9525">
            <a:noFill/>
          </a:ln>
        </p:spPr>
      </p:pic>
      <p:grpSp>
        <p:nvGrpSpPr>
          <p:cNvPr id="61452" name="组合 37900"/>
          <p:cNvGrpSpPr/>
          <p:nvPr/>
        </p:nvGrpSpPr>
        <p:grpSpPr>
          <a:xfrm>
            <a:off x="5651500" y="6092825"/>
            <a:ext cx="1695450" cy="398463"/>
            <a:chOff x="3560" y="3838"/>
            <a:chExt cx="1068" cy="251"/>
          </a:xfrm>
        </p:grpSpPr>
        <p:sp>
          <p:nvSpPr>
            <p:cNvPr id="61453" name="矩形 37901"/>
            <p:cNvSpPr/>
            <p:nvPr/>
          </p:nvSpPr>
          <p:spPr>
            <a:xfrm>
              <a:off x="3560" y="3847"/>
              <a:ext cx="106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a:solidFill>
                    <a:srgbClr val="000000"/>
                  </a:solidFill>
                  <a:latin typeface="Arial" panose="020B0604020202020204" pitchFamily="34" charset="0"/>
                  <a:ea typeface="宋体" panose="02010600030101010101" pitchFamily="2" charset="-122"/>
                </a:rPr>
                <a:t>左偏度</a:t>
              </a:r>
            </a:p>
          </p:txBody>
        </p:sp>
        <p:pic>
          <p:nvPicPr>
            <p:cNvPr id="61454" name="图片 37902" descr="803461551599701461452.wmf"/>
            <p:cNvPicPr>
              <a:picLocks noChangeAspect="1"/>
            </p:cNvPicPr>
            <p:nvPr/>
          </p:nvPicPr>
          <p:blipFill>
            <a:blip r:embed="rId6"/>
            <a:stretch>
              <a:fillRect/>
            </a:stretch>
          </p:blipFill>
          <p:spPr>
            <a:xfrm>
              <a:off x="3684" y="3838"/>
              <a:ext cx="476" cy="251"/>
            </a:xfrm>
            <a:prstGeom prst="rect">
              <a:avLst/>
            </a:prstGeom>
            <a:noFill/>
            <a:ln w="9525">
              <a:noFill/>
            </a:ln>
          </p:spPr>
        </p:pic>
      </p:grpSp>
      <p:pic>
        <p:nvPicPr>
          <p:cNvPr id="61455" name="图片 37903" descr="2435684391599701461452.wmf"/>
          <p:cNvPicPr>
            <a:picLocks noChangeAspect="1"/>
          </p:cNvPicPr>
          <p:nvPr/>
        </p:nvPicPr>
        <p:blipFill>
          <a:blip r:embed="rId7"/>
          <a:stretch>
            <a:fillRect/>
          </a:stretch>
        </p:blipFill>
        <p:spPr>
          <a:xfrm>
            <a:off x="3419475" y="4292600"/>
            <a:ext cx="1439863" cy="715963"/>
          </a:xfrm>
          <a:prstGeom prst="rect">
            <a:avLst/>
          </a:prstGeom>
          <a:noFill/>
          <a:ln w="9525">
            <a:noFill/>
          </a:ln>
        </p:spPr>
      </p:pic>
      <p:grpSp>
        <p:nvGrpSpPr>
          <p:cNvPr id="61456" name="组合 37904"/>
          <p:cNvGrpSpPr/>
          <p:nvPr/>
        </p:nvGrpSpPr>
        <p:grpSpPr>
          <a:xfrm>
            <a:off x="900113" y="5661025"/>
            <a:ext cx="2076450" cy="366713"/>
            <a:chOff x="567" y="3566"/>
            <a:chExt cx="1308" cy="231"/>
          </a:xfrm>
        </p:grpSpPr>
        <p:sp>
          <p:nvSpPr>
            <p:cNvPr id="61457" name="矩形 37905"/>
            <p:cNvSpPr/>
            <p:nvPr/>
          </p:nvSpPr>
          <p:spPr>
            <a:xfrm>
              <a:off x="567" y="3566"/>
              <a:ext cx="130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sz="1600">
                  <a:solidFill>
                    <a:srgbClr val="000000"/>
                  </a:solidFill>
                  <a:latin typeface="Arial" panose="020B0604020202020204" pitchFamily="34" charset="0"/>
                  <a:ea typeface="宋体" panose="02010600030101010101" pitchFamily="2" charset="-122"/>
                </a:rPr>
                <a:t>有极大数</a:t>
              </a:r>
            </a:p>
          </p:txBody>
        </p:sp>
        <p:pic>
          <p:nvPicPr>
            <p:cNvPr id="61458" name="图片 37906" descr="1412318161599701461452.wmf"/>
            <p:cNvPicPr>
              <a:picLocks noChangeAspect="1"/>
            </p:cNvPicPr>
            <p:nvPr/>
          </p:nvPicPr>
          <p:blipFill>
            <a:blip r:embed="rId8"/>
            <a:stretch>
              <a:fillRect/>
            </a:stretch>
          </p:blipFill>
          <p:spPr>
            <a:xfrm>
              <a:off x="852" y="3611"/>
              <a:ext cx="411" cy="166"/>
            </a:xfrm>
            <a:prstGeom prst="rect">
              <a:avLst/>
            </a:prstGeom>
            <a:noFill/>
            <a:ln w="9525">
              <a:noFill/>
            </a:ln>
          </p:spPr>
        </p:pic>
      </p:grpSp>
      <p:sp>
        <p:nvSpPr>
          <p:cNvPr id="61459" name="矩形 37907"/>
          <p:cNvSpPr>
            <a:spLocks noChangeAspect="1"/>
          </p:cNvSpPr>
          <p:nvPr/>
        </p:nvSpPr>
        <p:spPr>
          <a:xfrm>
            <a:off x="611188" y="4005263"/>
            <a:ext cx="2592387" cy="1800225"/>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61460" name="组合 37908"/>
          <p:cNvGrpSpPr/>
          <p:nvPr/>
        </p:nvGrpSpPr>
        <p:grpSpPr>
          <a:xfrm>
            <a:off x="5651500" y="5589588"/>
            <a:ext cx="1828800" cy="366712"/>
            <a:chOff x="3560" y="3521"/>
            <a:chExt cx="1152" cy="231"/>
          </a:xfrm>
        </p:grpSpPr>
        <p:sp>
          <p:nvSpPr>
            <p:cNvPr id="61461" name="矩形 37909"/>
            <p:cNvSpPr/>
            <p:nvPr/>
          </p:nvSpPr>
          <p:spPr>
            <a:xfrm>
              <a:off x="3560" y="3521"/>
              <a:ext cx="66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sz="1600">
                  <a:solidFill>
                    <a:srgbClr val="000000"/>
                  </a:solidFill>
                  <a:latin typeface="Arial" panose="020B0604020202020204" pitchFamily="34" charset="0"/>
                  <a:ea typeface="宋体" panose="02010600030101010101" pitchFamily="2" charset="-122"/>
                </a:rPr>
                <a:t>有极小数</a:t>
              </a:r>
            </a:p>
          </p:txBody>
        </p:sp>
        <p:pic>
          <p:nvPicPr>
            <p:cNvPr id="61462" name="图片 37910" descr="4998848961599701461452.wmf"/>
            <p:cNvPicPr>
              <a:picLocks noChangeAspect="1"/>
            </p:cNvPicPr>
            <p:nvPr/>
          </p:nvPicPr>
          <p:blipFill>
            <a:blip r:embed="rId9"/>
            <a:stretch>
              <a:fillRect/>
            </a:stretch>
          </p:blipFill>
          <p:spPr>
            <a:xfrm>
              <a:off x="4286" y="3566"/>
              <a:ext cx="426" cy="169"/>
            </a:xfrm>
            <a:prstGeom prst="rect">
              <a:avLst/>
            </a:prstGeom>
            <a:noFill/>
            <a:ln w="9525">
              <a:noFill/>
            </a:ln>
          </p:spPr>
        </p:pic>
      </p:grpSp>
      <p:sp>
        <p:nvSpPr>
          <p:cNvPr id="61463" name="矩形 37911"/>
          <p:cNvSpPr>
            <a:spLocks noChangeAspect="1"/>
          </p:cNvSpPr>
          <p:nvPr/>
        </p:nvSpPr>
        <p:spPr>
          <a:xfrm>
            <a:off x="5580063" y="3933825"/>
            <a:ext cx="2595562" cy="1870075"/>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61464" name="组合 37912"/>
          <p:cNvGrpSpPr/>
          <p:nvPr/>
        </p:nvGrpSpPr>
        <p:grpSpPr>
          <a:xfrm>
            <a:off x="468313" y="4149725"/>
            <a:ext cx="2544762" cy="1366838"/>
            <a:chOff x="295" y="2614"/>
            <a:chExt cx="1603" cy="861"/>
          </a:xfrm>
        </p:grpSpPr>
        <p:sp>
          <p:nvSpPr>
            <p:cNvPr id="61465" name="矩形 37913"/>
            <p:cNvSpPr/>
            <p:nvPr/>
          </p:nvSpPr>
          <p:spPr>
            <a:xfrm>
              <a:off x="581" y="2614"/>
              <a:ext cx="1317" cy="827"/>
            </a:xfrm>
            <a:prstGeom prst="rect">
              <a:avLst/>
            </a:prstGeom>
            <a:solidFill>
              <a:srgbClr val="C0C0C0"/>
            </a:solidFill>
            <a:ln w="9525">
              <a:noFill/>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66" name="矩形 37914"/>
            <p:cNvSpPr/>
            <p:nvPr/>
          </p:nvSpPr>
          <p:spPr>
            <a:xfrm>
              <a:off x="581" y="2614"/>
              <a:ext cx="1317" cy="827"/>
            </a:xfrm>
            <a:prstGeom prst="rect">
              <a:avLst/>
            </a:prstGeom>
            <a:noFill/>
            <a:ln w="9525" cap="flat" cmpd="sng">
              <a:solidFill>
                <a:srgbClr val="808080"/>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67" name="矩形 37915"/>
            <p:cNvSpPr/>
            <p:nvPr/>
          </p:nvSpPr>
          <p:spPr>
            <a:xfrm>
              <a:off x="581" y="2950"/>
              <a:ext cx="72" cy="491"/>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68" name="矩形 37916"/>
            <p:cNvSpPr/>
            <p:nvPr/>
          </p:nvSpPr>
          <p:spPr>
            <a:xfrm>
              <a:off x="726" y="2790"/>
              <a:ext cx="73" cy="651"/>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69" name="矩形 37917"/>
            <p:cNvSpPr/>
            <p:nvPr/>
          </p:nvSpPr>
          <p:spPr>
            <a:xfrm>
              <a:off x="872" y="2761"/>
              <a:ext cx="72" cy="680"/>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0" name="矩形 37918"/>
            <p:cNvSpPr/>
            <p:nvPr/>
          </p:nvSpPr>
          <p:spPr>
            <a:xfrm>
              <a:off x="1017" y="2964"/>
              <a:ext cx="73" cy="477"/>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1" name="矩形 37919"/>
            <p:cNvSpPr/>
            <p:nvPr/>
          </p:nvSpPr>
          <p:spPr>
            <a:xfrm>
              <a:off x="1163" y="3126"/>
              <a:ext cx="80" cy="315"/>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2" name="矩形 37920"/>
            <p:cNvSpPr/>
            <p:nvPr/>
          </p:nvSpPr>
          <p:spPr>
            <a:xfrm>
              <a:off x="1316" y="3259"/>
              <a:ext cx="73" cy="182"/>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3" name="矩形 37921"/>
            <p:cNvSpPr/>
            <p:nvPr/>
          </p:nvSpPr>
          <p:spPr>
            <a:xfrm>
              <a:off x="1462" y="3322"/>
              <a:ext cx="72" cy="119"/>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4" name="矩形 37922"/>
            <p:cNvSpPr/>
            <p:nvPr/>
          </p:nvSpPr>
          <p:spPr>
            <a:xfrm>
              <a:off x="1607" y="3377"/>
              <a:ext cx="73" cy="64"/>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5" name="矩形 37923"/>
            <p:cNvSpPr/>
            <p:nvPr/>
          </p:nvSpPr>
          <p:spPr>
            <a:xfrm>
              <a:off x="1753" y="3413"/>
              <a:ext cx="72" cy="28"/>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6" name="矩形 37924"/>
            <p:cNvSpPr/>
            <p:nvPr/>
          </p:nvSpPr>
          <p:spPr>
            <a:xfrm>
              <a:off x="653" y="2867"/>
              <a:ext cx="73" cy="57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7" name="矩形 37925"/>
            <p:cNvSpPr/>
            <p:nvPr/>
          </p:nvSpPr>
          <p:spPr>
            <a:xfrm>
              <a:off x="799" y="2691"/>
              <a:ext cx="73" cy="750"/>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8" name="矩形 37926"/>
            <p:cNvSpPr/>
            <p:nvPr/>
          </p:nvSpPr>
          <p:spPr>
            <a:xfrm>
              <a:off x="944" y="2867"/>
              <a:ext cx="73" cy="57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9" name="矩形 37927"/>
            <p:cNvSpPr/>
            <p:nvPr/>
          </p:nvSpPr>
          <p:spPr>
            <a:xfrm>
              <a:off x="1090" y="3056"/>
              <a:ext cx="73" cy="385"/>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0" name="矩形 37928"/>
            <p:cNvSpPr/>
            <p:nvPr/>
          </p:nvSpPr>
          <p:spPr>
            <a:xfrm>
              <a:off x="1243" y="3203"/>
              <a:ext cx="73" cy="238"/>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1" name="矩形 37929"/>
            <p:cNvSpPr/>
            <p:nvPr/>
          </p:nvSpPr>
          <p:spPr>
            <a:xfrm>
              <a:off x="1389" y="3280"/>
              <a:ext cx="73" cy="161"/>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2" name="矩形 37930"/>
            <p:cNvSpPr/>
            <p:nvPr/>
          </p:nvSpPr>
          <p:spPr>
            <a:xfrm>
              <a:off x="1534" y="3357"/>
              <a:ext cx="73" cy="8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3" name="矩形 37931"/>
            <p:cNvSpPr/>
            <p:nvPr/>
          </p:nvSpPr>
          <p:spPr>
            <a:xfrm>
              <a:off x="1680" y="3399"/>
              <a:ext cx="73" cy="42"/>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4" name="矩形 37932"/>
            <p:cNvSpPr/>
            <p:nvPr/>
          </p:nvSpPr>
          <p:spPr>
            <a:xfrm>
              <a:off x="1825" y="3406"/>
              <a:ext cx="73" cy="35"/>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5" name="流程图: 联系 37933"/>
            <p:cNvSpPr/>
            <p:nvPr/>
          </p:nvSpPr>
          <p:spPr>
            <a:xfrm>
              <a:off x="948" y="3422"/>
              <a:ext cx="55" cy="53"/>
            </a:xfrm>
            <a:prstGeom prst="flowChartConnector">
              <a:avLst/>
            </a:prstGeom>
            <a:solidFill>
              <a:srgbClr val="000000"/>
            </a:solidFill>
            <a:ln w="9525" cap="flat" cmpd="sng">
              <a:solidFill>
                <a:srgbClr val="000000"/>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486" name="流程图: 联系 37934"/>
            <p:cNvSpPr/>
            <p:nvPr/>
          </p:nvSpPr>
          <p:spPr>
            <a:xfrm>
              <a:off x="1113" y="3422"/>
              <a:ext cx="55" cy="53"/>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487" name="文本框 37935"/>
            <p:cNvSpPr txBox="1"/>
            <p:nvPr/>
          </p:nvSpPr>
          <p:spPr>
            <a:xfrm>
              <a:off x="295" y="2740"/>
              <a:ext cx="250" cy="326"/>
            </a:xfrm>
            <a:prstGeom prst="rect">
              <a:avLst/>
            </a:prstGeom>
            <a:noFill/>
            <a:ln w="9525">
              <a:noFill/>
            </a:ln>
          </p:spPr>
          <p:txBody>
            <a:bodyPr vert="eaVert" anchor="t" anchorCtr="0">
              <a:spAutoFit/>
            </a:bodyPr>
            <a:lstStyle/>
            <a:p>
              <a:pPr>
                <a:spcBef>
                  <a:spcPct val="50000"/>
                </a:spcBef>
              </a:pPr>
              <a:r>
                <a:rPr lang="zh-CN" altLang="en-US" sz="1400" b="1">
                  <a:solidFill>
                    <a:srgbClr val="000000"/>
                  </a:solidFill>
                  <a:latin typeface="Arial" panose="020B0604020202020204" pitchFamily="34" charset="0"/>
                  <a:ea typeface="宋体" panose="02010600030101010101" pitchFamily="2" charset="-122"/>
                </a:rPr>
                <a:t>频数</a:t>
              </a:r>
            </a:p>
          </p:txBody>
        </p:sp>
      </p:grpSp>
      <p:grpSp>
        <p:nvGrpSpPr>
          <p:cNvPr id="61488" name="组合 37936"/>
          <p:cNvGrpSpPr/>
          <p:nvPr/>
        </p:nvGrpSpPr>
        <p:grpSpPr>
          <a:xfrm>
            <a:off x="5867400" y="4149725"/>
            <a:ext cx="2414588" cy="1295400"/>
            <a:chOff x="3696" y="2614"/>
            <a:chExt cx="1521" cy="816"/>
          </a:xfrm>
        </p:grpSpPr>
        <p:grpSp>
          <p:nvGrpSpPr>
            <p:cNvPr id="61489" name="组合 37937"/>
            <p:cNvGrpSpPr/>
            <p:nvPr/>
          </p:nvGrpSpPr>
          <p:grpSpPr>
            <a:xfrm>
              <a:off x="3696" y="2614"/>
              <a:ext cx="1256" cy="816"/>
              <a:chOff x="3696" y="2614"/>
              <a:chExt cx="1256" cy="816"/>
            </a:xfrm>
          </p:grpSpPr>
          <p:sp>
            <p:nvSpPr>
              <p:cNvPr id="61490" name="矩形 37938"/>
              <p:cNvSpPr/>
              <p:nvPr/>
            </p:nvSpPr>
            <p:spPr>
              <a:xfrm>
                <a:off x="3696" y="2614"/>
                <a:ext cx="1256" cy="806"/>
              </a:xfrm>
              <a:prstGeom prst="rect">
                <a:avLst/>
              </a:prstGeom>
              <a:solidFill>
                <a:srgbClr val="C0C0C0"/>
              </a:solidFill>
              <a:ln w="9525">
                <a:noFill/>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1" name="矩形 37939"/>
              <p:cNvSpPr/>
              <p:nvPr/>
            </p:nvSpPr>
            <p:spPr>
              <a:xfrm>
                <a:off x="3696" y="2614"/>
                <a:ext cx="1256" cy="806"/>
              </a:xfrm>
              <a:prstGeom prst="rect">
                <a:avLst/>
              </a:prstGeom>
              <a:noFill/>
              <a:ln w="12700" cap="flat" cmpd="sng">
                <a:solidFill>
                  <a:srgbClr val="808080"/>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2" name="矩形 37940"/>
              <p:cNvSpPr/>
              <p:nvPr/>
            </p:nvSpPr>
            <p:spPr>
              <a:xfrm>
                <a:off x="3696" y="3396"/>
                <a:ext cx="73" cy="24"/>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3" name="矩形 37941"/>
              <p:cNvSpPr/>
              <p:nvPr/>
            </p:nvSpPr>
            <p:spPr>
              <a:xfrm>
                <a:off x="3835" y="3381"/>
                <a:ext cx="74" cy="39"/>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4" name="矩形 37942"/>
              <p:cNvSpPr/>
              <p:nvPr/>
            </p:nvSpPr>
            <p:spPr>
              <a:xfrm>
                <a:off x="3975" y="3350"/>
                <a:ext cx="73" cy="70"/>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5" name="矩形 37943"/>
              <p:cNvSpPr/>
              <p:nvPr/>
            </p:nvSpPr>
            <p:spPr>
              <a:xfrm>
                <a:off x="4114" y="3294"/>
                <a:ext cx="74" cy="12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6" name="矩形 37944"/>
              <p:cNvSpPr/>
              <p:nvPr/>
            </p:nvSpPr>
            <p:spPr>
              <a:xfrm>
                <a:off x="4254" y="3231"/>
                <a:ext cx="74" cy="189"/>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7" name="矩形 37945"/>
              <p:cNvSpPr/>
              <p:nvPr/>
            </p:nvSpPr>
            <p:spPr>
              <a:xfrm>
                <a:off x="4393" y="3112"/>
                <a:ext cx="74" cy="308"/>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8" name="矩形 37946"/>
              <p:cNvSpPr/>
              <p:nvPr/>
            </p:nvSpPr>
            <p:spPr>
              <a:xfrm>
                <a:off x="4533" y="2954"/>
                <a:ext cx="74" cy="46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9" name="矩形 37947"/>
              <p:cNvSpPr/>
              <p:nvPr/>
            </p:nvSpPr>
            <p:spPr>
              <a:xfrm>
                <a:off x="4673" y="2812"/>
                <a:ext cx="73" cy="608"/>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0" name="矩形 37948"/>
              <p:cNvSpPr/>
              <p:nvPr/>
            </p:nvSpPr>
            <p:spPr>
              <a:xfrm>
                <a:off x="4812" y="2954"/>
                <a:ext cx="73" cy="46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1" name="矩形 37949"/>
              <p:cNvSpPr/>
              <p:nvPr/>
            </p:nvSpPr>
            <p:spPr>
              <a:xfrm>
                <a:off x="3769" y="3396"/>
                <a:ext cx="66" cy="24"/>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2" name="矩形 37950"/>
              <p:cNvSpPr/>
              <p:nvPr/>
            </p:nvSpPr>
            <p:spPr>
              <a:xfrm>
                <a:off x="3909" y="3373"/>
                <a:ext cx="66" cy="47"/>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3" name="矩形 37951"/>
              <p:cNvSpPr/>
              <p:nvPr/>
            </p:nvSpPr>
            <p:spPr>
              <a:xfrm>
                <a:off x="4048" y="3325"/>
                <a:ext cx="66" cy="95"/>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4" name="矩形 37952"/>
              <p:cNvSpPr/>
              <p:nvPr/>
            </p:nvSpPr>
            <p:spPr>
              <a:xfrm>
                <a:off x="4188" y="3270"/>
                <a:ext cx="66" cy="150"/>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5" name="矩形 37953"/>
              <p:cNvSpPr/>
              <p:nvPr/>
            </p:nvSpPr>
            <p:spPr>
              <a:xfrm>
                <a:off x="4328" y="3168"/>
                <a:ext cx="65" cy="252"/>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6" name="矩形 37954"/>
              <p:cNvSpPr/>
              <p:nvPr/>
            </p:nvSpPr>
            <p:spPr>
              <a:xfrm>
                <a:off x="4467" y="3033"/>
                <a:ext cx="66" cy="387"/>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7" name="矩形 37955"/>
              <p:cNvSpPr/>
              <p:nvPr/>
            </p:nvSpPr>
            <p:spPr>
              <a:xfrm>
                <a:off x="4607" y="2868"/>
                <a:ext cx="66" cy="552"/>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8" name="矩形 37956"/>
              <p:cNvSpPr/>
              <p:nvPr/>
            </p:nvSpPr>
            <p:spPr>
              <a:xfrm>
                <a:off x="4746" y="2891"/>
                <a:ext cx="66" cy="529"/>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9" name="矩形 37957"/>
              <p:cNvSpPr/>
              <p:nvPr/>
            </p:nvSpPr>
            <p:spPr>
              <a:xfrm>
                <a:off x="4885" y="3025"/>
                <a:ext cx="67" cy="395"/>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10" name="流程图: 联系 37958"/>
              <p:cNvSpPr/>
              <p:nvPr/>
            </p:nvSpPr>
            <p:spPr>
              <a:xfrm>
                <a:off x="4297" y="3391"/>
                <a:ext cx="41" cy="39"/>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511" name="流程图: 联系 37959"/>
              <p:cNvSpPr/>
              <p:nvPr/>
            </p:nvSpPr>
            <p:spPr>
              <a:xfrm>
                <a:off x="4459" y="3391"/>
                <a:ext cx="40" cy="39"/>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grpSp>
        <p:sp>
          <p:nvSpPr>
            <p:cNvPr id="61512" name="文本框 37960"/>
            <p:cNvSpPr txBox="1"/>
            <p:nvPr/>
          </p:nvSpPr>
          <p:spPr>
            <a:xfrm>
              <a:off x="4967" y="2849"/>
              <a:ext cx="250" cy="314"/>
            </a:xfrm>
            <a:prstGeom prst="rect">
              <a:avLst/>
            </a:prstGeom>
            <a:noFill/>
            <a:ln w="9525">
              <a:noFill/>
            </a:ln>
          </p:spPr>
          <p:txBody>
            <a:bodyPr vert="eaVert" anchor="t" anchorCtr="0">
              <a:spAutoFit/>
            </a:bodyPr>
            <a:lstStyle/>
            <a:p>
              <a:pPr>
                <a:spcBef>
                  <a:spcPct val="50000"/>
                </a:spcBef>
              </a:pPr>
              <a:r>
                <a:rPr lang="zh-CN" altLang="en-US" sz="1400" b="1">
                  <a:solidFill>
                    <a:srgbClr val="000000"/>
                  </a:solidFill>
                  <a:latin typeface="Arial" panose="020B0604020202020204" pitchFamily="34" charset="0"/>
                  <a:ea typeface="宋体" panose="02010600030101010101" pitchFamily="2" charset="-122"/>
                </a:rPr>
                <a:t>频数</a:t>
              </a:r>
            </a:p>
          </p:txBody>
        </p:sp>
      </p:grpSp>
      <p:grpSp>
        <p:nvGrpSpPr>
          <p:cNvPr id="61513" name="组合 37961"/>
          <p:cNvGrpSpPr/>
          <p:nvPr/>
        </p:nvGrpSpPr>
        <p:grpSpPr>
          <a:xfrm>
            <a:off x="5003800" y="2205038"/>
            <a:ext cx="3000375" cy="647700"/>
            <a:chOff x="3152" y="1389"/>
            <a:chExt cx="1890" cy="408"/>
          </a:xfrm>
        </p:grpSpPr>
        <p:pic>
          <p:nvPicPr>
            <p:cNvPr id="61514" name="图片 37962" descr="2119763401599701461462.wmf"/>
            <p:cNvPicPr>
              <a:picLocks noChangeAspect="1"/>
            </p:cNvPicPr>
            <p:nvPr/>
          </p:nvPicPr>
          <p:blipFill>
            <a:blip r:embed="rId10"/>
            <a:stretch>
              <a:fillRect/>
            </a:stretch>
          </p:blipFill>
          <p:spPr>
            <a:xfrm>
              <a:off x="3152" y="1389"/>
              <a:ext cx="1030" cy="408"/>
            </a:xfrm>
            <a:prstGeom prst="rect">
              <a:avLst/>
            </a:prstGeom>
            <a:noFill/>
            <a:ln w="9525">
              <a:noFill/>
            </a:ln>
          </p:spPr>
        </p:pic>
        <p:pic>
          <p:nvPicPr>
            <p:cNvPr id="61515" name="图片 37963" descr="4689810821599701461462.wmf"/>
            <p:cNvPicPr>
              <a:picLocks noChangeAspect="1"/>
            </p:cNvPicPr>
            <p:nvPr/>
          </p:nvPicPr>
          <p:blipFill>
            <a:blip r:embed="rId10"/>
            <a:stretch>
              <a:fillRect/>
            </a:stretch>
          </p:blipFill>
          <p:spPr>
            <a:xfrm>
              <a:off x="3152" y="1389"/>
              <a:ext cx="1030" cy="408"/>
            </a:xfrm>
            <a:prstGeom prst="rect">
              <a:avLst/>
            </a:prstGeom>
            <a:noFill/>
            <a:ln w="9525">
              <a:noFill/>
            </a:ln>
          </p:spPr>
        </p:pic>
        <p:sp>
          <p:nvSpPr>
            <p:cNvPr id="61516" name="矩形 37964"/>
            <p:cNvSpPr/>
            <p:nvPr/>
          </p:nvSpPr>
          <p:spPr>
            <a:xfrm>
              <a:off x="4202" y="1495"/>
              <a:ext cx="840" cy="231"/>
            </a:xfrm>
            <a:prstGeom prst="rect">
              <a:avLst/>
            </a:prstGeom>
            <a:noFill/>
            <a:ln w="9525">
              <a:noFill/>
            </a:ln>
          </p:spPr>
          <p:txBody>
            <a:bodyPr wrap="none" anchor="t" anchorCtr="0">
              <a:spAutoFit/>
            </a:bodyPr>
            <a:lstStyle/>
            <a:p>
              <a:r>
                <a:rPr lang="en-US" altLang="zh-CN" b="1">
                  <a:solidFill>
                    <a:schemeClr val="tx2"/>
                  </a:solidFill>
                  <a:latin typeface="Arial" panose="020B0604020202020204" pitchFamily="34" charset="0"/>
                  <a:ea typeface="宋体" panose="02010600030101010101" pitchFamily="2" charset="-122"/>
                </a:rPr>
                <a:t>---</a:t>
              </a:r>
              <a:r>
                <a:rPr lang="zh-CN" altLang="en-US" b="1">
                  <a:solidFill>
                    <a:schemeClr val="tx2"/>
                  </a:solidFill>
                  <a:latin typeface="Arial" panose="020B0604020202020204" pitchFamily="34" charset="0"/>
                  <a:ea typeface="宋体" panose="02010600030101010101" pitchFamily="2" charset="-122"/>
                </a:rPr>
                <a:t>总体偏度</a:t>
              </a:r>
            </a:p>
          </p:txBody>
        </p:sp>
      </p:grpSp>
      <p:grpSp>
        <p:nvGrpSpPr>
          <p:cNvPr id="61517" name="组合 37965"/>
          <p:cNvGrpSpPr/>
          <p:nvPr/>
        </p:nvGrpSpPr>
        <p:grpSpPr>
          <a:xfrm>
            <a:off x="900113" y="2133600"/>
            <a:ext cx="3960812" cy="719138"/>
            <a:chOff x="567" y="1344"/>
            <a:chExt cx="2495" cy="453"/>
          </a:xfrm>
        </p:grpSpPr>
        <p:pic>
          <p:nvPicPr>
            <p:cNvPr id="61518" name="图片 37966" descr="5841478291599701461462.wmf"/>
            <p:cNvPicPr>
              <a:picLocks noChangeAspect="1"/>
            </p:cNvPicPr>
            <p:nvPr/>
          </p:nvPicPr>
          <p:blipFill>
            <a:blip r:embed="rId11"/>
            <a:stretch>
              <a:fillRect/>
            </a:stretch>
          </p:blipFill>
          <p:spPr>
            <a:xfrm>
              <a:off x="567" y="1344"/>
              <a:ext cx="2209" cy="453"/>
            </a:xfrm>
            <a:prstGeom prst="rect">
              <a:avLst/>
            </a:prstGeom>
            <a:noFill/>
            <a:ln w="9525">
              <a:noFill/>
            </a:ln>
          </p:spPr>
        </p:pic>
        <p:sp>
          <p:nvSpPr>
            <p:cNvPr id="61519" name="矩形 37967"/>
            <p:cNvSpPr/>
            <p:nvPr/>
          </p:nvSpPr>
          <p:spPr>
            <a:xfrm>
              <a:off x="2946" y="1444"/>
              <a:ext cx="116" cy="288"/>
            </a:xfrm>
            <a:prstGeom prst="rect">
              <a:avLst/>
            </a:prstGeom>
            <a:noFill/>
            <a:ln w="9525">
              <a:noFill/>
            </a:ln>
          </p:spPr>
          <p:txBody>
            <a:bodyPr wrap="none" anchor="ctr" anchorCtr="0">
              <a:spAutoFit/>
            </a:bodyPr>
            <a:lstStyle/>
            <a:p>
              <a:endParaRPr lang="zh-CN" altLang="zh-CN" sz="2400">
                <a:latin typeface="Times New Roman" panose="02020603050405020304" pitchFamily="18" charset="0"/>
                <a:ea typeface="宋体" panose="02010600030101010101" pitchFamily="2" charset="-122"/>
              </a:endParaRPr>
            </a:p>
          </p:txBody>
        </p:sp>
      </p:grpSp>
      <p:pic>
        <p:nvPicPr>
          <p:cNvPr id="61520" name="图片 37968" descr="598239321599701461462.wmf"/>
          <p:cNvPicPr>
            <a:picLocks noChangeAspect="1"/>
          </p:cNvPicPr>
          <p:nvPr/>
        </p:nvPicPr>
        <p:blipFill>
          <a:blip r:embed="rId3"/>
          <a:stretch>
            <a:fillRect/>
          </a:stretch>
        </p:blipFill>
        <p:spPr>
          <a:xfrm>
            <a:off x="4932363" y="3141663"/>
            <a:ext cx="725487" cy="328612"/>
          </a:xfrm>
          <a:prstGeom prst="rect">
            <a:avLst/>
          </a:prstGeom>
          <a:noFill/>
          <a:ln w="9525">
            <a:noFill/>
          </a:ln>
        </p:spPr>
      </p:pic>
      <p:pic>
        <p:nvPicPr>
          <p:cNvPr id="61521" name="图片 37969" descr="6033459711599701461462.wmf"/>
          <p:cNvPicPr>
            <a:picLocks noChangeAspect="1"/>
          </p:cNvPicPr>
          <p:nvPr/>
        </p:nvPicPr>
        <p:blipFill>
          <a:blip r:embed="rId5"/>
          <a:stretch>
            <a:fillRect/>
          </a:stretch>
        </p:blipFill>
        <p:spPr>
          <a:xfrm>
            <a:off x="3065463" y="3141663"/>
            <a:ext cx="725487" cy="328612"/>
          </a:xfrm>
          <a:prstGeom prst="rect">
            <a:avLst/>
          </a:prstGeom>
          <a:noFill/>
          <a:ln w="9525">
            <a:noFill/>
          </a:ln>
        </p:spPr>
      </p:pic>
      <p:pic>
        <p:nvPicPr>
          <p:cNvPr id="61522" name="图片 37970" descr="5604987041599701461462.wmf"/>
          <p:cNvPicPr>
            <a:picLocks noChangeAspect="1"/>
          </p:cNvPicPr>
          <p:nvPr/>
        </p:nvPicPr>
        <p:blipFill>
          <a:blip r:embed="rId4"/>
          <a:stretch>
            <a:fillRect/>
          </a:stretch>
        </p:blipFill>
        <p:spPr>
          <a:xfrm>
            <a:off x="2916238" y="3573463"/>
            <a:ext cx="725487" cy="328612"/>
          </a:xfrm>
          <a:prstGeom prst="rect">
            <a:avLst/>
          </a:prstGeom>
          <a:noFill/>
          <a:ln w="9525">
            <a:noFill/>
          </a:ln>
        </p:spPr>
      </p:pic>
      <p:pic>
        <p:nvPicPr>
          <p:cNvPr id="61523" name="图片 37971" descr="3417841431599701461462.wmf"/>
          <p:cNvPicPr>
            <a:picLocks noChangeAspect="1"/>
          </p:cNvPicPr>
          <p:nvPr/>
        </p:nvPicPr>
        <p:blipFill>
          <a:blip r:embed="rId3"/>
          <a:stretch>
            <a:fillRect/>
          </a:stretch>
        </p:blipFill>
        <p:spPr>
          <a:xfrm>
            <a:off x="4932363" y="3141663"/>
            <a:ext cx="725487" cy="328612"/>
          </a:xfrm>
          <a:prstGeom prst="rect">
            <a:avLst/>
          </a:prstGeom>
          <a:noFill/>
          <a:ln w="9525">
            <a:noFill/>
          </a:ln>
        </p:spPr>
      </p:pic>
      <p:pic>
        <p:nvPicPr>
          <p:cNvPr id="61524" name="图片 37972" descr="6383169191599701461472.wmf"/>
          <p:cNvPicPr>
            <a:picLocks noChangeAspect="1"/>
          </p:cNvPicPr>
          <p:nvPr/>
        </p:nvPicPr>
        <p:blipFill>
          <a:blip r:embed="rId5"/>
          <a:stretch>
            <a:fillRect/>
          </a:stretch>
        </p:blipFill>
        <p:spPr>
          <a:xfrm>
            <a:off x="3065463" y="3141663"/>
            <a:ext cx="725487" cy="328612"/>
          </a:xfrm>
          <a:prstGeom prst="rect">
            <a:avLst/>
          </a:prstGeom>
          <a:noFill/>
          <a:ln w="9525">
            <a:noFill/>
          </a:ln>
        </p:spPr>
      </p:pic>
      <p:grpSp>
        <p:nvGrpSpPr>
          <p:cNvPr id="61525" name="组合 37973"/>
          <p:cNvGrpSpPr/>
          <p:nvPr/>
        </p:nvGrpSpPr>
        <p:grpSpPr>
          <a:xfrm>
            <a:off x="1116013" y="3068638"/>
            <a:ext cx="6985000" cy="860425"/>
            <a:chOff x="703" y="1933"/>
            <a:chExt cx="4400" cy="542"/>
          </a:xfrm>
        </p:grpSpPr>
        <p:sp>
          <p:nvSpPr>
            <p:cNvPr id="61526" name="矩形 37974"/>
            <p:cNvSpPr/>
            <p:nvPr/>
          </p:nvSpPr>
          <p:spPr>
            <a:xfrm>
              <a:off x="703" y="1933"/>
              <a:ext cx="4400" cy="542"/>
            </a:xfrm>
            <a:prstGeom prst="rect">
              <a:avLst/>
            </a:prstGeom>
            <a:noFill/>
            <a:ln w="9525">
              <a:noFill/>
            </a:ln>
          </p:spPr>
          <p:txBody>
            <a:bodyPr anchor="ctr" anchorCtr="0">
              <a:spAutoFit/>
            </a:bodyPr>
            <a:lstStyle/>
            <a:p>
              <a:pPr>
                <a:lnSpc>
                  <a:spcPct val="140000"/>
                </a:lnSpc>
              </a:pPr>
              <a:r>
                <a:rPr lang="zh-CN" altLang="en-US" b="1">
                  <a:solidFill>
                    <a:srgbClr val="000000"/>
                  </a:solidFill>
                  <a:latin typeface="Arial" panose="020B0604020202020204" pitchFamily="34" charset="0"/>
                  <a:ea typeface="宋体" panose="02010600030101010101" pitchFamily="2" charset="-122"/>
                </a:rPr>
                <a:t>其中</a:t>
              </a:r>
              <a:r>
                <a:rPr lang="en-US" altLang="zh-CN" b="1">
                  <a:solidFill>
                    <a:srgbClr val="000000"/>
                  </a:solidFill>
                  <a:latin typeface="Arial" panose="020B0604020202020204" pitchFamily="34" charset="0"/>
                  <a:ea typeface="宋体" panose="02010600030101010101" pitchFamily="2" charset="-122"/>
                </a:rPr>
                <a:t>s</a:t>
              </a:r>
              <a:r>
                <a:rPr lang="zh-CN" altLang="en-US" b="1">
                  <a:solidFill>
                    <a:srgbClr val="000000"/>
                  </a:solidFill>
                  <a:latin typeface="Arial" panose="020B0604020202020204" pitchFamily="34" charset="0"/>
                  <a:ea typeface="宋体" panose="02010600030101010101" pitchFamily="2" charset="-122"/>
                </a:rPr>
                <a:t>样本标准差</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分布对称；          称正偏度</a:t>
              </a:r>
              <a:r>
                <a:rPr lang="en-US" altLang="zh-CN" b="1">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右偏态</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均值右边数据更分散；         负偏度，均值左边的数据更分散</a:t>
              </a:r>
              <a:r>
                <a:rPr lang="en-US" altLang="zh-CN" b="1">
                  <a:solidFill>
                    <a:srgbClr val="000000"/>
                  </a:solidFill>
                  <a:latin typeface="Arial" panose="020B0604020202020204" pitchFamily="34" charset="0"/>
                  <a:ea typeface="宋体" panose="02010600030101010101" pitchFamily="2" charset="-122"/>
                </a:rPr>
                <a:t>.</a:t>
              </a:r>
            </a:p>
          </p:txBody>
        </p:sp>
        <p:pic>
          <p:nvPicPr>
            <p:cNvPr id="61527" name="图片 37975" descr="5637965191599701461472.wmf"/>
            <p:cNvPicPr>
              <a:picLocks noChangeAspect="1"/>
            </p:cNvPicPr>
            <p:nvPr/>
          </p:nvPicPr>
          <p:blipFill>
            <a:blip r:embed="rId4"/>
            <a:stretch>
              <a:fillRect/>
            </a:stretch>
          </p:blipFill>
          <p:spPr>
            <a:xfrm>
              <a:off x="1837" y="2251"/>
              <a:ext cx="457" cy="207"/>
            </a:xfrm>
            <a:prstGeom prst="rect">
              <a:avLst/>
            </a:prstGeom>
            <a:noFill/>
            <a:ln w="9525">
              <a:noFill/>
            </a:ln>
          </p:spPr>
        </p:pic>
        <p:pic>
          <p:nvPicPr>
            <p:cNvPr id="61528" name="图片 37976" descr="5778865041599701461472.wmf"/>
            <p:cNvPicPr>
              <a:picLocks noChangeAspect="1"/>
            </p:cNvPicPr>
            <p:nvPr/>
          </p:nvPicPr>
          <p:blipFill>
            <a:blip r:embed="rId3"/>
            <a:stretch>
              <a:fillRect/>
            </a:stretch>
          </p:blipFill>
          <p:spPr>
            <a:xfrm>
              <a:off x="3107" y="1979"/>
              <a:ext cx="457" cy="207"/>
            </a:xfrm>
            <a:prstGeom prst="rect">
              <a:avLst/>
            </a:prstGeom>
            <a:noFill/>
            <a:ln w="9525">
              <a:noFill/>
            </a:ln>
          </p:spPr>
        </p:pic>
        <p:pic>
          <p:nvPicPr>
            <p:cNvPr id="61529" name="图片 37977" descr="2042023161599701461472.wmf"/>
            <p:cNvPicPr>
              <a:picLocks noChangeAspect="1"/>
            </p:cNvPicPr>
            <p:nvPr/>
          </p:nvPicPr>
          <p:blipFill>
            <a:blip r:embed="rId5"/>
            <a:stretch>
              <a:fillRect/>
            </a:stretch>
          </p:blipFill>
          <p:spPr>
            <a:xfrm>
              <a:off x="1931" y="1979"/>
              <a:ext cx="457" cy="207"/>
            </a:xfrm>
            <a:prstGeom prst="rect">
              <a:avLst/>
            </a:prstGeom>
            <a:noFill/>
            <a:ln w="9525">
              <a:noFill/>
            </a:ln>
          </p:spPr>
        </p:pic>
      </p:grpSp>
      <p:grpSp>
        <p:nvGrpSpPr>
          <p:cNvPr id="61530" name="组合 37978"/>
          <p:cNvGrpSpPr/>
          <p:nvPr/>
        </p:nvGrpSpPr>
        <p:grpSpPr>
          <a:xfrm>
            <a:off x="5003800" y="2205038"/>
            <a:ext cx="3000375" cy="647700"/>
            <a:chOff x="3152" y="1389"/>
            <a:chExt cx="1890" cy="408"/>
          </a:xfrm>
        </p:grpSpPr>
        <p:pic>
          <p:nvPicPr>
            <p:cNvPr id="61531" name="图片 37979" descr="3780415991599701461472.wmf"/>
            <p:cNvPicPr>
              <a:picLocks noChangeAspect="1"/>
            </p:cNvPicPr>
            <p:nvPr/>
          </p:nvPicPr>
          <p:blipFill>
            <a:blip r:embed="rId10"/>
            <a:stretch>
              <a:fillRect/>
            </a:stretch>
          </p:blipFill>
          <p:spPr>
            <a:xfrm>
              <a:off x="3152" y="1389"/>
              <a:ext cx="1030" cy="408"/>
            </a:xfrm>
            <a:prstGeom prst="rect">
              <a:avLst/>
            </a:prstGeom>
            <a:noFill/>
            <a:ln w="9525">
              <a:noFill/>
            </a:ln>
          </p:spPr>
        </p:pic>
        <p:pic>
          <p:nvPicPr>
            <p:cNvPr id="61532" name="图片 37980" descr="5514491561599701461472.wmf"/>
            <p:cNvPicPr>
              <a:picLocks noChangeAspect="1"/>
            </p:cNvPicPr>
            <p:nvPr/>
          </p:nvPicPr>
          <p:blipFill>
            <a:blip r:embed="rId10"/>
            <a:stretch>
              <a:fillRect/>
            </a:stretch>
          </p:blipFill>
          <p:spPr>
            <a:xfrm>
              <a:off x="3152" y="1389"/>
              <a:ext cx="1030" cy="408"/>
            </a:xfrm>
            <a:prstGeom prst="rect">
              <a:avLst/>
            </a:prstGeom>
            <a:noFill/>
            <a:ln w="9525">
              <a:noFill/>
            </a:ln>
          </p:spPr>
        </p:pic>
        <p:sp>
          <p:nvSpPr>
            <p:cNvPr id="61533" name="矩形 37981"/>
            <p:cNvSpPr/>
            <p:nvPr/>
          </p:nvSpPr>
          <p:spPr>
            <a:xfrm>
              <a:off x="4202" y="1495"/>
              <a:ext cx="840" cy="231"/>
            </a:xfrm>
            <a:prstGeom prst="rect">
              <a:avLst/>
            </a:prstGeom>
            <a:noFill/>
            <a:ln w="9525">
              <a:noFill/>
            </a:ln>
          </p:spPr>
          <p:txBody>
            <a:bodyPr wrap="none" anchor="t" anchorCtr="0">
              <a:spAutoFit/>
            </a:bodyPr>
            <a:lstStyle/>
            <a:p>
              <a:r>
                <a:rPr lang="en-US" altLang="zh-CN" b="1">
                  <a:solidFill>
                    <a:schemeClr val="tx2"/>
                  </a:solidFill>
                  <a:latin typeface="Arial" panose="020B0604020202020204" pitchFamily="34" charset="0"/>
                  <a:ea typeface="宋体" panose="02010600030101010101" pitchFamily="2" charset="-122"/>
                </a:rPr>
                <a:t>---</a:t>
              </a:r>
              <a:r>
                <a:rPr lang="zh-CN" altLang="en-US" b="1">
                  <a:solidFill>
                    <a:schemeClr val="tx2"/>
                  </a:solidFill>
                  <a:latin typeface="Arial" panose="020B0604020202020204" pitchFamily="34" charset="0"/>
                  <a:ea typeface="宋体" panose="02010600030101010101" pitchFamily="2" charset="-122"/>
                </a:rPr>
                <a:t>总体偏度</a:t>
              </a:r>
            </a:p>
          </p:txBody>
        </p:sp>
      </p:grpSp>
      <p:grpSp>
        <p:nvGrpSpPr>
          <p:cNvPr id="61534" name="组合 37982"/>
          <p:cNvGrpSpPr/>
          <p:nvPr/>
        </p:nvGrpSpPr>
        <p:grpSpPr>
          <a:xfrm>
            <a:off x="1116013" y="3068638"/>
            <a:ext cx="6985000" cy="860425"/>
            <a:chOff x="703" y="1933"/>
            <a:chExt cx="4400" cy="542"/>
          </a:xfrm>
        </p:grpSpPr>
        <p:sp>
          <p:nvSpPr>
            <p:cNvPr id="61535" name="矩形 37983"/>
            <p:cNvSpPr/>
            <p:nvPr/>
          </p:nvSpPr>
          <p:spPr>
            <a:xfrm>
              <a:off x="703" y="1933"/>
              <a:ext cx="4400" cy="542"/>
            </a:xfrm>
            <a:prstGeom prst="rect">
              <a:avLst/>
            </a:prstGeom>
            <a:noFill/>
            <a:ln w="9525">
              <a:noFill/>
            </a:ln>
          </p:spPr>
          <p:txBody>
            <a:bodyPr anchor="ctr" anchorCtr="0">
              <a:spAutoFit/>
            </a:bodyPr>
            <a:lstStyle/>
            <a:p>
              <a:pPr>
                <a:lnSpc>
                  <a:spcPct val="140000"/>
                </a:lnSpc>
              </a:pPr>
              <a:r>
                <a:rPr lang="zh-CN" altLang="en-US" b="1">
                  <a:solidFill>
                    <a:srgbClr val="000000"/>
                  </a:solidFill>
                  <a:latin typeface="Arial" panose="020B0604020202020204" pitchFamily="34" charset="0"/>
                  <a:ea typeface="宋体" panose="02010600030101010101" pitchFamily="2" charset="-122"/>
                </a:rPr>
                <a:t>其中</a:t>
              </a:r>
              <a:r>
                <a:rPr lang="en-US" altLang="zh-CN" b="1">
                  <a:solidFill>
                    <a:srgbClr val="000000"/>
                  </a:solidFill>
                  <a:latin typeface="Arial" panose="020B0604020202020204" pitchFamily="34" charset="0"/>
                  <a:ea typeface="宋体" panose="02010600030101010101" pitchFamily="2" charset="-122"/>
                </a:rPr>
                <a:t>s</a:t>
              </a:r>
              <a:r>
                <a:rPr lang="zh-CN" altLang="en-US" b="1">
                  <a:solidFill>
                    <a:srgbClr val="000000"/>
                  </a:solidFill>
                  <a:latin typeface="Arial" panose="020B0604020202020204" pitchFamily="34" charset="0"/>
                  <a:ea typeface="宋体" panose="02010600030101010101" pitchFamily="2" charset="-122"/>
                </a:rPr>
                <a:t>样本标准差</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分布对称；          称正偏度</a:t>
              </a:r>
              <a:r>
                <a:rPr lang="en-US" altLang="zh-CN" b="1">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右偏态</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均值右边数据更分散；         负偏度，均值左边的数据更分散</a:t>
              </a:r>
              <a:r>
                <a:rPr lang="en-US" altLang="zh-CN" b="1">
                  <a:solidFill>
                    <a:srgbClr val="000000"/>
                  </a:solidFill>
                  <a:latin typeface="Arial" panose="020B0604020202020204" pitchFamily="34" charset="0"/>
                  <a:ea typeface="宋体" panose="02010600030101010101" pitchFamily="2" charset="-122"/>
                </a:rPr>
                <a:t>.</a:t>
              </a:r>
            </a:p>
          </p:txBody>
        </p:sp>
        <p:pic>
          <p:nvPicPr>
            <p:cNvPr id="61536" name="图片 37984" descr="6783563931599701461472.wmf"/>
            <p:cNvPicPr>
              <a:picLocks noChangeAspect="1"/>
            </p:cNvPicPr>
            <p:nvPr/>
          </p:nvPicPr>
          <p:blipFill>
            <a:blip r:embed="rId4"/>
            <a:stretch>
              <a:fillRect/>
            </a:stretch>
          </p:blipFill>
          <p:spPr>
            <a:xfrm>
              <a:off x="1837" y="2251"/>
              <a:ext cx="457" cy="207"/>
            </a:xfrm>
            <a:prstGeom prst="rect">
              <a:avLst/>
            </a:prstGeom>
            <a:noFill/>
            <a:ln w="9525">
              <a:noFill/>
            </a:ln>
          </p:spPr>
        </p:pic>
        <p:pic>
          <p:nvPicPr>
            <p:cNvPr id="61537" name="图片 37985" descr="6159127171599701461482.wmf"/>
            <p:cNvPicPr>
              <a:picLocks noChangeAspect="1"/>
            </p:cNvPicPr>
            <p:nvPr/>
          </p:nvPicPr>
          <p:blipFill>
            <a:blip r:embed="rId3"/>
            <a:stretch>
              <a:fillRect/>
            </a:stretch>
          </p:blipFill>
          <p:spPr>
            <a:xfrm>
              <a:off x="3107" y="1979"/>
              <a:ext cx="457" cy="207"/>
            </a:xfrm>
            <a:prstGeom prst="rect">
              <a:avLst/>
            </a:prstGeom>
            <a:noFill/>
            <a:ln w="9525">
              <a:noFill/>
            </a:ln>
          </p:spPr>
        </p:pic>
        <p:pic>
          <p:nvPicPr>
            <p:cNvPr id="61538" name="图片 37986" descr="2211089351599701461482.wmf"/>
            <p:cNvPicPr>
              <a:picLocks noChangeAspect="1"/>
            </p:cNvPicPr>
            <p:nvPr/>
          </p:nvPicPr>
          <p:blipFill>
            <a:blip r:embed="rId5"/>
            <a:stretch>
              <a:fillRect/>
            </a:stretch>
          </p:blipFill>
          <p:spPr>
            <a:xfrm>
              <a:off x="1931" y="1979"/>
              <a:ext cx="457" cy="207"/>
            </a:xfrm>
            <a:prstGeom prst="rect">
              <a:avLst/>
            </a:prstGeom>
            <a:noFill/>
            <a:ln w="9525">
              <a:noFill/>
            </a:ln>
          </p:spPr>
        </p:pic>
      </p:grpSp>
      <p:grpSp>
        <p:nvGrpSpPr>
          <p:cNvPr id="61539" name="组合 37987"/>
          <p:cNvGrpSpPr/>
          <p:nvPr/>
        </p:nvGrpSpPr>
        <p:grpSpPr>
          <a:xfrm>
            <a:off x="900113" y="2133600"/>
            <a:ext cx="3960812" cy="719138"/>
            <a:chOff x="567" y="1344"/>
            <a:chExt cx="2495" cy="453"/>
          </a:xfrm>
        </p:grpSpPr>
        <p:pic>
          <p:nvPicPr>
            <p:cNvPr id="61540" name="图片 37988" descr="3165050031599701461482.wmf"/>
            <p:cNvPicPr>
              <a:picLocks noChangeAspect="1"/>
            </p:cNvPicPr>
            <p:nvPr/>
          </p:nvPicPr>
          <p:blipFill>
            <a:blip r:embed="rId11"/>
            <a:stretch>
              <a:fillRect/>
            </a:stretch>
          </p:blipFill>
          <p:spPr>
            <a:xfrm>
              <a:off x="567" y="1344"/>
              <a:ext cx="2209" cy="453"/>
            </a:xfrm>
            <a:prstGeom prst="rect">
              <a:avLst/>
            </a:prstGeom>
            <a:noFill/>
            <a:ln w="9525">
              <a:noFill/>
            </a:ln>
          </p:spPr>
        </p:pic>
        <p:sp>
          <p:nvSpPr>
            <p:cNvPr id="61541" name="矩形 37989"/>
            <p:cNvSpPr/>
            <p:nvPr/>
          </p:nvSpPr>
          <p:spPr>
            <a:xfrm>
              <a:off x="2946" y="1444"/>
              <a:ext cx="116" cy="288"/>
            </a:xfrm>
            <a:prstGeom prst="rect">
              <a:avLst/>
            </a:prstGeom>
            <a:noFill/>
            <a:ln w="9525">
              <a:noFill/>
            </a:ln>
          </p:spPr>
          <p:txBody>
            <a:bodyPr wrap="none" anchor="ctr" anchorCtr="0">
              <a:spAutoFit/>
            </a:bodyPr>
            <a:lstStyle/>
            <a:p>
              <a:endParaRPr lang="zh-CN" altLang="zh-CN" sz="2400">
                <a:latin typeface="Times New Roman" panose="02020603050405020304" pitchFamily="18" charset="0"/>
                <a:ea typeface="宋体" panose="02010600030101010101" pitchFamily="2" charset="-122"/>
              </a:endParaRPr>
            </a:p>
          </p:txBody>
        </p:sp>
      </p:grpSp>
      <p:grpSp>
        <p:nvGrpSpPr>
          <p:cNvPr id="61542" name="组合 37990"/>
          <p:cNvGrpSpPr/>
          <p:nvPr/>
        </p:nvGrpSpPr>
        <p:grpSpPr>
          <a:xfrm>
            <a:off x="5003800" y="2205038"/>
            <a:ext cx="3000375" cy="647700"/>
            <a:chOff x="3152" y="1389"/>
            <a:chExt cx="1890" cy="408"/>
          </a:xfrm>
        </p:grpSpPr>
        <p:pic>
          <p:nvPicPr>
            <p:cNvPr id="61543" name="图片 37991" descr="6994322141599701461482.wmf"/>
            <p:cNvPicPr>
              <a:picLocks noChangeAspect="1"/>
            </p:cNvPicPr>
            <p:nvPr/>
          </p:nvPicPr>
          <p:blipFill>
            <a:blip r:embed="rId10"/>
            <a:stretch>
              <a:fillRect/>
            </a:stretch>
          </p:blipFill>
          <p:spPr>
            <a:xfrm>
              <a:off x="3152" y="1389"/>
              <a:ext cx="1030" cy="408"/>
            </a:xfrm>
            <a:prstGeom prst="rect">
              <a:avLst/>
            </a:prstGeom>
            <a:noFill/>
            <a:ln w="9525">
              <a:noFill/>
            </a:ln>
          </p:spPr>
        </p:pic>
        <p:pic>
          <p:nvPicPr>
            <p:cNvPr id="61544" name="图片 37992" descr="1993137421599701461482.wmf"/>
            <p:cNvPicPr>
              <a:picLocks noChangeAspect="1"/>
            </p:cNvPicPr>
            <p:nvPr/>
          </p:nvPicPr>
          <p:blipFill>
            <a:blip r:embed="rId10"/>
            <a:stretch>
              <a:fillRect/>
            </a:stretch>
          </p:blipFill>
          <p:spPr>
            <a:xfrm>
              <a:off x="3152" y="1389"/>
              <a:ext cx="1030" cy="408"/>
            </a:xfrm>
            <a:prstGeom prst="rect">
              <a:avLst/>
            </a:prstGeom>
            <a:noFill/>
            <a:ln w="9525">
              <a:noFill/>
            </a:ln>
          </p:spPr>
        </p:pic>
        <p:sp>
          <p:nvSpPr>
            <p:cNvPr id="61545" name="矩形 37993"/>
            <p:cNvSpPr/>
            <p:nvPr/>
          </p:nvSpPr>
          <p:spPr>
            <a:xfrm>
              <a:off x="4202" y="1495"/>
              <a:ext cx="840" cy="231"/>
            </a:xfrm>
            <a:prstGeom prst="rect">
              <a:avLst/>
            </a:prstGeom>
            <a:noFill/>
            <a:ln w="9525">
              <a:noFill/>
            </a:ln>
          </p:spPr>
          <p:txBody>
            <a:bodyPr wrap="none" anchor="t" anchorCtr="0">
              <a:spAutoFit/>
            </a:bodyPr>
            <a:lstStyle/>
            <a:p>
              <a:r>
                <a:rPr lang="en-US" altLang="zh-CN" b="1">
                  <a:solidFill>
                    <a:schemeClr val="tx2"/>
                  </a:solidFill>
                  <a:latin typeface="Arial" panose="020B0604020202020204" pitchFamily="34" charset="0"/>
                  <a:ea typeface="宋体" panose="02010600030101010101" pitchFamily="2" charset="-122"/>
                </a:rPr>
                <a:t>---</a:t>
              </a:r>
              <a:r>
                <a:rPr lang="zh-CN" altLang="en-US" b="1">
                  <a:solidFill>
                    <a:schemeClr val="tx2"/>
                  </a:solidFill>
                  <a:latin typeface="Arial" panose="020B0604020202020204" pitchFamily="34" charset="0"/>
                  <a:ea typeface="宋体" panose="02010600030101010101" pitchFamily="2" charset="-122"/>
                </a:rPr>
                <a:t>总体偏度</a:t>
              </a:r>
            </a:p>
          </p:txBody>
        </p:sp>
      </p:grpSp>
      <p:grpSp>
        <p:nvGrpSpPr>
          <p:cNvPr id="61546" name="组合 37994"/>
          <p:cNvGrpSpPr/>
          <p:nvPr/>
        </p:nvGrpSpPr>
        <p:grpSpPr>
          <a:xfrm>
            <a:off x="1116013" y="3068638"/>
            <a:ext cx="6985000" cy="860425"/>
            <a:chOff x="703" y="1933"/>
            <a:chExt cx="4400" cy="542"/>
          </a:xfrm>
        </p:grpSpPr>
        <p:sp>
          <p:nvSpPr>
            <p:cNvPr id="61547" name="矩形 37995"/>
            <p:cNvSpPr/>
            <p:nvPr/>
          </p:nvSpPr>
          <p:spPr>
            <a:xfrm>
              <a:off x="703" y="1933"/>
              <a:ext cx="4400" cy="542"/>
            </a:xfrm>
            <a:prstGeom prst="rect">
              <a:avLst/>
            </a:prstGeom>
            <a:noFill/>
            <a:ln w="9525">
              <a:noFill/>
            </a:ln>
          </p:spPr>
          <p:txBody>
            <a:bodyPr anchor="ctr" anchorCtr="0">
              <a:spAutoFit/>
            </a:bodyPr>
            <a:lstStyle/>
            <a:p>
              <a:pPr>
                <a:lnSpc>
                  <a:spcPct val="140000"/>
                </a:lnSpc>
              </a:pPr>
              <a:r>
                <a:rPr lang="zh-CN" altLang="en-US" b="1">
                  <a:solidFill>
                    <a:srgbClr val="000000"/>
                  </a:solidFill>
                  <a:latin typeface="Arial" panose="020B0604020202020204" pitchFamily="34" charset="0"/>
                  <a:ea typeface="宋体" panose="02010600030101010101" pitchFamily="2" charset="-122"/>
                </a:rPr>
                <a:t>其中</a:t>
              </a:r>
              <a:r>
                <a:rPr lang="en-US" altLang="zh-CN" b="1">
                  <a:solidFill>
                    <a:srgbClr val="000000"/>
                  </a:solidFill>
                  <a:latin typeface="Arial" panose="020B0604020202020204" pitchFamily="34" charset="0"/>
                  <a:ea typeface="宋体" panose="02010600030101010101" pitchFamily="2" charset="-122"/>
                </a:rPr>
                <a:t>s</a:t>
              </a:r>
              <a:r>
                <a:rPr lang="zh-CN" altLang="en-US" b="1">
                  <a:solidFill>
                    <a:srgbClr val="000000"/>
                  </a:solidFill>
                  <a:latin typeface="Arial" panose="020B0604020202020204" pitchFamily="34" charset="0"/>
                  <a:ea typeface="宋体" panose="02010600030101010101" pitchFamily="2" charset="-122"/>
                </a:rPr>
                <a:t>样本标准差</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分布对称；          称正偏度</a:t>
              </a:r>
              <a:r>
                <a:rPr lang="en-US" altLang="zh-CN" b="1">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右偏态</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均值右边数据更分散；         负偏度，均值左边的数据更分散</a:t>
              </a:r>
              <a:r>
                <a:rPr lang="en-US" altLang="zh-CN" b="1">
                  <a:solidFill>
                    <a:srgbClr val="000000"/>
                  </a:solidFill>
                  <a:latin typeface="Arial" panose="020B0604020202020204" pitchFamily="34" charset="0"/>
                  <a:ea typeface="宋体" panose="02010600030101010101" pitchFamily="2" charset="-122"/>
                </a:rPr>
                <a:t>.</a:t>
              </a:r>
            </a:p>
          </p:txBody>
        </p:sp>
        <p:pic>
          <p:nvPicPr>
            <p:cNvPr id="61548" name="图片 37996" descr="5620275981599701461482.wmf"/>
            <p:cNvPicPr>
              <a:picLocks noChangeAspect="1"/>
            </p:cNvPicPr>
            <p:nvPr/>
          </p:nvPicPr>
          <p:blipFill>
            <a:blip r:embed="rId4"/>
            <a:stretch>
              <a:fillRect/>
            </a:stretch>
          </p:blipFill>
          <p:spPr>
            <a:xfrm>
              <a:off x="1837" y="2251"/>
              <a:ext cx="457" cy="207"/>
            </a:xfrm>
            <a:prstGeom prst="rect">
              <a:avLst/>
            </a:prstGeom>
            <a:noFill/>
            <a:ln w="9525">
              <a:noFill/>
            </a:ln>
          </p:spPr>
        </p:pic>
        <p:pic>
          <p:nvPicPr>
            <p:cNvPr id="61549" name="图片 37997" descr="2394623131599701461482.wmf"/>
            <p:cNvPicPr>
              <a:picLocks noChangeAspect="1"/>
            </p:cNvPicPr>
            <p:nvPr/>
          </p:nvPicPr>
          <p:blipFill>
            <a:blip r:embed="rId3"/>
            <a:stretch>
              <a:fillRect/>
            </a:stretch>
          </p:blipFill>
          <p:spPr>
            <a:xfrm>
              <a:off x="3107" y="1979"/>
              <a:ext cx="457" cy="207"/>
            </a:xfrm>
            <a:prstGeom prst="rect">
              <a:avLst/>
            </a:prstGeom>
            <a:noFill/>
            <a:ln w="9525">
              <a:noFill/>
            </a:ln>
          </p:spPr>
        </p:pic>
        <p:pic>
          <p:nvPicPr>
            <p:cNvPr id="61550" name="图片 37998" descr="1948876661599701461482.wmf"/>
            <p:cNvPicPr>
              <a:picLocks noChangeAspect="1"/>
            </p:cNvPicPr>
            <p:nvPr/>
          </p:nvPicPr>
          <p:blipFill>
            <a:blip r:embed="rId5"/>
            <a:stretch>
              <a:fillRect/>
            </a:stretch>
          </p:blipFill>
          <p:spPr>
            <a:xfrm>
              <a:off x="1931" y="1979"/>
              <a:ext cx="457" cy="207"/>
            </a:xfrm>
            <a:prstGeom prst="rect">
              <a:avLst/>
            </a:prstGeom>
            <a:noFill/>
            <a:ln w="9525">
              <a:noFill/>
            </a:ln>
          </p:spPr>
        </p:pic>
      </p:grpSp>
      <p:grpSp>
        <p:nvGrpSpPr>
          <p:cNvPr id="61551" name="组合 37999"/>
          <p:cNvGrpSpPr/>
          <p:nvPr/>
        </p:nvGrpSpPr>
        <p:grpSpPr>
          <a:xfrm>
            <a:off x="1042988" y="6092825"/>
            <a:ext cx="1695450" cy="398463"/>
            <a:chOff x="657" y="3838"/>
            <a:chExt cx="1068" cy="251"/>
          </a:xfrm>
        </p:grpSpPr>
        <p:sp>
          <p:nvSpPr>
            <p:cNvPr id="61552" name="矩形 38000"/>
            <p:cNvSpPr/>
            <p:nvPr/>
          </p:nvSpPr>
          <p:spPr>
            <a:xfrm>
              <a:off x="657" y="3847"/>
              <a:ext cx="106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右偏度</a:t>
              </a:r>
            </a:p>
          </p:txBody>
        </p:sp>
        <p:pic>
          <p:nvPicPr>
            <p:cNvPr id="61553" name="图片 38001" descr="7164711391599701461492.wmf"/>
            <p:cNvPicPr>
              <a:picLocks noChangeAspect="1"/>
            </p:cNvPicPr>
            <p:nvPr/>
          </p:nvPicPr>
          <p:blipFill>
            <a:blip r:embed="rId12"/>
            <a:stretch>
              <a:fillRect/>
            </a:stretch>
          </p:blipFill>
          <p:spPr>
            <a:xfrm>
              <a:off x="781" y="3838"/>
              <a:ext cx="476" cy="251"/>
            </a:xfrm>
            <a:prstGeom prst="rect">
              <a:avLst/>
            </a:prstGeom>
            <a:noFill/>
            <a:ln w="9525">
              <a:noFill/>
            </a:ln>
          </p:spPr>
        </p:pic>
      </p:grpSp>
      <p:sp>
        <p:nvSpPr>
          <p:cNvPr id="61554" name="矩形 38002"/>
          <p:cNvSpPr>
            <a:spLocks noChangeAspect="1"/>
          </p:cNvSpPr>
          <p:nvPr/>
        </p:nvSpPr>
        <p:spPr>
          <a:xfrm>
            <a:off x="611188" y="4005263"/>
            <a:ext cx="2592387" cy="1800225"/>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61555" name="组合 38003"/>
          <p:cNvGrpSpPr/>
          <p:nvPr/>
        </p:nvGrpSpPr>
        <p:grpSpPr>
          <a:xfrm>
            <a:off x="468313" y="4149725"/>
            <a:ext cx="2544762" cy="1366838"/>
            <a:chOff x="295" y="2614"/>
            <a:chExt cx="1603" cy="861"/>
          </a:xfrm>
        </p:grpSpPr>
        <p:sp>
          <p:nvSpPr>
            <p:cNvPr id="61556" name="矩形 38004"/>
            <p:cNvSpPr/>
            <p:nvPr/>
          </p:nvSpPr>
          <p:spPr>
            <a:xfrm>
              <a:off x="581" y="2614"/>
              <a:ext cx="1317" cy="827"/>
            </a:xfrm>
            <a:prstGeom prst="rect">
              <a:avLst/>
            </a:prstGeom>
            <a:solidFill>
              <a:srgbClr val="C0C0C0"/>
            </a:solidFill>
            <a:ln w="9525">
              <a:noFill/>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57" name="矩形 38005"/>
            <p:cNvSpPr/>
            <p:nvPr/>
          </p:nvSpPr>
          <p:spPr>
            <a:xfrm>
              <a:off x="581" y="2614"/>
              <a:ext cx="1317" cy="827"/>
            </a:xfrm>
            <a:prstGeom prst="rect">
              <a:avLst/>
            </a:prstGeom>
            <a:noFill/>
            <a:ln w="9525" cap="flat" cmpd="sng">
              <a:solidFill>
                <a:srgbClr val="808080"/>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58" name="矩形 38006"/>
            <p:cNvSpPr/>
            <p:nvPr/>
          </p:nvSpPr>
          <p:spPr>
            <a:xfrm>
              <a:off x="581" y="2950"/>
              <a:ext cx="72" cy="491"/>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59" name="矩形 38007"/>
            <p:cNvSpPr/>
            <p:nvPr/>
          </p:nvSpPr>
          <p:spPr>
            <a:xfrm>
              <a:off x="726" y="2790"/>
              <a:ext cx="73" cy="651"/>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0" name="矩形 38008"/>
            <p:cNvSpPr/>
            <p:nvPr/>
          </p:nvSpPr>
          <p:spPr>
            <a:xfrm>
              <a:off x="872" y="2761"/>
              <a:ext cx="72" cy="680"/>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1" name="矩形 38009"/>
            <p:cNvSpPr/>
            <p:nvPr/>
          </p:nvSpPr>
          <p:spPr>
            <a:xfrm>
              <a:off x="1017" y="2964"/>
              <a:ext cx="73" cy="477"/>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2" name="矩形 38010"/>
            <p:cNvSpPr/>
            <p:nvPr/>
          </p:nvSpPr>
          <p:spPr>
            <a:xfrm>
              <a:off x="1163" y="3126"/>
              <a:ext cx="80" cy="315"/>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3" name="矩形 38011"/>
            <p:cNvSpPr/>
            <p:nvPr/>
          </p:nvSpPr>
          <p:spPr>
            <a:xfrm>
              <a:off x="1316" y="3259"/>
              <a:ext cx="73" cy="182"/>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4" name="矩形 38012"/>
            <p:cNvSpPr/>
            <p:nvPr/>
          </p:nvSpPr>
          <p:spPr>
            <a:xfrm>
              <a:off x="1462" y="3322"/>
              <a:ext cx="72" cy="119"/>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5" name="矩形 38013"/>
            <p:cNvSpPr/>
            <p:nvPr/>
          </p:nvSpPr>
          <p:spPr>
            <a:xfrm>
              <a:off x="1607" y="3377"/>
              <a:ext cx="73" cy="64"/>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6" name="矩形 38014"/>
            <p:cNvSpPr/>
            <p:nvPr/>
          </p:nvSpPr>
          <p:spPr>
            <a:xfrm>
              <a:off x="1753" y="3413"/>
              <a:ext cx="72" cy="28"/>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7" name="矩形 38015"/>
            <p:cNvSpPr/>
            <p:nvPr/>
          </p:nvSpPr>
          <p:spPr>
            <a:xfrm>
              <a:off x="653" y="2867"/>
              <a:ext cx="73" cy="57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8" name="矩形 38016"/>
            <p:cNvSpPr/>
            <p:nvPr/>
          </p:nvSpPr>
          <p:spPr>
            <a:xfrm>
              <a:off x="799" y="2691"/>
              <a:ext cx="73" cy="750"/>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9" name="矩形 38017"/>
            <p:cNvSpPr/>
            <p:nvPr/>
          </p:nvSpPr>
          <p:spPr>
            <a:xfrm>
              <a:off x="944" y="2867"/>
              <a:ext cx="73" cy="57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0" name="矩形 38018"/>
            <p:cNvSpPr/>
            <p:nvPr/>
          </p:nvSpPr>
          <p:spPr>
            <a:xfrm>
              <a:off x="1090" y="3056"/>
              <a:ext cx="73" cy="385"/>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1" name="矩形 38019"/>
            <p:cNvSpPr/>
            <p:nvPr/>
          </p:nvSpPr>
          <p:spPr>
            <a:xfrm>
              <a:off x="1243" y="3203"/>
              <a:ext cx="73" cy="238"/>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2" name="矩形 38020"/>
            <p:cNvSpPr/>
            <p:nvPr/>
          </p:nvSpPr>
          <p:spPr>
            <a:xfrm>
              <a:off x="1389" y="3280"/>
              <a:ext cx="73" cy="161"/>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3" name="矩形 38021"/>
            <p:cNvSpPr/>
            <p:nvPr/>
          </p:nvSpPr>
          <p:spPr>
            <a:xfrm>
              <a:off x="1534" y="3357"/>
              <a:ext cx="73" cy="8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4" name="矩形 38022"/>
            <p:cNvSpPr/>
            <p:nvPr/>
          </p:nvSpPr>
          <p:spPr>
            <a:xfrm>
              <a:off x="1680" y="3399"/>
              <a:ext cx="73" cy="42"/>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5" name="矩形 38023"/>
            <p:cNvSpPr/>
            <p:nvPr/>
          </p:nvSpPr>
          <p:spPr>
            <a:xfrm>
              <a:off x="1825" y="3406"/>
              <a:ext cx="73" cy="35"/>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6" name="流程图: 联系 38024"/>
            <p:cNvSpPr/>
            <p:nvPr/>
          </p:nvSpPr>
          <p:spPr>
            <a:xfrm>
              <a:off x="948" y="3422"/>
              <a:ext cx="55" cy="53"/>
            </a:xfrm>
            <a:prstGeom prst="flowChartConnector">
              <a:avLst/>
            </a:prstGeom>
            <a:solidFill>
              <a:srgbClr val="000000"/>
            </a:solidFill>
            <a:ln w="9525" cap="flat" cmpd="sng">
              <a:solidFill>
                <a:srgbClr val="000000"/>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577" name="流程图: 联系 38025"/>
            <p:cNvSpPr/>
            <p:nvPr/>
          </p:nvSpPr>
          <p:spPr>
            <a:xfrm>
              <a:off x="1113" y="3422"/>
              <a:ext cx="55" cy="53"/>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578" name="文本框 38026"/>
            <p:cNvSpPr txBox="1"/>
            <p:nvPr/>
          </p:nvSpPr>
          <p:spPr>
            <a:xfrm>
              <a:off x="295" y="2740"/>
              <a:ext cx="250" cy="326"/>
            </a:xfrm>
            <a:prstGeom prst="rect">
              <a:avLst/>
            </a:prstGeom>
            <a:noFill/>
            <a:ln w="9525">
              <a:noFill/>
            </a:ln>
          </p:spPr>
          <p:txBody>
            <a:bodyPr vert="eaVert" anchor="t" anchorCtr="0">
              <a:spAutoFit/>
            </a:bodyPr>
            <a:lstStyle/>
            <a:p>
              <a:pPr>
                <a:spcBef>
                  <a:spcPct val="50000"/>
                </a:spcBef>
              </a:pPr>
              <a:r>
                <a:rPr lang="zh-CN" altLang="en-US" sz="1400" b="1">
                  <a:solidFill>
                    <a:srgbClr val="000000"/>
                  </a:solidFill>
                  <a:latin typeface="Arial" panose="020B0604020202020204" pitchFamily="34" charset="0"/>
                  <a:ea typeface="宋体" panose="02010600030101010101" pitchFamily="2" charset="-122"/>
                </a:rPr>
                <a:t>频数</a:t>
              </a:r>
            </a:p>
          </p:txBody>
        </p:sp>
      </p:grpSp>
      <p:grpSp>
        <p:nvGrpSpPr>
          <p:cNvPr id="61579" name="组合 38027"/>
          <p:cNvGrpSpPr/>
          <p:nvPr/>
        </p:nvGrpSpPr>
        <p:grpSpPr>
          <a:xfrm>
            <a:off x="5651500" y="6092825"/>
            <a:ext cx="1695450" cy="398463"/>
            <a:chOff x="3560" y="3838"/>
            <a:chExt cx="1068" cy="251"/>
          </a:xfrm>
        </p:grpSpPr>
        <p:sp>
          <p:nvSpPr>
            <p:cNvPr id="61580" name="矩形 38028"/>
            <p:cNvSpPr/>
            <p:nvPr/>
          </p:nvSpPr>
          <p:spPr>
            <a:xfrm>
              <a:off x="3560" y="3847"/>
              <a:ext cx="106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a:solidFill>
                    <a:srgbClr val="000000"/>
                  </a:solidFill>
                  <a:latin typeface="Arial" panose="020B0604020202020204" pitchFamily="34" charset="0"/>
                  <a:ea typeface="宋体" panose="02010600030101010101" pitchFamily="2" charset="-122"/>
                </a:rPr>
                <a:t>左偏度</a:t>
              </a:r>
            </a:p>
          </p:txBody>
        </p:sp>
        <p:pic>
          <p:nvPicPr>
            <p:cNvPr id="61581" name="图片 38029" descr="772672011599701461492.wmf"/>
            <p:cNvPicPr>
              <a:picLocks noChangeAspect="1"/>
            </p:cNvPicPr>
            <p:nvPr/>
          </p:nvPicPr>
          <p:blipFill>
            <a:blip r:embed="rId6"/>
            <a:stretch>
              <a:fillRect/>
            </a:stretch>
          </p:blipFill>
          <p:spPr>
            <a:xfrm>
              <a:off x="3684" y="3838"/>
              <a:ext cx="476" cy="251"/>
            </a:xfrm>
            <a:prstGeom prst="rect">
              <a:avLst/>
            </a:prstGeom>
            <a:noFill/>
            <a:ln w="9525">
              <a:noFill/>
            </a:ln>
          </p:spPr>
        </p:pic>
      </p:grpSp>
      <p:sp>
        <p:nvSpPr>
          <p:cNvPr id="61582" name="矩形 38030"/>
          <p:cNvSpPr>
            <a:spLocks noChangeAspect="1"/>
          </p:cNvSpPr>
          <p:nvPr/>
        </p:nvSpPr>
        <p:spPr>
          <a:xfrm>
            <a:off x="5580063" y="3933825"/>
            <a:ext cx="2595562" cy="1870075"/>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61583" name="组合 38031"/>
          <p:cNvGrpSpPr/>
          <p:nvPr/>
        </p:nvGrpSpPr>
        <p:grpSpPr>
          <a:xfrm>
            <a:off x="5867400" y="4149725"/>
            <a:ext cx="2414588" cy="1295400"/>
            <a:chOff x="3696" y="2614"/>
            <a:chExt cx="1521" cy="816"/>
          </a:xfrm>
        </p:grpSpPr>
        <p:grpSp>
          <p:nvGrpSpPr>
            <p:cNvPr id="61584" name="组合 38032"/>
            <p:cNvGrpSpPr/>
            <p:nvPr/>
          </p:nvGrpSpPr>
          <p:grpSpPr>
            <a:xfrm>
              <a:off x="3696" y="2614"/>
              <a:ext cx="1256" cy="816"/>
              <a:chOff x="3696" y="2614"/>
              <a:chExt cx="1256" cy="816"/>
            </a:xfrm>
          </p:grpSpPr>
          <p:sp>
            <p:nvSpPr>
              <p:cNvPr id="61585" name="矩形 38033"/>
              <p:cNvSpPr/>
              <p:nvPr/>
            </p:nvSpPr>
            <p:spPr>
              <a:xfrm>
                <a:off x="3696" y="2614"/>
                <a:ext cx="1256" cy="806"/>
              </a:xfrm>
              <a:prstGeom prst="rect">
                <a:avLst/>
              </a:prstGeom>
              <a:solidFill>
                <a:srgbClr val="C0C0C0"/>
              </a:solidFill>
              <a:ln w="9525">
                <a:noFill/>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86" name="矩形 38034"/>
              <p:cNvSpPr/>
              <p:nvPr/>
            </p:nvSpPr>
            <p:spPr>
              <a:xfrm>
                <a:off x="3696" y="2614"/>
                <a:ext cx="1256" cy="806"/>
              </a:xfrm>
              <a:prstGeom prst="rect">
                <a:avLst/>
              </a:prstGeom>
              <a:noFill/>
              <a:ln w="12700" cap="flat" cmpd="sng">
                <a:solidFill>
                  <a:srgbClr val="808080"/>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87" name="矩形 38035"/>
              <p:cNvSpPr/>
              <p:nvPr/>
            </p:nvSpPr>
            <p:spPr>
              <a:xfrm>
                <a:off x="3696" y="3396"/>
                <a:ext cx="73" cy="24"/>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88" name="矩形 38036"/>
              <p:cNvSpPr/>
              <p:nvPr/>
            </p:nvSpPr>
            <p:spPr>
              <a:xfrm>
                <a:off x="3835" y="3381"/>
                <a:ext cx="74" cy="39"/>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89" name="矩形 38037"/>
              <p:cNvSpPr/>
              <p:nvPr/>
            </p:nvSpPr>
            <p:spPr>
              <a:xfrm>
                <a:off x="3975" y="3350"/>
                <a:ext cx="73" cy="70"/>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0" name="矩形 38038"/>
              <p:cNvSpPr/>
              <p:nvPr/>
            </p:nvSpPr>
            <p:spPr>
              <a:xfrm>
                <a:off x="4114" y="3294"/>
                <a:ext cx="74" cy="12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1" name="矩形 38039"/>
              <p:cNvSpPr/>
              <p:nvPr/>
            </p:nvSpPr>
            <p:spPr>
              <a:xfrm>
                <a:off x="4254" y="3231"/>
                <a:ext cx="74" cy="189"/>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2" name="矩形 38040"/>
              <p:cNvSpPr/>
              <p:nvPr/>
            </p:nvSpPr>
            <p:spPr>
              <a:xfrm>
                <a:off x="4393" y="3112"/>
                <a:ext cx="74" cy="308"/>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3" name="矩形 38041"/>
              <p:cNvSpPr/>
              <p:nvPr/>
            </p:nvSpPr>
            <p:spPr>
              <a:xfrm>
                <a:off x="4533" y="2954"/>
                <a:ext cx="74" cy="46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4" name="矩形 38042"/>
              <p:cNvSpPr/>
              <p:nvPr/>
            </p:nvSpPr>
            <p:spPr>
              <a:xfrm>
                <a:off x="4673" y="2812"/>
                <a:ext cx="73" cy="608"/>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5" name="矩形 38043"/>
              <p:cNvSpPr/>
              <p:nvPr/>
            </p:nvSpPr>
            <p:spPr>
              <a:xfrm>
                <a:off x="4812" y="2954"/>
                <a:ext cx="73" cy="46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6" name="矩形 38044"/>
              <p:cNvSpPr/>
              <p:nvPr/>
            </p:nvSpPr>
            <p:spPr>
              <a:xfrm>
                <a:off x="3769" y="3396"/>
                <a:ext cx="66" cy="24"/>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7" name="矩形 38045"/>
              <p:cNvSpPr/>
              <p:nvPr/>
            </p:nvSpPr>
            <p:spPr>
              <a:xfrm>
                <a:off x="3909" y="3373"/>
                <a:ext cx="66" cy="47"/>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8" name="矩形 38046"/>
              <p:cNvSpPr/>
              <p:nvPr/>
            </p:nvSpPr>
            <p:spPr>
              <a:xfrm>
                <a:off x="4048" y="3325"/>
                <a:ext cx="66" cy="95"/>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9" name="矩形 38047"/>
              <p:cNvSpPr/>
              <p:nvPr/>
            </p:nvSpPr>
            <p:spPr>
              <a:xfrm>
                <a:off x="4188" y="3270"/>
                <a:ext cx="66" cy="150"/>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0" name="矩形 38048"/>
              <p:cNvSpPr/>
              <p:nvPr/>
            </p:nvSpPr>
            <p:spPr>
              <a:xfrm>
                <a:off x="4328" y="3168"/>
                <a:ext cx="65" cy="252"/>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1" name="矩形 38049"/>
              <p:cNvSpPr/>
              <p:nvPr/>
            </p:nvSpPr>
            <p:spPr>
              <a:xfrm>
                <a:off x="4467" y="3033"/>
                <a:ext cx="66" cy="387"/>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2" name="矩形 38050"/>
              <p:cNvSpPr/>
              <p:nvPr/>
            </p:nvSpPr>
            <p:spPr>
              <a:xfrm>
                <a:off x="4607" y="2868"/>
                <a:ext cx="66" cy="552"/>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3" name="矩形 38051"/>
              <p:cNvSpPr/>
              <p:nvPr/>
            </p:nvSpPr>
            <p:spPr>
              <a:xfrm>
                <a:off x="4746" y="2891"/>
                <a:ext cx="66" cy="529"/>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4" name="矩形 38052"/>
              <p:cNvSpPr/>
              <p:nvPr/>
            </p:nvSpPr>
            <p:spPr>
              <a:xfrm>
                <a:off x="4885" y="3025"/>
                <a:ext cx="67" cy="395"/>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5" name="流程图: 联系 38053"/>
              <p:cNvSpPr/>
              <p:nvPr/>
            </p:nvSpPr>
            <p:spPr>
              <a:xfrm>
                <a:off x="4297" y="3391"/>
                <a:ext cx="41" cy="39"/>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606" name="流程图: 联系 38054"/>
              <p:cNvSpPr/>
              <p:nvPr/>
            </p:nvSpPr>
            <p:spPr>
              <a:xfrm>
                <a:off x="4459" y="3391"/>
                <a:ext cx="40" cy="39"/>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grpSp>
        <p:sp>
          <p:nvSpPr>
            <p:cNvPr id="61607" name="文本框 38055"/>
            <p:cNvSpPr txBox="1"/>
            <p:nvPr/>
          </p:nvSpPr>
          <p:spPr>
            <a:xfrm>
              <a:off x="4967" y="2849"/>
              <a:ext cx="250" cy="314"/>
            </a:xfrm>
            <a:prstGeom prst="rect">
              <a:avLst/>
            </a:prstGeom>
            <a:noFill/>
            <a:ln w="9525">
              <a:noFill/>
            </a:ln>
          </p:spPr>
          <p:txBody>
            <a:bodyPr vert="eaVert" anchor="t" anchorCtr="0">
              <a:spAutoFit/>
            </a:bodyPr>
            <a:lstStyle/>
            <a:p>
              <a:pPr>
                <a:spcBef>
                  <a:spcPct val="50000"/>
                </a:spcBef>
              </a:pPr>
              <a:r>
                <a:rPr lang="zh-CN" altLang="en-US" sz="1400" b="1">
                  <a:solidFill>
                    <a:srgbClr val="000000"/>
                  </a:solidFill>
                  <a:latin typeface="Arial" panose="020B0604020202020204" pitchFamily="34" charset="0"/>
                  <a:ea typeface="宋体" panose="02010600030101010101" pitchFamily="2" charset="-122"/>
                </a:rPr>
                <a:t>频数</a:t>
              </a:r>
            </a:p>
          </p:txBody>
        </p:sp>
      </p:gr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891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53</a:t>
            </a:fld>
            <a:endParaRPr lang="zh-CN" altLang="x-none" sz="1200" dirty="0">
              <a:latin typeface="Arial Black" panose="020B0A04020102020204" pitchFamily="34" charset="0"/>
            </a:endParaRPr>
          </a:p>
        </p:txBody>
      </p:sp>
      <p:sp>
        <p:nvSpPr>
          <p:cNvPr id="62466" name="日期占位符 3891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62467" name="矩形 38915"/>
          <p:cNvSpPr/>
          <p:nvPr/>
        </p:nvSpPr>
        <p:spPr>
          <a:xfrm>
            <a:off x="3901289" y="501651"/>
            <a:ext cx="1944687" cy="519113"/>
          </a:xfrm>
          <a:prstGeom prst="rect">
            <a:avLst/>
          </a:prstGeom>
          <a:noFill/>
          <a:ln w="9525">
            <a:noFill/>
          </a:ln>
        </p:spPr>
        <p:txBody>
          <a:bodyPr anchor="ctr" anchorCtr="0">
            <a:spAutoFit/>
          </a:bodyPr>
          <a:lstStyle/>
          <a:p>
            <a:r>
              <a:rPr lang="zh-CN" altLang="en-US" sz="2800" b="1" dirty="0">
                <a:solidFill>
                  <a:srgbClr val="000000"/>
                </a:solidFill>
                <a:latin typeface="黑体" panose="02010609060101010101" pitchFamily="49" charset="-122"/>
                <a:ea typeface="黑体" panose="02010609060101010101" pitchFamily="49" charset="-122"/>
              </a:rPr>
              <a:t>峰度</a:t>
            </a:r>
          </a:p>
        </p:txBody>
      </p:sp>
      <p:sp>
        <p:nvSpPr>
          <p:cNvPr id="62468" name="矩形 38916"/>
          <p:cNvSpPr/>
          <p:nvPr/>
        </p:nvSpPr>
        <p:spPr>
          <a:xfrm>
            <a:off x="0" y="3078163"/>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grpSp>
        <p:nvGrpSpPr>
          <p:cNvPr id="62469" name="组合 38917"/>
          <p:cNvGrpSpPr/>
          <p:nvPr/>
        </p:nvGrpSpPr>
        <p:grpSpPr>
          <a:xfrm>
            <a:off x="1187450" y="3357563"/>
            <a:ext cx="6264275" cy="792162"/>
            <a:chOff x="748" y="2115"/>
            <a:chExt cx="3946" cy="499"/>
          </a:xfrm>
        </p:grpSpPr>
        <p:pic>
          <p:nvPicPr>
            <p:cNvPr id="62470" name="图片 38918" descr="3044661321599701461492.wmf"/>
            <p:cNvPicPr>
              <a:picLocks noChangeAspect="1"/>
            </p:cNvPicPr>
            <p:nvPr/>
          </p:nvPicPr>
          <p:blipFill>
            <a:blip r:embed="rId2"/>
            <a:stretch>
              <a:fillRect/>
            </a:stretch>
          </p:blipFill>
          <p:spPr>
            <a:xfrm>
              <a:off x="748" y="2115"/>
              <a:ext cx="3025" cy="499"/>
            </a:xfrm>
            <a:prstGeom prst="rect">
              <a:avLst/>
            </a:prstGeom>
            <a:solidFill>
              <a:srgbClr val="D9ECFF"/>
            </a:solidFill>
            <a:ln w="9525">
              <a:noFill/>
            </a:ln>
          </p:spPr>
        </p:pic>
        <p:sp>
          <p:nvSpPr>
            <p:cNvPr id="62471" name="矩形 38919"/>
            <p:cNvSpPr/>
            <p:nvPr/>
          </p:nvSpPr>
          <p:spPr>
            <a:xfrm>
              <a:off x="3904" y="2228"/>
              <a:ext cx="790" cy="212"/>
            </a:xfrm>
            <a:prstGeom prst="rect">
              <a:avLst/>
            </a:prstGeom>
            <a:solidFill>
              <a:srgbClr val="D9ECFF"/>
            </a:solidFill>
            <a:ln w="9525">
              <a:noFill/>
            </a:ln>
          </p:spPr>
          <p:txBody>
            <a:bodyPr anchor="ctr" anchorCtr="0">
              <a:spAutoFit/>
            </a:bodyPr>
            <a:lstStyle/>
            <a:p>
              <a:r>
                <a:rPr lang="en-US" altLang="zh-CN" sz="1000">
                  <a:latin typeface="Times New Roman" panose="02020603050405020304" pitchFamily="18" charset="0"/>
                  <a:ea typeface="宋体" panose="02010600030101010101" pitchFamily="2" charset="-122"/>
                </a:rPr>
                <a:t> </a:t>
              </a:r>
              <a:r>
                <a:rPr lang="en-US" altLang="zh-CN" sz="1600" b="1">
                  <a:latin typeface="Times New Roman" panose="02020603050405020304" pitchFamily="18" charset="0"/>
                  <a:ea typeface="宋体" panose="02010600030101010101" pitchFamily="2" charset="-122"/>
                </a:rPr>
                <a:t>—</a:t>
              </a:r>
              <a:r>
                <a:rPr lang="zh-CN" altLang="en-US" sz="1600" b="1">
                  <a:latin typeface="宋体" panose="02010600030101010101" pitchFamily="2" charset="-122"/>
                  <a:ea typeface="宋体" panose="02010600030101010101" pitchFamily="2" charset="-122"/>
                </a:rPr>
                <a:t>样本峰度</a:t>
              </a:r>
              <a:endParaRPr lang="zh-CN" altLang="en-US" sz="1600" b="1">
                <a:latin typeface="Times New Roman" panose="02020603050405020304" pitchFamily="18" charset="0"/>
                <a:ea typeface="宋体" panose="02010600030101010101" pitchFamily="2" charset="-122"/>
              </a:endParaRPr>
            </a:p>
          </p:txBody>
        </p:sp>
      </p:grpSp>
      <p:sp>
        <p:nvSpPr>
          <p:cNvPr id="62472" name="矩形 38920"/>
          <p:cNvSpPr/>
          <p:nvPr/>
        </p:nvSpPr>
        <p:spPr>
          <a:xfrm>
            <a:off x="827088" y="6165850"/>
            <a:ext cx="7705725" cy="366713"/>
          </a:xfrm>
          <a:prstGeom prst="rect">
            <a:avLst/>
          </a:prstGeom>
          <a:noFill/>
          <a:ln w="9525">
            <a:noFill/>
          </a:ln>
        </p:spPr>
        <p:txBody>
          <a:bodyPr anchor="ctr" anchorCtr="0">
            <a:spAutoFit/>
          </a:bodyPr>
          <a:lstStyle/>
          <a:p>
            <a:r>
              <a:rPr lang="zh-CN" altLang="en-US" b="1">
                <a:latin typeface="Times New Roman" panose="02020603050405020304" pitchFamily="18" charset="0"/>
                <a:ea typeface="宋体" panose="02010600030101010101" pitchFamily="2" charset="-122"/>
              </a:rPr>
              <a:t>相对尖锐的分布</a:t>
            </a:r>
            <a:r>
              <a:rPr lang="en-US" altLang="zh-CN" b="1">
                <a:latin typeface="Times New Roman" panose="02020603050405020304" pitchFamily="18" charset="0"/>
                <a:ea typeface="宋体" panose="02010600030101010101" pitchFamily="2" charset="-122"/>
              </a:rPr>
              <a:t>,</a:t>
            </a:r>
            <a:r>
              <a:rPr lang="zh-CN" altLang="en-US" b="1">
                <a:latin typeface="Times New Roman" panose="02020603050405020304" pitchFamily="18" charset="0"/>
                <a:ea typeface="宋体" panose="02010600030101010101" pitchFamily="2" charset="-122"/>
              </a:rPr>
              <a:t>尾部粗</a:t>
            </a:r>
            <a:r>
              <a:rPr lang="en-US" altLang="zh-CN" b="1">
                <a:latin typeface="Times New Roman" panose="02020603050405020304" pitchFamily="18" charset="0"/>
                <a:ea typeface="宋体" panose="02010600030101010101" pitchFamily="2" charset="-122"/>
              </a:rPr>
              <a:t>,</a:t>
            </a:r>
            <a:r>
              <a:rPr lang="zh-CN" altLang="en-US" b="1">
                <a:latin typeface="Times New Roman" panose="02020603050405020304" pitchFamily="18" charset="0"/>
                <a:ea typeface="宋体" panose="02010600030101010101" pitchFamily="2" charset="-122"/>
              </a:rPr>
              <a:t>异常数值多；            负峰则相对平坦</a:t>
            </a:r>
            <a:r>
              <a:rPr lang="en-US" altLang="zh-CN" b="1">
                <a:latin typeface="Times New Roman" panose="02020603050405020304" pitchFamily="18" charset="0"/>
                <a:ea typeface="宋体" panose="02010600030101010101" pitchFamily="2" charset="-122"/>
              </a:rPr>
              <a:t>,</a:t>
            </a:r>
            <a:r>
              <a:rPr lang="zh-CN" altLang="en-US" b="1">
                <a:latin typeface="Times New Roman" panose="02020603050405020304" pitchFamily="18" charset="0"/>
                <a:ea typeface="宋体" panose="02010600030101010101" pitchFamily="2" charset="-122"/>
              </a:rPr>
              <a:t>尾部细</a:t>
            </a:r>
          </a:p>
        </p:txBody>
      </p:sp>
      <p:sp>
        <p:nvSpPr>
          <p:cNvPr id="62473" name="云形标注 38921"/>
          <p:cNvSpPr/>
          <p:nvPr/>
        </p:nvSpPr>
        <p:spPr>
          <a:xfrm>
            <a:off x="5508625" y="908050"/>
            <a:ext cx="3422650" cy="1800225"/>
          </a:xfrm>
          <a:prstGeom prst="cloudCallout">
            <a:avLst>
              <a:gd name="adj1" fmla="val -80519"/>
              <a:gd name="adj2" fmla="val 88977"/>
            </a:avLst>
          </a:prstGeom>
          <a:solidFill>
            <a:schemeClr val="bg1"/>
          </a:solidFill>
          <a:ln w="9525" cap="flat" cmpd="sng">
            <a:solidFill>
              <a:schemeClr val="tx1"/>
            </a:solidFill>
            <a:prstDash val="solid"/>
            <a:round/>
            <a:headEnd type="none" w="med" len="med"/>
            <a:tailEnd type="none" w="med" len="med"/>
          </a:ln>
        </p:spPr>
        <p:txBody>
          <a:bodyPr anchor="t" anchorCtr="0"/>
          <a:lstStyle/>
          <a:p>
            <a:r>
              <a:rPr lang="zh-CN" altLang="en-US" sz="1600" b="1">
                <a:solidFill>
                  <a:srgbClr val="FF0000"/>
                </a:solidFill>
                <a:latin typeface="仿宋_GB2312" pitchFamily="49" charset="-122"/>
                <a:ea typeface="仿宋_GB2312" pitchFamily="49" charset="-122"/>
              </a:rPr>
              <a:t>与正态分布相比某分布的尖锐或平坦度</a:t>
            </a:r>
            <a:r>
              <a:rPr lang="en-US" altLang="zh-CN" sz="1600" b="1">
                <a:solidFill>
                  <a:srgbClr val="FF0000"/>
                </a:solidFill>
                <a:latin typeface="仿宋_GB2312" pitchFamily="49" charset="-122"/>
                <a:ea typeface="仿宋_GB2312" pitchFamily="49" charset="-122"/>
              </a:rPr>
              <a:t>.</a:t>
            </a:r>
            <a:r>
              <a:rPr lang="zh-CN" altLang="en-US" sz="1600" b="1">
                <a:solidFill>
                  <a:srgbClr val="FF0000"/>
                </a:solidFill>
                <a:latin typeface="仿宋_GB2312" pitchFamily="49" charset="-122"/>
                <a:ea typeface="仿宋_GB2312" pitchFamily="49" charset="-122"/>
              </a:rPr>
              <a:t>为样本观察值消除量纲影响的四阶中心矩减去</a:t>
            </a:r>
            <a:r>
              <a:rPr lang="en-US" altLang="zh-CN" sz="1600" b="1">
                <a:solidFill>
                  <a:srgbClr val="FF0000"/>
                </a:solidFill>
                <a:latin typeface="仿宋_GB2312" pitchFamily="49" charset="-122"/>
                <a:ea typeface="仿宋_GB2312" pitchFamily="49" charset="-122"/>
              </a:rPr>
              <a:t>3,</a:t>
            </a:r>
            <a:r>
              <a:rPr lang="zh-CN" altLang="en-US" sz="1600" b="1">
                <a:solidFill>
                  <a:srgbClr val="FF0000"/>
                </a:solidFill>
                <a:latin typeface="仿宋_GB2312" pitchFamily="49" charset="-122"/>
                <a:ea typeface="仿宋_GB2312" pitchFamily="49" charset="-122"/>
              </a:rPr>
              <a:t>再按样本数进行无偏修正</a:t>
            </a:r>
            <a:endParaRPr lang="zh-CN" altLang="en-US" sz="1600" b="1">
              <a:solidFill>
                <a:srgbClr val="FF0000"/>
              </a:solidFill>
              <a:latin typeface="方正舒体" panose="02010601030101010101" pitchFamily="2" charset="-122"/>
              <a:ea typeface="方正舒体" panose="02010601030101010101" pitchFamily="2" charset="-122"/>
            </a:endParaRPr>
          </a:p>
        </p:txBody>
      </p:sp>
      <p:pic>
        <p:nvPicPr>
          <p:cNvPr id="62474" name="图片 38922" descr="995682961599701461492.wmf"/>
          <p:cNvPicPr>
            <a:picLocks noChangeAspect="1"/>
          </p:cNvPicPr>
          <p:nvPr/>
        </p:nvPicPr>
        <p:blipFill>
          <a:blip r:embed="rId3"/>
          <a:stretch>
            <a:fillRect/>
          </a:stretch>
        </p:blipFill>
        <p:spPr>
          <a:xfrm>
            <a:off x="323850" y="1196975"/>
            <a:ext cx="3600450" cy="1046163"/>
          </a:xfrm>
          <a:prstGeom prst="rect">
            <a:avLst/>
          </a:prstGeom>
          <a:noFill/>
          <a:ln w="9525">
            <a:noFill/>
          </a:ln>
        </p:spPr>
      </p:pic>
      <p:pic>
        <p:nvPicPr>
          <p:cNvPr id="62475" name="图片 38923" descr="75982931599701461492.wmf"/>
          <p:cNvPicPr>
            <a:picLocks noChangeAspect="1"/>
          </p:cNvPicPr>
          <p:nvPr/>
        </p:nvPicPr>
        <p:blipFill>
          <a:blip r:embed="rId4"/>
          <a:stretch>
            <a:fillRect/>
          </a:stretch>
        </p:blipFill>
        <p:spPr>
          <a:xfrm>
            <a:off x="3635375" y="4941888"/>
            <a:ext cx="1843088" cy="398462"/>
          </a:xfrm>
          <a:prstGeom prst="rect">
            <a:avLst/>
          </a:prstGeom>
          <a:noFill/>
          <a:ln w="9525">
            <a:noFill/>
          </a:ln>
        </p:spPr>
      </p:pic>
      <p:grpSp>
        <p:nvGrpSpPr>
          <p:cNvPr id="62476" name="组合 38924"/>
          <p:cNvGrpSpPr/>
          <p:nvPr/>
        </p:nvGrpSpPr>
        <p:grpSpPr>
          <a:xfrm>
            <a:off x="1258888" y="4437063"/>
            <a:ext cx="2232025" cy="1822450"/>
            <a:chOff x="793" y="2795"/>
            <a:chExt cx="1406" cy="1148"/>
          </a:xfrm>
        </p:grpSpPr>
        <p:sp>
          <p:nvSpPr>
            <p:cNvPr id="62477" name="矩形 38925"/>
            <p:cNvSpPr/>
            <p:nvPr/>
          </p:nvSpPr>
          <p:spPr>
            <a:xfrm>
              <a:off x="943" y="3712"/>
              <a:ext cx="1179" cy="231"/>
            </a:xfrm>
            <a:prstGeom prst="rect">
              <a:avLst/>
            </a:prstGeom>
            <a:noFill/>
            <a:ln w="9525">
              <a:noFill/>
            </a:ln>
          </p:spPr>
          <p:txBody>
            <a:bodyPr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sz="1600">
                  <a:solidFill>
                    <a:srgbClr val="000000"/>
                  </a:solidFill>
                  <a:latin typeface="Arial" panose="020B0604020202020204" pitchFamily="34" charset="0"/>
                  <a:ea typeface="宋体" panose="02010600030101010101" pitchFamily="2" charset="-122"/>
                </a:rPr>
                <a:t>尖峰粗尾</a:t>
              </a:r>
            </a:p>
          </p:txBody>
        </p:sp>
        <p:pic>
          <p:nvPicPr>
            <p:cNvPr id="62478" name="图片 38926" descr="4624076431599701461492.wmf"/>
            <p:cNvPicPr>
              <a:picLocks noChangeAspect="1"/>
            </p:cNvPicPr>
            <p:nvPr/>
          </p:nvPicPr>
          <p:blipFill>
            <a:blip r:embed="rId5"/>
            <a:stretch>
              <a:fillRect/>
            </a:stretch>
          </p:blipFill>
          <p:spPr>
            <a:xfrm>
              <a:off x="1020" y="3702"/>
              <a:ext cx="423" cy="229"/>
            </a:xfrm>
            <a:prstGeom prst="rect">
              <a:avLst/>
            </a:prstGeom>
            <a:noFill/>
            <a:ln w="9525">
              <a:noFill/>
            </a:ln>
          </p:spPr>
        </p:pic>
        <p:pic>
          <p:nvPicPr>
            <p:cNvPr id="62479" name="图片 38927" descr="7896087281599701461492.emf"/>
            <p:cNvPicPr>
              <a:picLocks noChangeAspect="1"/>
            </p:cNvPicPr>
            <p:nvPr/>
          </p:nvPicPr>
          <p:blipFill>
            <a:blip r:embed="rId6"/>
            <a:stretch>
              <a:fillRect/>
            </a:stretch>
          </p:blipFill>
          <p:spPr>
            <a:xfrm>
              <a:off x="793" y="2795"/>
              <a:ext cx="1406" cy="969"/>
            </a:xfrm>
            <a:prstGeom prst="rect">
              <a:avLst/>
            </a:prstGeom>
            <a:noFill/>
            <a:ln w="9525">
              <a:noFill/>
            </a:ln>
          </p:spPr>
        </p:pic>
      </p:grpSp>
      <p:grpSp>
        <p:nvGrpSpPr>
          <p:cNvPr id="62480" name="组合 38928"/>
          <p:cNvGrpSpPr/>
          <p:nvPr/>
        </p:nvGrpSpPr>
        <p:grpSpPr>
          <a:xfrm>
            <a:off x="5651500" y="4221163"/>
            <a:ext cx="2232025" cy="1806575"/>
            <a:chOff x="3560" y="2659"/>
            <a:chExt cx="1406" cy="1138"/>
          </a:xfrm>
        </p:grpSpPr>
        <p:sp>
          <p:nvSpPr>
            <p:cNvPr id="62481" name="矩形 38929"/>
            <p:cNvSpPr/>
            <p:nvPr/>
          </p:nvSpPr>
          <p:spPr>
            <a:xfrm>
              <a:off x="3786" y="3566"/>
              <a:ext cx="106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sz="1600">
                  <a:solidFill>
                    <a:srgbClr val="000000"/>
                  </a:solidFill>
                  <a:latin typeface="Arial" panose="020B0604020202020204" pitchFamily="34" charset="0"/>
                  <a:ea typeface="宋体" panose="02010600030101010101" pitchFamily="2" charset="-122"/>
                </a:rPr>
                <a:t>平峰细尾</a:t>
              </a:r>
            </a:p>
          </p:txBody>
        </p:sp>
        <p:pic>
          <p:nvPicPr>
            <p:cNvPr id="62482" name="图片 38930" descr="670739061599701461502.wmf"/>
            <p:cNvPicPr>
              <a:picLocks noChangeAspect="1"/>
            </p:cNvPicPr>
            <p:nvPr/>
          </p:nvPicPr>
          <p:blipFill>
            <a:blip r:embed="rId7"/>
            <a:stretch>
              <a:fillRect/>
            </a:stretch>
          </p:blipFill>
          <p:spPr>
            <a:xfrm>
              <a:off x="3851" y="3566"/>
              <a:ext cx="384" cy="212"/>
            </a:xfrm>
            <a:prstGeom prst="rect">
              <a:avLst/>
            </a:prstGeom>
            <a:noFill/>
            <a:ln w="9525">
              <a:noFill/>
            </a:ln>
          </p:spPr>
        </p:pic>
        <p:pic>
          <p:nvPicPr>
            <p:cNvPr id="62483" name="图片 38931" descr="1018241561599701461502.emf"/>
            <p:cNvPicPr>
              <a:picLocks noChangeAspect="1"/>
            </p:cNvPicPr>
            <p:nvPr/>
          </p:nvPicPr>
          <p:blipFill>
            <a:blip r:embed="rId8"/>
            <a:stretch>
              <a:fillRect/>
            </a:stretch>
          </p:blipFill>
          <p:spPr>
            <a:xfrm>
              <a:off x="3560" y="2659"/>
              <a:ext cx="1406" cy="969"/>
            </a:xfrm>
            <a:prstGeom prst="rect">
              <a:avLst/>
            </a:prstGeom>
            <a:noFill/>
            <a:ln w="9525">
              <a:noFill/>
            </a:ln>
          </p:spPr>
        </p:pic>
      </p:grpSp>
      <p:sp>
        <p:nvSpPr>
          <p:cNvPr id="62484" name="矩形 38932"/>
          <p:cNvSpPr/>
          <p:nvPr/>
        </p:nvSpPr>
        <p:spPr>
          <a:xfrm>
            <a:off x="1403350" y="2852738"/>
            <a:ext cx="3673475" cy="366712"/>
          </a:xfrm>
          <a:prstGeom prst="rect">
            <a:avLst/>
          </a:prstGeom>
          <a:noFill/>
          <a:ln w="9525">
            <a:noFill/>
          </a:ln>
        </p:spPr>
        <p:txBody>
          <a:bodyPr anchor="t" anchorCtr="0">
            <a:spAutoFit/>
          </a:bodyPr>
          <a:lstStyle/>
          <a:p>
            <a:r>
              <a:rPr lang="en-US" altLang="zh-CN" b="1">
                <a:latin typeface="宋体" panose="02010600030101010101" pitchFamily="2" charset="-122"/>
                <a:ea typeface="宋体" panose="02010600030101010101" pitchFamily="2" charset="-122"/>
              </a:rPr>
              <a:t>——</a:t>
            </a:r>
            <a:r>
              <a:rPr lang="zh-CN" altLang="en-US" b="1">
                <a:latin typeface="宋体" panose="02010600030101010101" pitchFamily="2" charset="-122"/>
                <a:ea typeface="宋体" panose="02010600030101010101" pitchFamily="2" charset="-122"/>
              </a:rPr>
              <a:t>总体峰度</a:t>
            </a:r>
            <a:r>
              <a:rPr lang="en-US" altLang="zh-CN" b="1">
                <a:latin typeface="宋体" panose="02010600030101010101" pitchFamily="2" charset="-122"/>
                <a:ea typeface="宋体" panose="02010600030101010101" pitchFamily="2" charset="-122"/>
              </a:rPr>
              <a:t>,</a:t>
            </a:r>
            <a:r>
              <a:rPr lang="zh-CN" altLang="en-US" b="1">
                <a:latin typeface="宋体" panose="02010600030101010101" pitchFamily="2" charset="-122"/>
                <a:ea typeface="宋体" panose="02010600030101010101" pitchFamily="2" charset="-122"/>
              </a:rPr>
              <a:t>度量总体扁平程度</a:t>
            </a:r>
          </a:p>
        </p:txBody>
      </p:sp>
      <p:pic>
        <p:nvPicPr>
          <p:cNvPr id="62485" name="图片 38933" descr="3166509111599701461502.wmf"/>
          <p:cNvPicPr>
            <a:picLocks noChangeAspect="1"/>
          </p:cNvPicPr>
          <p:nvPr/>
        </p:nvPicPr>
        <p:blipFill>
          <a:blip r:embed="rId9"/>
          <a:stretch>
            <a:fillRect/>
          </a:stretch>
        </p:blipFill>
        <p:spPr>
          <a:xfrm>
            <a:off x="2195513" y="2205038"/>
            <a:ext cx="2736850" cy="636587"/>
          </a:xfrm>
          <a:prstGeom prst="rect">
            <a:avLst/>
          </a:prstGeom>
          <a:solidFill>
            <a:srgbClr val="D9ECFF"/>
          </a:solidFill>
          <a:ln w="9525">
            <a:noFill/>
          </a:ln>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2024/11/13</a:t>
            </a:fld>
            <a:endParaRPr lang="zh-CN" altLang="x-none" sz="1200"/>
          </a:p>
        </p:txBody>
      </p:sp>
      <p:sp>
        <p:nvSpPr>
          <p:cNvPr id="63490" name="文本框 2"/>
          <p:cNvSpPr txBox="1"/>
          <p:nvPr/>
        </p:nvSpPr>
        <p:spPr>
          <a:xfrm>
            <a:off x="539750" y="476250"/>
            <a:ext cx="7835900" cy="646113"/>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例</a:t>
            </a:r>
            <a:r>
              <a:rPr lang="en-US" altLang="zh-CN">
                <a:latin typeface="Arial" panose="020B0604020202020204" pitchFamily="34" charset="0"/>
                <a:ea typeface="宋体" panose="02010600030101010101" pitchFamily="2" charset="-122"/>
              </a:rPr>
              <a:t>1.2</a:t>
            </a:r>
            <a:r>
              <a:rPr lang="zh-CN" altLang="en-US">
                <a:latin typeface="Arial" panose="020B0604020202020204" pitchFamily="34" charset="0"/>
                <a:ea typeface="宋体" panose="02010600030101010101" pitchFamily="2" charset="-122"/>
              </a:rPr>
              <a:t>（续例</a:t>
            </a:r>
            <a:r>
              <a:rPr lang="en-US" altLang="zh-CN">
                <a:latin typeface="Arial" panose="020B0604020202020204" pitchFamily="34" charset="0"/>
                <a:ea typeface="宋体" panose="02010600030101010101" pitchFamily="2" charset="-122"/>
              </a:rPr>
              <a:t>1.1</a:t>
            </a:r>
            <a:r>
              <a:rPr lang="zh-CN" altLang="en-US">
                <a:latin typeface="Arial" panose="020B0604020202020204" pitchFamily="34" charset="0"/>
                <a:ea typeface="宋体" panose="02010600030101010101" pitchFamily="2" charset="-122"/>
              </a:rPr>
              <a:t>）求例</a:t>
            </a:r>
            <a:r>
              <a:rPr lang="en-US" altLang="zh-CN">
                <a:latin typeface="Arial" panose="020B0604020202020204" pitchFamily="34" charset="0"/>
                <a:ea typeface="宋体" panose="02010600030101010101" pitchFamily="2" charset="-122"/>
              </a:rPr>
              <a:t>1.1</a:t>
            </a:r>
            <a:r>
              <a:rPr lang="zh-CN" altLang="en-US">
                <a:latin typeface="Arial" panose="020B0604020202020204" pitchFamily="34" charset="0"/>
                <a:ea typeface="宋体" panose="02010600030101010101" pitchFamily="2" charset="-122"/>
              </a:rPr>
              <a:t>当中血清蛋白含量数据的方差、标准差、变异系数、极差、四分位极差、四分位标准差、并分析是否有异常值。</a:t>
            </a:r>
            <a:endParaRPr lang="en-US" altLang="zh-CN">
              <a:latin typeface="Arial" panose="020B0604020202020204" pitchFamily="34" charset="0"/>
              <a:ea typeface="宋体" panose="02010600030101010101" pitchFamily="2" charset="-122"/>
            </a:endParaRPr>
          </a:p>
        </p:txBody>
      </p:sp>
      <p:sp>
        <p:nvSpPr>
          <p:cNvPr id="63491" name="文本框 3"/>
          <p:cNvSpPr txBox="1"/>
          <p:nvPr/>
        </p:nvSpPr>
        <p:spPr>
          <a:xfrm>
            <a:off x="1547813" y="1227138"/>
            <a:ext cx="6296025" cy="5630862"/>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import numpy as np</a:t>
            </a:r>
          </a:p>
          <a:p>
            <a:r>
              <a:rPr lang="zh-CN" altLang="en-US">
                <a:latin typeface="Arial" panose="020B0604020202020204" pitchFamily="34" charset="0"/>
                <a:ea typeface="宋体" panose="02010600030101010101" pitchFamily="2" charset="-122"/>
              </a:rPr>
              <a:t>import pandas as pd</a:t>
            </a:r>
          </a:p>
          <a:p>
            <a:r>
              <a:rPr lang="zh-CN" altLang="en-US">
                <a:latin typeface="Arial" panose="020B0604020202020204" pitchFamily="34" charset="0"/>
                <a:ea typeface="宋体" panose="02010600030101010101" pitchFamily="2" charset="-122"/>
              </a:rPr>
              <a:t>a=np.loadtxt("E:\\t1.txt")</a:t>
            </a:r>
          </a:p>
          <a:p>
            <a:r>
              <a:rPr lang="zh-CN" altLang="en-US">
                <a:latin typeface="Arial" panose="020B0604020202020204" pitchFamily="34" charset="0"/>
                <a:ea typeface="宋体" panose="02010600030101010101" pitchFamily="2" charset="-122"/>
              </a:rPr>
              <a:t>with open(r"E:\\t1.txt","r") as f:</a:t>
            </a:r>
          </a:p>
          <a:p>
            <a:r>
              <a:rPr lang="zh-CN" altLang="en-US">
                <a:latin typeface="Arial" panose="020B0604020202020204" pitchFamily="34" charset="0"/>
                <a:ea typeface="宋体" panose="02010600030101010101" pitchFamily="2" charset="-122"/>
              </a:rPr>
              <a:t>   s=f.read()</a:t>
            </a:r>
          </a:p>
          <a:p>
            <a:r>
              <a:rPr lang="zh-CN" altLang="en-US">
                <a:latin typeface="Arial" panose="020B0604020202020204" pitchFamily="34" charset="0"/>
                <a:ea typeface="宋体" panose="02010600030101010101" pitchFamily="2" charset="-122"/>
              </a:rPr>
              <a:t>   w=s.split()</a:t>
            </a:r>
          </a:p>
          <a:p>
            <a:r>
              <a:rPr lang="zh-CN" altLang="en-US">
                <a:latin typeface="Arial" panose="020B0604020202020204" pitchFamily="34" charset="0"/>
                <a:ea typeface="宋体" panose="02010600030101010101" pitchFamily="2" charset="-122"/>
              </a:rPr>
              <a:t>   p=list(map(eval,w))</a:t>
            </a:r>
          </a:p>
          <a:p>
            <a:r>
              <a:rPr lang="zh-CN" altLang="en-US">
                <a:latin typeface="Arial" panose="020B0604020202020204" pitchFamily="34" charset="0"/>
                <a:ea typeface="宋体" panose="02010600030101010101" pitchFamily="2" charset="-122"/>
              </a:rPr>
              <a:t>arr=p</a:t>
            </a:r>
          </a:p>
          <a:p>
            <a:r>
              <a:rPr lang="zh-CN" altLang="en-US">
                <a:solidFill>
                  <a:srgbClr val="FF0000"/>
                </a:solidFill>
                <a:latin typeface="Arial" panose="020B0604020202020204" pitchFamily="34" charset="0"/>
                <a:ea typeface="宋体" panose="02010600030101010101" pitchFamily="2" charset="-122"/>
              </a:rPr>
              <a:t>#求均值</a:t>
            </a:r>
          </a:p>
          <a:p>
            <a:r>
              <a:rPr lang="zh-CN" altLang="en-US">
                <a:latin typeface="Arial" panose="020B0604020202020204" pitchFamily="34" charset="0"/>
                <a:ea typeface="宋体" panose="02010600030101010101" pitchFamily="2" charset="-122"/>
              </a:rPr>
              <a:t>arr_mean = np.mean(arr)</a:t>
            </a:r>
          </a:p>
          <a:p>
            <a:r>
              <a:rPr lang="zh-CN" altLang="en-US">
                <a:latin typeface="Arial" panose="020B0604020202020204" pitchFamily="34" charset="0"/>
                <a:ea typeface="宋体" panose="02010600030101010101" pitchFamily="2" charset="-122"/>
              </a:rPr>
              <a:t> </a:t>
            </a:r>
            <a:r>
              <a:rPr lang="zh-CN" altLang="en-US">
                <a:solidFill>
                  <a:srgbClr val="FF0000"/>
                </a:solidFill>
                <a:latin typeface="Arial" panose="020B0604020202020204" pitchFamily="34" charset="0"/>
                <a:ea typeface="宋体" panose="02010600030101010101" pitchFamily="2" charset="-122"/>
              </a:rPr>
              <a:t>#求方差</a:t>
            </a:r>
          </a:p>
          <a:p>
            <a:r>
              <a:rPr lang="zh-CN" altLang="en-US">
                <a:latin typeface="Arial" panose="020B0604020202020204" pitchFamily="34" charset="0"/>
                <a:ea typeface="宋体" panose="02010600030101010101" pitchFamily="2" charset="-122"/>
              </a:rPr>
              <a:t>arr_var = np.var(arr)</a:t>
            </a:r>
          </a:p>
          <a:p>
            <a:r>
              <a:rPr lang="zh-CN" altLang="en-US">
                <a:solidFill>
                  <a:srgbClr val="FF0000"/>
                </a:solidFill>
                <a:latin typeface="Arial" panose="020B0604020202020204" pitchFamily="34" charset="0"/>
                <a:ea typeface="宋体" panose="02010600030101010101" pitchFamily="2" charset="-122"/>
              </a:rPr>
              <a:t>#求标准差</a:t>
            </a:r>
          </a:p>
          <a:p>
            <a:r>
              <a:rPr lang="zh-CN" altLang="en-US">
                <a:latin typeface="Arial" panose="020B0604020202020204" pitchFamily="34" charset="0"/>
                <a:ea typeface="宋体" panose="02010600030101010101" pitchFamily="2" charset="-122"/>
              </a:rPr>
              <a:t>arr_std = np.std(arr,ddof=1)</a:t>
            </a:r>
          </a:p>
          <a:p>
            <a:r>
              <a:rPr lang="zh-CN" altLang="en-US">
                <a:solidFill>
                  <a:srgbClr val="FF0000"/>
                </a:solidFill>
                <a:latin typeface="Arial" panose="020B0604020202020204" pitchFamily="34" charset="0"/>
                <a:ea typeface="宋体" panose="02010600030101010101" pitchFamily="2" charset="-122"/>
              </a:rPr>
              <a:t>#求变异系数</a:t>
            </a:r>
          </a:p>
          <a:p>
            <a:r>
              <a:rPr lang="zh-CN" altLang="en-US">
                <a:latin typeface="Arial" panose="020B0604020202020204" pitchFamily="34" charset="0"/>
                <a:ea typeface="宋体" panose="02010600030101010101" pitchFamily="2" charset="-122"/>
              </a:rPr>
              <a:t>arr_by=arr_std/arr_mean*100</a:t>
            </a:r>
          </a:p>
          <a:p>
            <a:r>
              <a:rPr lang="zh-CN" altLang="en-US">
                <a:solidFill>
                  <a:srgbClr val="FF0000"/>
                </a:solidFill>
                <a:latin typeface="Arial" panose="020B0604020202020204" pitchFamily="34" charset="0"/>
                <a:ea typeface="宋体" panose="02010600030101010101" pitchFamily="2" charset="-122"/>
              </a:rPr>
              <a:t>#求极差</a:t>
            </a:r>
          </a:p>
          <a:p>
            <a:r>
              <a:rPr lang="zh-CN" altLang="en-US">
                <a:latin typeface="Arial" panose="020B0604020202020204" pitchFamily="34" charset="0"/>
                <a:ea typeface="宋体" panose="02010600030101010101" pitchFamily="2" charset="-122"/>
              </a:rPr>
              <a:t>R=np.max(arr)-np.min(arr)</a:t>
            </a:r>
          </a:p>
          <a:p>
            <a:r>
              <a:rPr lang="zh-CN" altLang="en-US">
                <a:solidFill>
                  <a:srgbClr val="FF0000"/>
                </a:solidFill>
                <a:latin typeface="Arial" panose="020B0604020202020204" pitchFamily="34" charset="0"/>
                <a:ea typeface="宋体" panose="02010600030101010101" pitchFamily="2" charset="-122"/>
              </a:rPr>
              <a:t>#求四分位极差R1</a:t>
            </a:r>
          </a:p>
          <a:p>
            <a:r>
              <a:rPr lang="zh-CN" altLang="en-US">
                <a:latin typeface="Arial" panose="020B0604020202020204" pitchFamily="34" charset="0"/>
                <a:ea typeface="宋体" panose="02010600030101010101" pitchFamily="2" charset="-122"/>
              </a:rPr>
              <a:t>R1=np.percentile(arr,75)-np.percentile(arr,25)</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2024/11/13</a:t>
            </a:fld>
            <a:endParaRPr lang="zh-CN" altLang="x-none" sz="1200"/>
          </a:p>
        </p:txBody>
      </p:sp>
      <p:sp>
        <p:nvSpPr>
          <p:cNvPr id="64514" name="文本框 2"/>
          <p:cNvSpPr txBox="1"/>
          <p:nvPr/>
        </p:nvSpPr>
        <p:spPr>
          <a:xfrm>
            <a:off x="971550" y="1268413"/>
            <a:ext cx="6756400" cy="4246562"/>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#求四分位标准差sigma</a:t>
            </a:r>
          </a:p>
          <a:p>
            <a:r>
              <a:rPr lang="zh-CN" altLang="en-US">
                <a:latin typeface="Arial" panose="020B0604020202020204" pitchFamily="34" charset="0"/>
                <a:ea typeface="宋体" panose="02010600030101010101" pitchFamily="2" charset="-122"/>
              </a:rPr>
              <a:t>sigma=R1/1.349</a:t>
            </a:r>
          </a:p>
          <a:p>
            <a:r>
              <a:rPr lang="zh-CN" altLang="en-US">
                <a:latin typeface="Arial" panose="020B0604020202020204" pitchFamily="34" charset="0"/>
                <a:ea typeface="宋体" panose="02010600030101010101" pitchFamily="2" charset="-122"/>
              </a:rPr>
              <a:t>#求上截断点S1</a:t>
            </a:r>
          </a:p>
          <a:p>
            <a:r>
              <a:rPr lang="zh-CN" altLang="en-US">
                <a:latin typeface="Arial" panose="020B0604020202020204" pitchFamily="34" charset="0"/>
                <a:ea typeface="宋体" panose="02010600030101010101" pitchFamily="2" charset="-122"/>
              </a:rPr>
              <a:t>S1=np.percentile(arr,75)+1.5*R1</a:t>
            </a:r>
          </a:p>
          <a:p>
            <a:r>
              <a:rPr lang="zh-CN" altLang="en-US">
                <a:latin typeface="Arial" panose="020B0604020202020204" pitchFamily="34" charset="0"/>
                <a:ea typeface="宋体" panose="02010600030101010101" pitchFamily="2" charset="-122"/>
              </a:rPr>
              <a:t>#求下截断点S2</a:t>
            </a:r>
          </a:p>
          <a:p>
            <a:r>
              <a:rPr lang="zh-CN" altLang="en-US">
                <a:latin typeface="Arial" panose="020B0604020202020204" pitchFamily="34" charset="0"/>
                <a:ea typeface="宋体" panose="02010600030101010101" pitchFamily="2" charset="-122"/>
              </a:rPr>
              <a:t>S2=np.percentile(arr,25)-1.5*R1</a:t>
            </a:r>
          </a:p>
          <a:p>
            <a:r>
              <a:rPr lang="zh-CN" altLang="en-US">
                <a:latin typeface="Arial" panose="020B0604020202020204" pitchFamily="34" charset="0"/>
                <a:ea typeface="宋体" panose="02010600030101010101" pitchFamily="2" charset="-122"/>
              </a:rPr>
              <a:t>print("平均值为：%f" % arr_mean)</a:t>
            </a:r>
          </a:p>
          <a:p>
            <a:r>
              <a:rPr lang="zh-CN" altLang="en-US">
                <a:latin typeface="Arial" panose="020B0604020202020204" pitchFamily="34" charset="0"/>
                <a:ea typeface="宋体" panose="02010600030101010101" pitchFamily="2" charset="-122"/>
              </a:rPr>
              <a:t>print("方差s^2为：%f" % arr_var)</a:t>
            </a:r>
          </a:p>
          <a:p>
            <a:r>
              <a:rPr lang="zh-CN" altLang="en-US">
                <a:latin typeface="Arial" panose="020B0604020202020204" pitchFamily="34" charset="0"/>
                <a:ea typeface="宋体" panose="02010600030101010101" pitchFamily="2" charset="-122"/>
              </a:rPr>
              <a:t>print("标准差s为:%f" % arr_std)</a:t>
            </a:r>
          </a:p>
          <a:p>
            <a:r>
              <a:rPr lang="zh-CN" altLang="en-US">
                <a:latin typeface="Arial" panose="020B0604020202020204" pitchFamily="34" charset="0"/>
                <a:ea typeface="宋体" panose="02010600030101010101" pitchFamily="2" charset="-122"/>
              </a:rPr>
              <a:t>print("变异系数CV为:%f" % arr_by)</a:t>
            </a:r>
          </a:p>
          <a:p>
            <a:r>
              <a:rPr lang="zh-CN" altLang="en-US">
                <a:latin typeface="Arial" panose="020B0604020202020204" pitchFamily="34" charset="0"/>
                <a:ea typeface="宋体" panose="02010600030101010101" pitchFamily="2" charset="-122"/>
              </a:rPr>
              <a:t>print("极差R为：%f" % R)</a:t>
            </a:r>
          </a:p>
          <a:p>
            <a:r>
              <a:rPr lang="zh-CN" altLang="en-US">
                <a:latin typeface="Arial" panose="020B0604020202020204" pitchFamily="34" charset="0"/>
                <a:ea typeface="宋体" panose="02010600030101010101" pitchFamily="2" charset="-122"/>
              </a:rPr>
              <a:t>print("四分位极差R1为：%f" % R1)</a:t>
            </a:r>
          </a:p>
          <a:p>
            <a:r>
              <a:rPr lang="zh-CN" altLang="en-US">
                <a:latin typeface="Arial" panose="020B0604020202020204" pitchFamily="34" charset="0"/>
                <a:ea typeface="宋体" panose="02010600030101010101" pitchFamily="2" charset="-122"/>
              </a:rPr>
              <a:t>print("四分位标准差sigma为：%f" % sigma)</a:t>
            </a:r>
          </a:p>
          <a:p>
            <a:r>
              <a:rPr lang="zh-CN" altLang="en-US">
                <a:latin typeface="Arial" panose="020B0604020202020204" pitchFamily="34" charset="0"/>
                <a:ea typeface="宋体" panose="02010600030101010101" pitchFamily="2" charset="-122"/>
              </a:rPr>
              <a:t>print("上截断点S1为：%f" % S1)</a:t>
            </a:r>
          </a:p>
          <a:p>
            <a:r>
              <a:rPr lang="zh-CN" altLang="en-US">
                <a:latin typeface="Arial" panose="020B0604020202020204" pitchFamily="34" charset="0"/>
                <a:ea typeface="宋体" panose="02010600030101010101" pitchFamily="2" charset="-122"/>
              </a:rPr>
              <a:t>print("下截断点S2为：%f" % S2)</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2024/11/13</a:t>
            </a:fld>
            <a:endParaRPr lang="zh-CN" altLang="x-none" sz="1200"/>
          </a:p>
        </p:txBody>
      </p:sp>
      <p:graphicFrame>
        <p:nvGraphicFramePr>
          <p:cNvPr id="65538" name="对象 3"/>
          <p:cNvGraphicFramePr/>
          <p:nvPr/>
        </p:nvGraphicFramePr>
        <p:xfrm>
          <a:off x="755650" y="655638"/>
          <a:ext cx="5622925" cy="5035550"/>
        </p:xfrm>
        <a:graphic>
          <a:graphicData uri="http://schemas.openxmlformats.org/presentationml/2006/ole">
            <mc:AlternateContent xmlns:mc="http://schemas.openxmlformats.org/markup-compatibility/2006">
              <mc:Choice xmlns:v="urn:schemas-microsoft-com:vml" Requires="v">
                <p:oleObj spid="_x0000_s4161" r:id="rId3" imgW="4819650" imgH="4105275" progId="Paint.Picture">
                  <p:embed/>
                </p:oleObj>
              </mc:Choice>
              <mc:Fallback>
                <p:oleObj r:id="rId3" imgW="4819650" imgH="4105275" progId="Paint.Picture">
                  <p:embed/>
                  <p:pic>
                    <p:nvPicPr>
                      <p:cNvPr id="0" name="图片 3077"/>
                      <p:cNvPicPr/>
                      <p:nvPr/>
                    </p:nvPicPr>
                    <p:blipFill>
                      <a:blip r:embed="rId4"/>
                      <a:stretch>
                        <a:fillRect/>
                      </a:stretch>
                    </p:blipFill>
                    <p:spPr>
                      <a:xfrm>
                        <a:off x="755650" y="655638"/>
                        <a:ext cx="5622925" cy="5035550"/>
                      </a:xfrm>
                      <a:prstGeom prst="rect">
                        <a:avLst/>
                      </a:prstGeom>
                      <a:noFill/>
                      <a:ln w="38100">
                        <a:noFill/>
                        <a:miter/>
                      </a:ln>
                    </p:spPr>
                  </p:pic>
                </p:oleObj>
              </mc:Fallback>
            </mc:AlternateContent>
          </a:graphicData>
        </a:graphic>
      </p:graphicFrame>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2024/11/13</a:t>
            </a:fld>
            <a:endParaRPr lang="zh-CN" altLang="x-none" sz="1200"/>
          </a:p>
        </p:txBody>
      </p:sp>
      <p:graphicFrame>
        <p:nvGraphicFramePr>
          <p:cNvPr id="66562" name="对象 2"/>
          <p:cNvGraphicFramePr/>
          <p:nvPr/>
        </p:nvGraphicFramePr>
        <p:xfrm>
          <a:off x="827088" y="1052513"/>
          <a:ext cx="7369175" cy="5087937"/>
        </p:xfrm>
        <a:graphic>
          <a:graphicData uri="http://schemas.openxmlformats.org/presentationml/2006/ole">
            <mc:AlternateContent xmlns:mc="http://schemas.openxmlformats.org/markup-compatibility/2006">
              <mc:Choice xmlns:v="urn:schemas-microsoft-com:vml" Requires="v">
                <p:oleObj spid="_x0000_s5185" r:id="rId3" imgW="6276975" imgH="4905375" progId="Paint.Picture">
                  <p:embed/>
                </p:oleObj>
              </mc:Choice>
              <mc:Fallback>
                <p:oleObj r:id="rId3" imgW="6276975" imgH="4905375" progId="Paint.Picture">
                  <p:embed/>
                  <p:pic>
                    <p:nvPicPr>
                      <p:cNvPr id="0" name="图片 3078"/>
                      <p:cNvPicPr/>
                      <p:nvPr/>
                    </p:nvPicPr>
                    <p:blipFill>
                      <a:blip r:embed="rId4"/>
                      <a:stretch>
                        <a:fillRect/>
                      </a:stretch>
                    </p:blipFill>
                    <p:spPr>
                      <a:xfrm>
                        <a:off x="827088" y="1052513"/>
                        <a:ext cx="7369175" cy="5087937"/>
                      </a:xfrm>
                      <a:prstGeom prst="rect">
                        <a:avLst/>
                      </a:prstGeom>
                      <a:noFill/>
                      <a:ln w="38100">
                        <a:noFill/>
                        <a:miter/>
                      </a:ln>
                    </p:spPr>
                  </p:pic>
                </p:oleObj>
              </mc:Fallback>
            </mc:AlternateContent>
          </a:graphicData>
        </a:graphic>
      </p:graphicFrame>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2024/11/13</a:t>
            </a:fld>
            <a:endParaRPr lang="zh-CN" altLang="x-none" sz="1200"/>
          </a:p>
        </p:txBody>
      </p:sp>
      <p:graphicFrame>
        <p:nvGraphicFramePr>
          <p:cNvPr id="67586" name="对象 2"/>
          <p:cNvGraphicFramePr/>
          <p:nvPr/>
        </p:nvGraphicFramePr>
        <p:xfrm>
          <a:off x="1042988" y="765175"/>
          <a:ext cx="4668837" cy="3275013"/>
        </p:xfrm>
        <a:graphic>
          <a:graphicData uri="http://schemas.openxmlformats.org/presentationml/2006/ole">
            <mc:AlternateContent xmlns:mc="http://schemas.openxmlformats.org/markup-compatibility/2006">
              <mc:Choice xmlns:v="urn:schemas-microsoft-com:vml" Requires="v">
                <p:oleObj spid="_x0000_s6209" r:id="rId3" imgW="3933825" imgH="2828925" progId="Paint.Picture">
                  <p:embed/>
                </p:oleObj>
              </mc:Choice>
              <mc:Fallback>
                <p:oleObj r:id="rId3" imgW="3933825" imgH="2828925" progId="Paint.Picture">
                  <p:embed/>
                  <p:pic>
                    <p:nvPicPr>
                      <p:cNvPr id="0" name="图片 3079"/>
                      <p:cNvPicPr/>
                      <p:nvPr/>
                    </p:nvPicPr>
                    <p:blipFill>
                      <a:blip r:embed="rId4"/>
                      <a:stretch>
                        <a:fillRect/>
                      </a:stretch>
                    </p:blipFill>
                    <p:spPr>
                      <a:xfrm>
                        <a:off x="1042988" y="765175"/>
                        <a:ext cx="4668837" cy="3275013"/>
                      </a:xfrm>
                      <a:prstGeom prst="rect">
                        <a:avLst/>
                      </a:prstGeom>
                      <a:noFill/>
                      <a:ln w="38100">
                        <a:noFill/>
                        <a:miter/>
                      </a:ln>
                    </p:spPr>
                  </p:pic>
                </p:oleObj>
              </mc:Fallback>
            </mc:AlternateContent>
          </a:graphicData>
        </a:graphic>
      </p:graphicFrame>
      <p:sp>
        <p:nvSpPr>
          <p:cNvPr id="67587" name="文本框 4"/>
          <p:cNvSpPr txBox="1"/>
          <p:nvPr/>
        </p:nvSpPr>
        <p:spPr>
          <a:xfrm>
            <a:off x="676275" y="4119563"/>
            <a:ext cx="8101013" cy="1568450"/>
          </a:xfrm>
          <a:prstGeom prst="rect">
            <a:avLst/>
          </a:prstGeom>
          <a:noFill/>
          <a:ln w="9525">
            <a:noFill/>
          </a:ln>
        </p:spPr>
        <p:txBody>
          <a:bodyPr wrap="square" anchor="t" anchorCtr="0">
            <a:spAutoFit/>
          </a:bodyPr>
          <a:lstStyle/>
          <a:p>
            <a:r>
              <a:rPr lang="zh-CN" altLang="en-US" sz="2400">
                <a:latin typeface="Arial" panose="020B0604020202020204" pitchFamily="34" charset="0"/>
                <a:ea typeface="宋体" panose="02010600030101010101" pitchFamily="2" charset="-122"/>
              </a:rPr>
              <a:t>由于数据</a:t>
            </a:r>
            <a:r>
              <a:rPr lang="en-US" altLang="zh-CN" sz="2400">
                <a:latin typeface="Arial" panose="020B0604020202020204" pitchFamily="34" charset="0"/>
                <a:ea typeface="宋体" panose="02010600030101010101" pitchFamily="2" charset="-122"/>
              </a:rPr>
              <a:t>84.3</a:t>
            </a:r>
            <a:r>
              <a:rPr lang="zh-CN" altLang="en-US" sz="2400">
                <a:latin typeface="Arial" panose="020B0604020202020204" pitchFamily="34" charset="0"/>
                <a:ea typeface="宋体" panose="02010600030101010101" pitchFamily="2" charset="-122"/>
              </a:rPr>
              <a:t>大于上截断点</a:t>
            </a:r>
            <a:r>
              <a:rPr lang="en-US" altLang="zh-CN" sz="2400">
                <a:latin typeface="Arial" panose="020B0604020202020204" pitchFamily="34" charset="0"/>
                <a:ea typeface="宋体" panose="02010600030101010101" pitchFamily="2" charset="-122"/>
              </a:rPr>
              <a:t>82.7</a:t>
            </a:r>
            <a:r>
              <a:rPr lang="zh-CN" altLang="en-US" sz="2400">
                <a:latin typeface="Arial" panose="020B0604020202020204" pitchFamily="34" charset="0"/>
                <a:ea typeface="宋体" panose="02010600030101010101" pitchFamily="2" charset="-122"/>
              </a:rPr>
              <a:t>，所以这数据为异常值。</a:t>
            </a:r>
          </a:p>
          <a:p>
            <a:endParaRPr lang="zh-CN" altLang="en-US" sz="2400">
              <a:solidFill>
                <a:srgbClr val="FF0000"/>
              </a:solidFill>
              <a:latin typeface="Arial" panose="020B0604020202020204" pitchFamily="34" charset="0"/>
              <a:ea typeface="宋体" panose="02010600030101010101" pitchFamily="2" charset="-122"/>
            </a:endParaRPr>
          </a:p>
          <a:p>
            <a:r>
              <a:rPr lang="zh-CN" altLang="en-US" sz="2400">
                <a:solidFill>
                  <a:srgbClr val="FF0000"/>
                </a:solidFill>
                <a:latin typeface="Arial" panose="020B0604020202020204" pitchFamily="34" charset="0"/>
                <a:ea typeface="宋体" panose="02010600030101010101" pitchFamily="2" charset="-122"/>
              </a:rPr>
              <a:t>课后作业：在原数据文件中去掉</a:t>
            </a:r>
            <a:r>
              <a:rPr lang="en-US" altLang="zh-CN" sz="2400">
                <a:solidFill>
                  <a:srgbClr val="FF0000"/>
                </a:solidFill>
                <a:latin typeface="Arial" panose="020B0604020202020204" pitchFamily="34" charset="0"/>
                <a:ea typeface="宋体" panose="02010600030101010101" pitchFamily="2" charset="-122"/>
              </a:rPr>
              <a:t>84</a:t>
            </a:r>
            <a:r>
              <a:rPr lang="zh-CN" altLang="en-US" sz="2400">
                <a:solidFill>
                  <a:srgbClr val="FF0000"/>
                </a:solidFill>
                <a:latin typeface="Arial" panose="020B0604020202020204" pitchFamily="34" charset="0"/>
                <a:ea typeface="宋体" panose="02010600030101010101" pitchFamily="2" charset="-122"/>
              </a:rPr>
              <a:t>，</a:t>
            </a:r>
            <a:r>
              <a:rPr lang="en-US" altLang="zh-CN" sz="2400">
                <a:solidFill>
                  <a:srgbClr val="FF0000"/>
                </a:solidFill>
                <a:latin typeface="Arial" panose="020B0604020202020204" pitchFamily="34" charset="0"/>
                <a:ea typeface="宋体" panose="02010600030101010101" pitchFamily="2" charset="-122"/>
              </a:rPr>
              <a:t>3</a:t>
            </a:r>
            <a:r>
              <a:rPr lang="zh-CN" altLang="en-US" sz="2400">
                <a:solidFill>
                  <a:srgbClr val="FF0000"/>
                </a:solidFill>
                <a:latin typeface="Arial" panose="020B0604020202020204" pitchFamily="34" charset="0"/>
                <a:ea typeface="宋体" panose="02010600030101010101" pitchFamily="2" charset="-122"/>
              </a:rPr>
              <a:t>，再求以上各值，并进行分析。</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2024/11/13</a:t>
            </a:fld>
            <a:endParaRPr lang="zh-CN" altLang="x-none" sz="1200"/>
          </a:p>
        </p:txBody>
      </p:sp>
      <p:sp>
        <p:nvSpPr>
          <p:cNvPr id="39940" name="矩形 39939"/>
          <p:cNvSpPr/>
          <p:nvPr/>
        </p:nvSpPr>
        <p:spPr>
          <a:xfrm>
            <a:off x="1042988" y="908050"/>
            <a:ext cx="6770687" cy="120015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例</a:t>
            </a:r>
            <a:r>
              <a:rPr lang="en-US" altLang="zh-CN" sz="2400" b="1">
                <a:latin typeface="Arial" panose="020B0604020202020204" pitchFamily="34" charset="0"/>
                <a:ea typeface="宋体" panose="02010600030101010101" pitchFamily="2" charset="-122"/>
              </a:rPr>
              <a:t>1.3</a:t>
            </a:r>
            <a:r>
              <a:rPr lang="zh-CN" altLang="en-US" sz="2400" b="1">
                <a:solidFill>
                  <a:schemeClr val="tx2"/>
                </a:solidFill>
                <a:latin typeface="Arial" panose="020B0604020202020204" pitchFamily="34" charset="0"/>
                <a:ea typeface="宋体" panose="02010600030101010101" pitchFamily="2" charset="-122"/>
              </a:rPr>
              <a:t>从</a:t>
            </a:r>
            <a:r>
              <a:rPr lang="en-US" altLang="zh-CN" sz="2400" b="1">
                <a:solidFill>
                  <a:schemeClr val="tx2"/>
                </a:solidFill>
                <a:latin typeface="Arial" panose="020B0604020202020204" pitchFamily="34" charset="0"/>
                <a:ea typeface="宋体" panose="02010600030101010101" pitchFamily="2" charset="-122"/>
              </a:rPr>
              <a:t>1952-2001</a:t>
            </a:r>
            <a:r>
              <a:rPr lang="zh-CN" altLang="en-US" sz="2400" b="1">
                <a:solidFill>
                  <a:schemeClr val="tx2"/>
                </a:solidFill>
                <a:latin typeface="Arial" panose="020B0604020202020204" pitchFamily="34" charset="0"/>
                <a:ea typeface="宋体" panose="02010600030101010101" pitchFamily="2" charset="-122"/>
              </a:rPr>
              <a:t>年我国国民生产总值第一、二、三产业产值数据</a:t>
            </a:r>
            <a:r>
              <a:rPr lang="en-US" altLang="zh-CN" sz="2400" b="1">
                <a:solidFill>
                  <a:schemeClr val="tx2"/>
                </a:solidFill>
                <a:latin typeface="Arial" panose="020B0604020202020204" pitchFamily="34" charset="0"/>
                <a:ea typeface="宋体" panose="02010600030101010101" pitchFamily="2" charset="-122"/>
              </a:rPr>
              <a:t>(</a:t>
            </a:r>
            <a:r>
              <a:rPr lang="zh-CN" altLang="en-US" sz="2400" b="1">
                <a:solidFill>
                  <a:schemeClr val="tx2"/>
                </a:solidFill>
                <a:latin typeface="Arial" panose="020B0604020202020204" pitchFamily="34" charset="0"/>
                <a:ea typeface="宋体" panose="02010600030101010101" pitchFamily="2" charset="-122"/>
              </a:rPr>
              <a:t>见书例</a:t>
            </a:r>
            <a:r>
              <a:rPr lang="en-US" altLang="zh-CN" sz="2400" b="1">
                <a:solidFill>
                  <a:schemeClr val="tx2"/>
                </a:solidFill>
                <a:latin typeface="Arial" panose="020B0604020202020204" pitchFamily="34" charset="0"/>
                <a:ea typeface="宋体" panose="02010600030101010101" pitchFamily="2" charset="-122"/>
              </a:rPr>
              <a:t>1.3).</a:t>
            </a:r>
            <a:r>
              <a:rPr lang="zh-CN" altLang="en-US" sz="2400" b="1">
                <a:solidFill>
                  <a:schemeClr val="tx2"/>
                </a:solidFill>
                <a:latin typeface="Arial" panose="020B0604020202020204" pitchFamily="34" charset="0"/>
                <a:ea typeface="宋体" panose="02010600030101010101" pitchFamily="2" charset="-122"/>
              </a:rPr>
              <a:t>计算总值、第一、二、三产业产值主要数字特征</a:t>
            </a:r>
            <a:r>
              <a:rPr lang="en-US" altLang="zh-CN" sz="2400" b="1">
                <a:solidFill>
                  <a:schemeClr val="tx2"/>
                </a:solidFill>
                <a:latin typeface="Arial" panose="020B0604020202020204" pitchFamily="34" charset="0"/>
                <a:ea typeface="宋体" panose="02010600030101010101" pitchFamily="2" charset="-122"/>
              </a:rPr>
              <a:t>,</a:t>
            </a:r>
            <a:r>
              <a:rPr lang="zh-CN" altLang="en-US" sz="2400" b="1">
                <a:solidFill>
                  <a:schemeClr val="tx2"/>
                </a:solidFill>
                <a:latin typeface="Arial" panose="020B0604020202020204" pitchFamily="34" charset="0"/>
                <a:ea typeface="宋体" panose="02010600030101010101" pitchFamily="2" charset="-122"/>
              </a:rPr>
              <a:t>考察异常情况</a:t>
            </a:r>
            <a:r>
              <a:rPr lang="en-US" altLang="zh-CN" sz="2400" b="1">
                <a:solidFill>
                  <a:schemeClr val="tx2"/>
                </a:solidFill>
                <a:latin typeface="Arial" panose="020B0604020202020204" pitchFamily="34" charset="0"/>
                <a:ea typeface="宋体" panose="02010600030101010101" pitchFamily="2" charset="-122"/>
              </a:rPr>
              <a:t>.</a:t>
            </a:r>
            <a:endParaRPr lang="en-US" altLang="zh-CN" sz="2400" b="1">
              <a:solidFill>
                <a:schemeClr val="tx2"/>
              </a:solidFill>
              <a:latin typeface="方正舒体" panose="02010601030101010101" pitchFamily="2" charset="-122"/>
              <a:ea typeface="方正舒体" panose="02010601030101010101" pitchFamily="2" charset="-122"/>
            </a:endParaRPr>
          </a:p>
        </p:txBody>
      </p:sp>
      <p:sp>
        <p:nvSpPr>
          <p:cNvPr id="39945" name="矩形 39944"/>
          <p:cNvSpPr/>
          <p:nvPr/>
        </p:nvSpPr>
        <p:spPr>
          <a:xfrm>
            <a:off x="1403350" y="2636838"/>
            <a:ext cx="5537200" cy="1616075"/>
          </a:xfrm>
          <a:prstGeom prst="rect">
            <a:avLst/>
          </a:prstGeom>
          <a:noFill/>
          <a:ln w="9525">
            <a:noFill/>
          </a:ln>
        </p:spPr>
        <p:txBody>
          <a:bodyPr wrap="none" anchor="ctr" anchorCtr="0">
            <a:spAutoFit/>
          </a:bodyPr>
          <a:lstStyle/>
          <a:p>
            <a:r>
              <a:rPr lang="en-US" altLang="zh-CN" sz="2000" b="1">
                <a:solidFill>
                  <a:srgbClr val="000000"/>
                </a:solidFill>
                <a:latin typeface="Arial" panose="020B0604020202020204" pitchFamily="34" charset="0"/>
                <a:ea typeface="宋体" panose="02010600030101010101" pitchFamily="2" charset="-122"/>
              </a:rPr>
              <a:t>1952      679.0      342.9      141.8      194.3</a:t>
            </a:r>
          </a:p>
          <a:p>
            <a:r>
              <a:rPr lang="en-US" altLang="zh-CN" sz="2000" b="1">
                <a:solidFill>
                  <a:srgbClr val="000000"/>
                </a:solidFill>
                <a:latin typeface="Arial" panose="020B0604020202020204" pitchFamily="34" charset="0"/>
                <a:ea typeface="宋体" panose="02010600030101010101" pitchFamily="2" charset="-122"/>
              </a:rPr>
              <a:t>1953      824.0      378.0      192.5      253.5</a:t>
            </a:r>
          </a:p>
          <a:p>
            <a:r>
              <a:rPr lang="en-US" altLang="zh-CN" sz="2000" b="1">
                <a:solidFill>
                  <a:srgbClr val="000000"/>
                </a:solidFill>
                <a:latin typeface="Arial" panose="020B0604020202020204" pitchFamily="34" charset="0"/>
                <a:ea typeface="宋体" panose="02010600030101010101" pitchFamily="2" charset="-122"/>
              </a:rPr>
              <a:t>……</a:t>
            </a:r>
          </a:p>
          <a:p>
            <a:r>
              <a:rPr lang="en-US" altLang="zh-CN" sz="2000" b="1">
                <a:solidFill>
                  <a:srgbClr val="000000"/>
                </a:solidFill>
                <a:latin typeface="Arial" panose="020B0604020202020204" pitchFamily="34" charset="0"/>
                <a:ea typeface="宋体" panose="02010600030101010101" pitchFamily="2" charset="-122"/>
              </a:rPr>
              <a:t>2001    95933.3    14609.9    49069.1    32254.3</a:t>
            </a:r>
          </a:p>
          <a:p>
            <a:r>
              <a:rPr lang="en-US" altLang="zh-CN" sz="2000" b="1">
                <a:solidFill>
                  <a:srgbClr val="000000"/>
                </a:solidFill>
                <a:latin typeface="Arial" panose="020B0604020202020204" pitchFamily="34" charset="0"/>
                <a:ea typeface="宋体" panose="02010600030101010101"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animEffect transition="in" filter="fade">
                                      <p:cBhvr>
                                        <p:cTn id="7" dur="2000"/>
                                        <p:tgtEl>
                                          <p:spTgt spid="399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945"/>
                                        </p:tgtEl>
                                        <p:attrNameLst>
                                          <p:attrName>style.visibility</p:attrName>
                                        </p:attrNameLst>
                                      </p:cBhvr>
                                      <p:to>
                                        <p:strVal val="visible"/>
                                      </p:to>
                                    </p:set>
                                    <p:animEffect transition="in" filter="fade">
                                      <p:cBhvr>
                                        <p:cTn id="12" dur="2000"/>
                                        <p:tgtEl>
                                          <p:spTgt spid="39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CC96FBE-575A-4C3C-B034-C33F29575490}"/>
              </a:ext>
            </a:extLst>
          </p:cNvPr>
          <p:cNvSpPr>
            <a:spLocks noGrp="1" noChangeArrowheads="1"/>
          </p:cNvSpPr>
          <p:nvPr>
            <p:ph type="title"/>
          </p:nvPr>
        </p:nvSpPr>
        <p:spPr>
          <a:xfrm>
            <a:off x="782778" y="477043"/>
            <a:ext cx="7696200" cy="719138"/>
          </a:xfrm>
        </p:spPr>
        <p:txBody>
          <a:bodyPr/>
          <a:lstStyle/>
          <a:p>
            <a:pPr eaLnBrk="1" hangingPunct="1">
              <a:defRPr/>
            </a:pPr>
            <a:r>
              <a:rPr lang="zh-CN" altLang="en-US" b="1" dirty="0">
                <a:latin typeface="+mn-lt"/>
              </a:rPr>
              <a:t>智能</a:t>
            </a:r>
          </a:p>
        </p:txBody>
      </p:sp>
      <p:sp>
        <p:nvSpPr>
          <p:cNvPr id="8195" name="Rectangle 3">
            <a:extLst>
              <a:ext uri="{FF2B5EF4-FFF2-40B4-BE49-F238E27FC236}">
                <a16:creationId xmlns:a16="http://schemas.microsoft.com/office/drawing/2014/main" id="{273D247B-0D81-49FB-9927-292828ED3BFA}"/>
              </a:ext>
            </a:extLst>
          </p:cNvPr>
          <p:cNvSpPr>
            <a:spLocks noGrp="1" noChangeArrowheads="1"/>
          </p:cNvSpPr>
          <p:nvPr>
            <p:ph type="body" idx="1"/>
          </p:nvPr>
        </p:nvSpPr>
        <p:spPr>
          <a:xfrm>
            <a:off x="723900" y="1531129"/>
            <a:ext cx="7696200" cy="1687512"/>
          </a:xfrm>
        </p:spPr>
        <p:txBody>
          <a:bodyPr/>
          <a:lstStyle/>
          <a:p>
            <a:pPr eaLnBrk="1" hangingPunct="1">
              <a:buClr>
                <a:srgbClr val="FF0000"/>
              </a:buClr>
              <a:buSzPct val="55000"/>
            </a:pPr>
            <a:r>
              <a:rPr lang="zh-CN" altLang="en-US" sz="2400" b="1" dirty="0">
                <a:ea typeface="微软雅黑" panose="020B0503020204020204" pitchFamily="34" charset="-122"/>
              </a:rPr>
              <a:t>如何测试机器是否就有智能</a:t>
            </a:r>
            <a:r>
              <a:rPr lang="zh-CN" altLang="en-US" sz="2000" b="1" dirty="0">
                <a:ea typeface="微软雅黑" panose="020B0503020204020204" pitchFamily="34" charset="-122"/>
              </a:rPr>
              <a:t>？</a:t>
            </a:r>
            <a:endParaRPr lang="en-US" altLang="zh-CN" sz="20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dirty="0">
                <a:ea typeface="微软雅黑" panose="020B0503020204020204" pitchFamily="34" charset="-122"/>
              </a:rPr>
              <a:t>1950 </a:t>
            </a:r>
            <a:r>
              <a:rPr lang="zh-CN" altLang="en-US" sz="2000" dirty="0">
                <a:latin typeface="微软雅黑" panose="020B0503020204020204" pitchFamily="34" charset="-122"/>
                <a:ea typeface="微软雅黑" panose="020B0503020204020204" pitchFamily="34" charset="-122"/>
              </a:rPr>
              <a:t>年，</a:t>
            </a:r>
            <a:r>
              <a:rPr lang="zh-CN" altLang="en-US" sz="2000" dirty="0">
                <a:solidFill>
                  <a:srgbClr val="0000FF"/>
                </a:solidFill>
                <a:latin typeface="微软雅黑" panose="020B0503020204020204" pitchFamily="34" charset="-122"/>
                <a:ea typeface="微软雅黑" panose="020B0503020204020204" pitchFamily="34" charset="-122"/>
              </a:rPr>
              <a:t>阿兰</a:t>
            </a:r>
            <a:r>
              <a:rPr lang="en-US" altLang="zh-CN"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rgbClr val="0000FF"/>
                </a:solidFill>
                <a:latin typeface="微软雅黑" panose="020B0503020204020204" pitchFamily="34" charset="-122"/>
                <a:ea typeface="微软雅黑" panose="020B0503020204020204" pitchFamily="34" charset="-122"/>
              </a:rPr>
              <a:t>图灵</a:t>
            </a:r>
            <a:r>
              <a:rPr lang="zh-CN" altLang="en-US" sz="2000" dirty="0">
                <a:latin typeface="微软雅黑" panose="020B0503020204020204" pitchFamily="34" charset="-122"/>
                <a:ea typeface="微软雅黑" panose="020B0503020204020204" pitchFamily="34" charset="-122"/>
              </a:rPr>
              <a:t>提出了一个用来测试机器是否具有智能的游戏：</a:t>
            </a:r>
            <a:r>
              <a:rPr lang="zh-CN" altLang="en-US" sz="2000" dirty="0">
                <a:solidFill>
                  <a:srgbClr val="0000FF"/>
                </a:solidFill>
                <a:latin typeface="微软雅黑" panose="020B0503020204020204" pitchFamily="34" charset="-122"/>
                <a:ea typeface="微软雅黑" panose="020B0503020204020204" pitchFamily="34" charset="-122"/>
              </a:rPr>
              <a:t>图灵测试</a:t>
            </a:r>
            <a:endParaRPr lang="en-US" altLang="zh-CN" sz="2000" dirty="0">
              <a:solidFill>
                <a:srgbClr val="0000FF"/>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AF2089E-2F46-4388-AE17-A99DD7B3C658}"/>
              </a:ext>
            </a:extLst>
          </p:cNvPr>
          <p:cNvSpPr txBox="1"/>
          <p:nvPr/>
        </p:nvSpPr>
        <p:spPr>
          <a:xfrm>
            <a:off x="758615" y="3607245"/>
            <a:ext cx="3665538" cy="2246312"/>
          </a:xfrm>
          <a:prstGeom prst="rect">
            <a:avLst/>
          </a:prstGeom>
          <a:noFill/>
        </p:spPr>
        <p:txBody>
          <a:bodyPr>
            <a:spAutoFit/>
          </a:bodyPr>
          <a:lstStyle/>
          <a:p>
            <a:pPr marL="342900" indent="-342900">
              <a:buClr>
                <a:srgbClr val="FF0000"/>
              </a:buClr>
              <a:buSzPct val="55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在图灵测试的基础上，</a:t>
            </a:r>
            <a:r>
              <a:rPr lang="zh-CN" altLang="en-US" sz="2400" dirty="0">
                <a:solidFill>
                  <a:srgbClr val="0000FF"/>
                </a:solidFill>
                <a:latin typeface="微软雅黑" panose="020B0503020204020204" pitchFamily="34" charset="-122"/>
                <a:ea typeface="微软雅黑" panose="020B0503020204020204" pitchFamily="34" charset="-122"/>
              </a:rPr>
              <a:t>图灵</a:t>
            </a:r>
            <a:r>
              <a:rPr lang="zh-CN" altLang="en-US" sz="2400" dirty="0">
                <a:latin typeface="微软雅黑" panose="020B0503020204020204" pitchFamily="34" charset="-122"/>
                <a:ea typeface="微软雅黑" panose="020B0503020204020204" pitchFamily="34" charset="-122"/>
              </a:rPr>
              <a:t>将计算机智能行为定义为：</a:t>
            </a:r>
            <a:r>
              <a:rPr lang="zh-CN" altLang="en-US" sz="2400" dirty="0">
                <a:solidFill>
                  <a:srgbClr val="0000FF"/>
                </a:solidFill>
                <a:latin typeface="微软雅黑" panose="020B0503020204020204" pitchFamily="34" charset="-122"/>
                <a:ea typeface="微软雅黑" panose="020B0503020204020204" pitchFamily="34" charset="-122"/>
              </a:rPr>
              <a:t>在认知任务中达成人类行为水平 的能力。</a:t>
            </a:r>
          </a:p>
          <a:p>
            <a:pPr>
              <a:defRPr/>
            </a:pPr>
            <a:endParaRPr lang="zh-CN" altLang="en-US" dirty="0"/>
          </a:p>
        </p:txBody>
      </p:sp>
      <p:pic>
        <p:nvPicPr>
          <p:cNvPr id="8197" name="图片 2">
            <a:extLst>
              <a:ext uri="{FF2B5EF4-FFF2-40B4-BE49-F238E27FC236}">
                <a16:creationId xmlns:a16="http://schemas.microsoft.com/office/drawing/2014/main" id="{1CEF6BA9-C287-4A8D-9801-A52CA22651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093" y="3132932"/>
            <a:ext cx="2093912"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文本框 3">
            <a:extLst>
              <a:ext uri="{FF2B5EF4-FFF2-40B4-BE49-F238E27FC236}">
                <a16:creationId xmlns:a16="http://schemas.microsoft.com/office/drawing/2014/main" id="{0B86340F-44E4-4A4E-88CA-1A90E108AFEC}"/>
              </a:ext>
            </a:extLst>
          </p:cNvPr>
          <p:cNvSpPr txBox="1">
            <a:spLocks noChangeArrowheads="1"/>
          </p:cNvSpPr>
          <p:nvPr/>
        </p:nvSpPr>
        <p:spPr bwMode="auto">
          <a:xfrm>
            <a:off x="6335712" y="5980907"/>
            <a:ext cx="1590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dirty="0"/>
              <a:t>Alan Turing</a:t>
            </a:r>
            <a:endParaRPr lang="zh-CN" alt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2024/11/13</a:t>
            </a:fld>
            <a:endParaRPr lang="zh-CN" altLang="x-none" sz="1200"/>
          </a:p>
        </p:txBody>
      </p:sp>
      <p:sp>
        <p:nvSpPr>
          <p:cNvPr id="69634" name="文本框 2"/>
          <p:cNvSpPr txBox="1"/>
          <p:nvPr/>
        </p:nvSpPr>
        <p:spPr>
          <a:xfrm>
            <a:off x="827405" y="548640"/>
            <a:ext cx="6924040" cy="645160"/>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此数据文件存放在</a:t>
            </a:r>
            <a:r>
              <a:rPr lang="en-US" altLang="zh-CN">
                <a:latin typeface="Arial" panose="020B0604020202020204" pitchFamily="34" charset="0"/>
                <a:ea typeface="宋体" panose="02010600030101010101" pitchFamily="2" charset="-122"/>
              </a:rPr>
              <a:t>E:\\t3.txt</a:t>
            </a:r>
            <a:r>
              <a:rPr lang="zh-CN" altLang="en-US">
                <a:latin typeface="Arial" panose="020B0604020202020204" pitchFamily="34" charset="0"/>
                <a:ea typeface="宋体" panose="02010600030101010101" pitchFamily="2" charset="-122"/>
              </a:rPr>
              <a:t>中。</a:t>
            </a:r>
          </a:p>
          <a:p>
            <a:r>
              <a:rPr lang="zh-CN" altLang="en-US">
                <a:latin typeface="Arial" panose="020B0604020202020204" pitchFamily="34" charset="0"/>
                <a:ea typeface="宋体" panose="02010600030101010101" pitchFamily="2" charset="-122"/>
              </a:rPr>
              <a:t>先取出该文件的第二列数据</a:t>
            </a:r>
            <a:r>
              <a:rPr lang="en-US" altLang="zh-CN">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国民生产总值。</a:t>
            </a:r>
          </a:p>
        </p:txBody>
      </p:sp>
      <p:sp>
        <p:nvSpPr>
          <p:cNvPr id="69635" name="文本框 3"/>
          <p:cNvSpPr txBox="1"/>
          <p:nvPr/>
        </p:nvSpPr>
        <p:spPr>
          <a:xfrm>
            <a:off x="395605" y="1844675"/>
            <a:ext cx="8081010" cy="3969385"/>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import numpy as np</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import codecs</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from scipy.stats import skew</a:t>
            </a:r>
          </a:p>
          <a:p>
            <a:r>
              <a:rPr lang="zh-CN" altLang="en-US">
                <a:latin typeface="Arial" panose="020B0604020202020204" pitchFamily="34" charset="0"/>
                <a:ea typeface="宋体" panose="02010600030101010101" pitchFamily="2" charset="-122"/>
              </a:rPr>
              <a:t>from scipy.stats import kurtosis</a:t>
            </a:r>
          </a:p>
          <a:p>
            <a:r>
              <a:rPr lang="zh-CN" altLang="en-US">
                <a:latin typeface="Arial" panose="020B0604020202020204" pitchFamily="34" charset="0"/>
                <a:ea typeface="宋体" panose="02010600030101010101" pitchFamily="2" charset="-122"/>
              </a:rPr>
              <a:t>f = codecs.open('E:\\t3.txt', mode='r', encoding='utf-8')</a:t>
            </a:r>
          </a:p>
          <a:p>
            <a:r>
              <a:rPr lang="zh-CN" altLang="en-US">
                <a:latin typeface="Arial" panose="020B0604020202020204" pitchFamily="34" charset="0"/>
                <a:ea typeface="宋体" panose="02010600030101010101" pitchFamily="2" charset="-122"/>
              </a:rPr>
              <a:t># 打开txt文件，以‘utf-8’编码读取</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line = f.readline()   # 以行的形式进行读取文件</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list1 = []</a:t>
            </a: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
        <p:nvSpPr>
          <p:cNvPr id="3" name="文本框 2"/>
          <p:cNvSpPr txBox="1"/>
          <p:nvPr/>
        </p:nvSpPr>
        <p:spPr>
          <a:xfrm>
            <a:off x="899160" y="620395"/>
            <a:ext cx="6743700" cy="6369685"/>
          </a:xfrm>
          <a:prstGeom prst="rect">
            <a:avLst/>
          </a:prstGeom>
          <a:noFill/>
        </p:spPr>
        <p:txBody>
          <a:bodyPr wrap="square" rtlCol="0" anchor="t">
            <a:spAutoFit/>
          </a:bodyPr>
          <a:lstStyle/>
          <a:p>
            <a:r>
              <a:rPr lang="zh-CN" altLang="en-US" sz="2400">
                <a:sym typeface="+mn-ea"/>
              </a:rPr>
              <a:t>while line:</a:t>
            </a:r>
            <a:endParaRPr lang="zh-CN" altLang="en-US" sz="2400">
              <a:latin typeface="Arial" panose="020B0604020202020204" pitchFamily="34" charset="0"/>
              <a:ea typeface="宋体" panose="02010600030101010101" pitchFamily="2" charset="-122"/>
            </a:endParaRPr>
          </a:p>
          <a:p>
            <a:endParaRPr lang="zh-CN" altLang="en-US" sz="2400">
              <a:latin typeface="Arial" panose="020B0604020202020204" pitchFamily="34" charset="0"/>
              <a:ea typeface="宋体" panose="02010600030101010101" pitchFamily="2" charset="-122"/>
            </a:endParaRPr>
          </a:p>
          <a:p>
            <a:r>
              <a:rPr lang="zh-CN" altLang="en-US" sz="2400">
                <a:sym typeface="+mn-ea"/>
              </a:rPr>
              <a:t>   </a:t>
            </a:r>
            <a:r>
              <a:rPr lang="en-US" altLang="zh-CN" sz="2400">
                <a:sym typeface="+mn-ea"/>
              </a:rPr>
              <a:t>   </a:t>
            </a:r>
            <a:r>
              <a:rPr lang="zh-CN" altLang="en-US" sz="2400">
                <a:sym typeface="+mn-ea"/>
              </a:rPr>
              <a:t>a = line.split()</a:t>
            </a:r>
            <a:endParaRPr lang="zh-CN" altLang="en-US" sz="2400">
              <a:latin typeface="Arial" panose="020B0604020202020204" pitchFamily="34" charset="0"/>
              <a:ea typeface="宋体" panose="02010600030101010101" pitchFamily="2" charset="-122"/>
            </a:endParaRPr>
          </a:p>
          <a:p>
            <a:endParaRPr lang="zh-CN" altLang="en-US" sz="2400">
              <a:latin typeface="Arial" panose="020B0604020202020204" pitchFamily="34" charset="0"/>
              <a:ea typeface="宋体" panose="02010600030101010101" pitchFamily="2" charset="-122"/>
            </a:endParaRPr>
          </a:p>
          <a:p>
            <a:r>
              <a:rPr lang="zh-CN" altLang="en-US" sz="2400">
                <a:sym typeface="+mn-ea"/>
              </a:rPr>
              <a:t>  </a:t>
            </a:r>
            <a:r>
              <a:rPr lang="en-US" altLang="zh-CN" sz="2400">
                <a:sym typeface="+mn-ea"/>
              </a:rPr>
              <a:t>   </a:t>
            </a:r>
            <a:r>
              <a:rPr lang="zh-CN" altLang="en-US" sz="2400">
                <a:sym typeface="+mn-ea"/>
              </a:rPr>
              <a:t> b = a[1:2]   # 这是选取需要读取的位数</a:t>
            </a:r>
            <a:endParaRPr lang="zh-CN" altLang="en-US" sz="2400">
              <a:latin typeface="Arial" panose="020B0604020202020204" pitchFamily="34" charset="0"/>
              <a:ea typeface="宋体" panose="02010600030101010101" pitchFamily="2" charset="-122"/>
            </a:endParaRPr>
          </a:p>
          <a:p>
            <a:endParaRPr lang="zh-CN" altLang="en-US" sz="2400">
              <a:latin typeface="Arial" panose="020B0604020202020204" pitchFamily="34" charset="0"/>
              <a:ea typeface="宋体" panose="02010600030101010101" pitchFamily="2" charset="-122"/>
            </a:endParaRPr>
          </a:p>
          <a:p>
            <a:r>
              <a:rPr lang="zh-CN" altLang="en-US" sz="2400">
                <a:sym typeface="+mn-ea"/>
              </a:rPr>
              <a:t>   </a:t>
            </a:r>
            <a:r>
              <a:rPr lang="en-US" altLang="zh-CN" sz="2400">
                <a:sym typeface="+mn-ea"/>
              </a:rPr>
              <a:t>   </a:t>
            </a:r>
            <a:r>
              <a:rPr lang="zh-CN" altLang="en-US" sz="2400">
                <a:sym typeface="+mn-ea"/>
              </a:rPr>
              <a:t>list1.append(b)  # 将其添加在列表之中</a:t>
            </a:r>
            <a:endParaRPr lang="zh-CN" altLang="en-US" sz="2400">
              <a:latin typeface="Arial" panose="020B0604020202020204" pitchFamily="34" charset="0"/>
              <a:ea typeface="宋体" panose="02010600030101010101" pitchFamily="2" charset="-122"/>
            </a:endParaRPr>
          </a:p>
          <a:p>
            <a:endParaRPr lang="zh-CN" altLang="en-US" sz="2400">
              <a:latin typeface="Arial" panose="020B0604020202020204" pitchFamily="34" charset="0"/>
              <a:ea typeface="宋体" panose="02010600030101010101" pitchFamily="2" charset="-122"/>
            </a:endParaRPr>
          </a:p>
          <a:p>
            <a:r>
              <a:rPr lang="zh-CN" altLang="en-US" sz="2400">
                <a:sym typeface="+mn-ea"/>
              </a:rPr>
              <a:t>   </a:t>
            </a:r>
            <a:r>
              <a:rPr lang="en-US" altLang="zh-CN" sz="2400">
                <a:sym typeface="+mn-ea"/>
              </a:rPr>
              <a:t>   </a:t>
            </a:r>
            <a:r>
              <a:rPr lang="zh-CN" altLang="en-US" sz="2400">
                <a:sym typeface="+mn-ea"/>
              </a:rPr>
              <a:t>line = f.readline()</a:t>
            </a:r>
            <a:endParaRPr lang="zh-CN" altLang="en-US" sz="2400">
              <a:latin typeface="Arial" panose="020B0604020202020204" pitchFamily="34" charset="0"/>
              <a:ea typeface="宋体" panose="02010600030101010101" pitchFamily="2" charset="-122"/>
            </a:endParaRPr>
          </a:p>
          <a:p>
            <a:endParaRPr lang="zh-CN" altLang="en-US" sz="2400">
              <a:latin typeface="Arial" panose="020B0604020202020204" pitchFamily="34" charset="0"/>
              <a:ea typeface="宋体" panose="02010600030101010101" pitchFamily="2" charset="-122"/>
            </a:endParaRPr>
          </a:p>
          <a:p>
            <a:r>
              <a:rPr lang="zh-CN" altLang="en-US" sz="2400">
                <a:sym typeface="+mn-ea"/>
              </a:rPr>
              <a:t>f.close()</a:t>
            </a:r>
          </a:p>
          <a:p>
            <a:r>
              <a:rPr lang="zh-CN" altLang="en-US" sz="2400"/>
              <a:t>i=0</a:t>
            </a:r>
          </a:p>
          <a:p>
            <a:r>
              <a:rPr lang="zh-CN" altLang="en-US" sz="2400"/>
              <a:t>while i&lt;len(list1):</a:t>
            </a:r>
          </a:p>
          <a:p>
            <a:r>
              <a:rPr lang="zh-CN" altLang="en-US" sz="2400"/>
              <a:t>    list1[i]=eval(list1[i][0])</a:t>
            </a:r>
          </a:p>
          <a:p>
            <a:r>
              <a:rPr lang="zh-CN" altLang="en-US" sz="2400"/>
              <a:t>    i=i+1</a:t>
            </a:r>
          </a:p>
          <a:p>
            <a:r>
              <a:rPr lang="zh-CN" altLang="en-US" sz="2400"/>
              <a:t>#print(list1)</a:t>
            </a:r>
          </a:p>
          <a:p>
            <a:endParaRPr lang="zh-CN" altLang="en-US" sz="240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
        <p:nvSpPr>
          <p:cNvPr id="3" name="文本框 2"/>
          <p:cNvSpPr txBox="1"/>
          <p:nvPr/>
        </p:nvSpPr>
        <p:spPr>
          <a:xfrm>
            <a:off x="1187450" y="476885"/>
            <a:ext cx="6464300" cy="6000750"/>
          </a:xfrm>
          <a:prstGeom prst="rect">
            <a:avLst/>
          </a:prstGeom>
          <a:noFill/>
        </p:spPr>
        <p:txBody>
          <a:bodyPr wrap="square" rtlCol="0" anchor="t">
            <a:spAutoFit/>
          </a:bodyPr>
          <a:lstStyle/>
          <a:p>
            <a:r>
              <a:rPr lang="zh-CN" altLang="en-US" sz="2400"/>
              <a:t>arr=list1</a:t>
            </a:r>
          </a:p>
          <a:p>
            <a:r>
              <a:rPr lang="zh-CN" altLang="en-US" sz="2400">
                <a:solidFill>
                  <a:srgbClr val="FF0000"/>
                </a:solidFill>
              </a:rPr>
              <a:t>#print(arr)</a:t>
            </a:r>
          </a:p>
          <a:p>
            <a:r>
              <a:rPr lang="zh-CN" altLang="en-US" sz="2400">
                <a:solidFill>
                  <a:srgbClr val="FF0000"/>
                </a:solidFill>
              </a:rPr>
              <a:t>#求均值</a:t>
            </a:r>
            <a:endParaRPr lang="zh-CN" altLang="en-US" sz="2400"/>
          </a:p>
          <a:p>
            <a:r>
              <a:rPr lang="zh-CN" altLang="en-US" sz="2400"/>
              <a:t>arr_mean = np.mean(arr)</a:t>
            </a:r>
          </a:p>
          <a:p>
            <a:r>
              <a:rPr lang="zh-CN" altLang="en-US" sz="2400"/>
              <a:t> </a:t>
            </a:r>
            <a:r>
              <a:rPr lang="zh-CN" altLang="en-US" sz="2400">
                <a:solidFill>
                  <a:srgbClr val="FF0000"/>
                </a:solidFill>
              </a:rPr>
              <a:t>#求方差</a:t>
            </a:r>
          </a:p>
          <a:p>
            <a:r>
              <a:rPr lang="zh-CN" altLang="en-US" sz="2400"/>
              <a:t>arr_var = np.var(arr)</a:t>
            </a:r>
          </a:p>
          <a:p>
            <a:r>
              <a:rPr lang="zh-CN" altLang="en-US" sz="2400">
                <a:solidFill>
                  <a:srgbClr val="FF0000"/>
                </a:solidFill>
              </a:rPr>
              <a:t>#求标准差</a:t>
            </a:r>
          </a:p>
          <a:p>
            <a:r>
              <a:rPr lang="zh-CN" altLang="en-US" sz="2400"/>
              <a:t>arr_std = np.std(arr,ddof=1)</a:t>
            </a:r>
          </a:p>
          <a:p>
            <a:r>
              <a:rPr lang="zh-CN" altLang="en-US" sz="2400">
                <a:solidFill>
                  <a:srgbClr val="FF0000"/>
                </a:solidFill>
              </a:rPr>
              <a:t>#求变异系数</a:t>
            </a:r>
          </a:p>
          <a:p>
            <a:r>
              <a:rPr lang="zh-CN" altLang="en-US" sz="2400"/>
              <a:t>arr_by=arr_std/arr_mean*100</a:t>
            </a:r>
          </a:p>
          <a:p>
            <a:r>
              <a:rPr lang="zh-CN" altLang="en-US" sz="2400">
                <a:solidFill>
                  <a:srgbClr val="FF0000"/>
                </a:solidFill>
              </a:rPr>
              <a:t>#求极差</a:t>
            </a:r>
          </a:p>
          <a:p>
            <a:r>
              <a:rPr lang="zh-CN" altLang="en-US" sz="2400"/>
              <a:t>R=np.max(arr)-np.min(arr)</a:t>
            </a:r>
          </a:p>
          <a:p>
            <a:r>
              <a:rPr lang="zh-CN" altLang="en-US" sz="2400">
                <a:solidFill>
                  <a:srgbClr val="FF0000"/>
                </a:solidFill>
              </a:rPr>
              <a:t>#求四分位极差R1</a:t>
            </a:r>
          </a:p>
          <a:p>
            <a:r>
              <a:rPr lang="zh-CN" altLang="en-US" sz="2400"/>
              <a:t>R1=np.percentile(arr,75)-np.percentile(arr,25)</a:t>
            </a:r>
          </a:p>
          <a:p>
            <a:r>
              <a:rPr lang="zh-CN" altLang="en-US" sz="2400">
                <a:solidFill>
                  <a:srgbClr val="FF0000"/>
                </a:solidFill>
              </a:rPr>
              <a:t>#求四分位标准差sigma</a:t>
            </a:r>
          </a:p>
          <a:p>
            <a:r>
              <a:rPr lang="zh-CN" altLang="en-US" sz="2400">
                <a:solidFill>
                  <a:schemeClr val="tx1"/>
                </a:solidFill>
              </a:rPr>
              <a:t>sigma=R1/1.349</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
        <p:nvSpPr>
          <p:cNvPr id="3" name="文本框 2"/>
          <p:cNvSpPr txBox="1"/>
          <p:nvPr/>
        </p:nvSpPr>
        <p:spPr>
          <a:xfrm>
            <a:off x="899160" y="404495"/>
            <a:ext cx="6894830" cy="6247130"/>
          </a:xfrm>
          <a:prstGeom prst="rect">
            <a:avLst/>
          </a:prstGeom>
          <a:noFill/>
        </p:spPr>
        <p:txBody>
          <a:bodyPr wrap="square" rtlCol="0" anchor="t">
            <a:spAutoFit/>
          </a:bodyPr>
          <a:lstStyle/>
          <a:p>
            <a:r>
              <a:rPr lang="zh-CN" altLang="en-US" sz="2000">
                <a:solidFill>
                  <a:srgbClr val="FF0000"/>
                </a:solidFill>
              </a:rPr>
              <a:t>#求上截断点S1</a:t>
            </a:r>
          </a:p>
          <a:p>
            <a:r>
              <a:rPr lang="zh-CN" altLang="en-US" sz="2000"/>
              <a:t>S1=np.percentile(arr,75)+1.5*R1</a:t>
            </a:r>
          </a:p>
          <a:p>
            <a:r>
              <a:rPr lang="zh-CN" altLang="en-US" sz="2000">
                <a:solidFill>
                  <a:srgbClr val="FF0000"/>
                </a:solidFill>
              </a:rPr>
              <a:t>#求下截断点S2</a:t>
            </a:r>
          </a:p>
          <a:p>
            <a:r>
              <a:rPr lang="zh-CN" altLang="en-US" sz="2000"/>
              <a:t>S2=np.percentile(arr,25)-1.5*R1</a:t>
            </a:r>
          </a:p>
          <a:p>
            <a:r>
              <a:rPr lang="zh-CN" altLang="en-US" sz="2000"/>
              <a:t> </a:t>
            </a:r>
            <a:r>
              <a:rPr lang="zh-CN" altLang="en-US" sz="2000">
                <a:solidFill>
                  <a:srgbClr val="FF0000"/>
                </a:solidFill>
              </a:rPr>
              <a:t>#求偏度</a:t>
            </a:r>
            <a:endParaRPr lang="zh-CN" altLang="en-US" sz="2000"/>
          </a:p>
          <a:p>
            <a:r>
              <a:rPr lang="zh-CN" altLang="en-US" sz="2000"/>
              <a:t>arr_skew=skew(arr)</a:t>
            </a:r>
          </a:p>
          <a:p>
            <a:r>
              <a:rPr lang="zh-CN" altLang="en-US" sz="2000">
                <a:solidFill>
                  <a:srgbClr val="FF0000"/>
                </a:solidFill>
              </a:rPr>
              <a:t>#求峰度</a:t>
            </a:r>
          </a:p>
          <a:p>
            <a:r>
              <a:rPr lang="zh-CN" altLang="en-US" sz="2000"/>
              <a:t>arr_kurtosis=kurtosis(arr)</a:t>
            </a:r>
          </a:p>
          <a:p>
            <a:endParaRPr lang="zh-CN" altLang="en-US" sz="2000"/>
          </a:p>
          <a:p>
            <a:r>
              <a:rPr lang="zh-CN" altLang="en-US" sz="2000"/>
              <a:t>print("平均值为：%f" % arr_mean)</a:t>
            </a:r>
          </a:p>
          <a:p>
            <a:r>
              <a:rPr lang="zh-CN" altLang="en-US" sz="2000"/>
              <a:t>print("方差s^2为：%f" % arr_var)</a:t>
            </a:r>
          </a:p>
          <a:p>
            <a:r>
              <a:rPr lang="zh-CN" altLang="en-US" sz="2000"/>
              <a:t>print("标准差s为:%f" % arr_std)</a:t>
            </a:r>
          </a:p>
          <a:p>
            <a:r>
              <a:rPr lang="zh-CN" altLang="en-US" sz="2000"/>
              <a:t>print("变异系数CV为:%f" % arr_by)</a:t>
            </a:r>
          </a:p>
          <a:p>
            <a:r>
              <a:rPr lang="zh-CN" altLang="en-US" sz="2000"/>
              <a:t>print("极差R为：%f" % R)</a:t>
            </a:r>
          </a:p>
          <a:p>
            <a:r>
              <a:rPr lang="zh-CN" altLang="en-US" sz="2000"/>
              <a:t>print("四分位极差R1为：%f" % R1)</a:t>
            </a:r>
          </a:p>
          <a:p>
            <a:r>
              <a:rPr lang="zh-CN" altLang="en-US" sz="2000"/>
              <a:t>print("四分位标准差sigma为：%f" % sigma)</a:t>
            </a:r>
          </a:p>
          <a:p>
            <a:r>
              <a:rPr lang="zh-CN" altLang="en-US" sz="2000"/>
              <a:t>print("上截断点S1为：%f" % S1)</a:t>
            </a:r>
          </a:p>
          <a:p>
            <a:r>
              <a:rPr lang="zh-CN" altLang="en-US" sz="2000"/>
              <a:t>print("下截断点S2为：%f" % S2)</a:t>
            </a:r>
          </a:p>
          <a:p>
            <a:r>
              <a:rPr lang="zh-CN" altLang="en-US" sz="2000"/>
              <a:t>print("偏度为：%f" %  arr_skew)</a:t>
            </a:r>
          </a:p>
          <a:p>
            <a:r>
              <a:rPr lang="zh-CN" altLang="en-US" sz="2000"/>
              <a:t>print("峰度为：%f" %  arr_kurtosis)</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pic>
        <p:nvPicPr>
          <p:cNvPr id="3" name="图片 2"/>
          <p:cNvPicPr>
            <a:picLocks noChangeAspect="1"/>
          </p:cNvPicPr>
          <p:nvPr/>
        </p:nvPicPr>
        <p:blipFill>
          <a:blip r:embed="rId2"/>
          <a:stretch>
            <a:fillRect/>
          </a:stretch>
        </p:blipFill>
        <p:spPr>
          <a:xfrm>
            <a:off x="490535" y="1268760"/>
            <a:ext cx="8453064" cy="4752528"/>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2024/11/13</a:t>
            </a:fld>
            <a:endParaRPr lang="zh-CN" altLang="x-none" strike="noStrike" noProof="1"/>
          </a:p>
        </p:txBody>
      </p:sp>
      <p:sp>
        <p:nvSpPr>
          <p:cNvPr id="3" name="文本框 2"/>
          <p:cNvSpPr txBox="1"/>
          <p:nvPr/>
        </p:nvSpPr>
        <p:spPr>
          <a:xfrm>
            <a:off x="539115" y="1700530"/>
            <a:ext cx="7476490" cy="2553335"/>
          </a:xfrm>
          <a:prstGeom prst="rect">
            <a:avLst/>
          </a:prstGeom>
          <a:noFill/>
        </p:spPr>
        <p:txBody>
          <a:bodyPr wrap="square" rtlCol="0">
            <a:spAutoFit/>
          </a:bodyPr>
          <a:lstStyle/>
          <a:p>
            <a:r>
              <a:rPr lang="zh-CN" altLang="en-US" sz="3200">
                <a:solidFill>
                  <a:srgbClr val="FF0000"/>
                </a:solidFill>
                <a:latin typeface="仿宋" panose="02010609060101010101" pitchFamily="49" charset="-122"/>
                <a:ea typeface="仿宋" panose="02010609060101010101" pitchFamily="49" charset="-122"/>
                <a:cs typeface="仿宋" panose="02010609060101010101" pitchFamily="49" charset="-122"/>
              </a:rPr>
              <a:t>课后作业：</a:t>
            </a:r>
            <a:r>
              <a:rPr lang="zh-CN" altLang="en-US" sz="3200">
                <a:solidFill>
                  <a:schemeClr val="tx1"/>
                </a:solidFill>
                <a:latin typeface="仿宋" panose="02010609060101010101" pitchFamily="49" charset="-122"/>
                <a:ea typeface="仿宋" panose="02010609060101010101" pitchFamily="49" charset="-122"/>
                <a:cs typeface="仿宋" panose="02010609060101010101" pitchFamily="49" charset="-122"/>
              </a:rPr>
              <a:t>同学们课后去编写程序求出第一产业，第二产业，第三产业的上述数据并与书本上的结果进行对比。作业完成后由学习委员统一收齐，压缩之后发到我的</a:t>
            </a:r>
            <a:r>
              <a:rPr lang="en-US" altLang="zh-CN" sz="3200">
                <a:solidFill>
                  <a:schemeClr val="tx1"/>
                </a:solidFill>
                <a:latin typeface="仿宋" panose="02010609060101010101" pitchFamily="49" charset="-122"/>
                <a:ea typeface="仿宋" panose="02010609060101010101" pitchFamily="49" charset="-122"/>
                <a:cs typeface="仿宋" panose="02010609060101010101" pitchFamily="49" charset="-122"/>
              </a:rPr>
              <a:t>QQ</a:t>
            </a:r>
            <a:r>
              <a:rPr lang="zh-CN" altLang="en-US" sz="3200">
                <a:solidFill>
                  <a:schemeClr val="tx1"/>
                </a:solidFill>
                <a:latin typeface="仿宋" panose="02010609060101010101" pitchFamily="49" charset="-122"/>
                <a:ea typeface="仿宋" panose="02010609060101010101" pitchFamily="49" charset="-122"/>
                <a:cs typeface="仿宋" panose="02010609060101010101" pitchFamily="49" charset="-122"/>
              </a:rPr>
              <a:t>邮箱：</a:t>
            </a:r>
            <a:r>
              <a:rPr lang="en-US" altLang="zh-CN" sz="3200">
                <a:solidFill>
                  <a:srgbClr val="FF0000"/>
                </a:solidFill>
                <a:latin typeface="仿宋" panose="02010609060101010101" pitchFamily="49" charset="-122"/>
                <a:ea typeface="仿宋" panose="02010609060101010101" pitchFamily="49" charset="-122"/>
                <a:cs typeface="仿宋" panose="02010609060101010101" pitchFamily="49" charset="-122"/>
              </a:rPr>
              <a:t>523198781@qq.com</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3993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66</a:t>
            </a:fld>
            <a:endParaRPr lang="zh-CN" altLang="x-none" sz="1200" dirty="0">
              <a:latin typeface="Arial Black" panose="020B0A04020102020204" pitchFamily="34" charset="0"/>
            </a:endParaRPr>
          </a:p>
        </p:txBody>
      </p:sp>
      <p:sp>
        <p:nvSpPr>
          <p:cNvPr id="70658" name="日期占位符 3993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39940" name="矩形 39939"/>
          <p:cNvSpPr/>
          <p:nvPr/>
        </p:nvSpPr>
        <p:spPr>
          <a:xfrm>
            <a:off x="1248813" y="421049"/>
            <a:ext cx="6770687" cy="1200150"/>
          </a:xfrm>
          <a:prstGeom prst="rect">
            <a:avLst/>
          </a:prstGeom>
          <a:noFill/>
          <a:ln w="9525">
            <a:noFill/>
          </a:ln>
        </p:spPr>
        <p:txBody>
          <a:bodyPr anchor="t" anchorCtr="0">
            <a:spAutoFit/>
          </a:bodyPr>
          <a:lstStyle/>
          <a:p>
            <a:r>
              <a:rPr lang="zh-CN" altLang="en-US" sz="2400" b="1" dirty="0">
                <a:latin typeface="Arial" panose="020B0604020202020204" pitchFamily="34" charset="0"/>
                <a:ea typeface="宋体" panose="02010600030101010101" pitchFamily="2" charset="-122"/>
              </a:rPr>
              <a:t>例</a:t>
            </a:r>
            <a:r>
              <a:rPr lang="en-US" altLang="zh-CN" sz="2400" b="1" dirty="0">
                <a:latin typeface="Arial" panose="020B0604020202020204" pitchFamily="34" charset="0"/>
                <a:ea typeface="宋体" panose="02010600030101010101" pitchFamily="2" charset="-122"/>
              </a:rPr>
              <a:t>1.3</a:t>
            </a:r>
            <a:r>
              <a:rPr lang="zh-CN" altLang="en-US" sz="2400" b="1" dirty="0">
                <a:solidFill>
                  <a:schemeClr val="tx2"/>
                </a:solidFill>
                <a:latin typeface="Arial" panose="020B0604020202020204" pitchFamily="34" charset="0"/>
                <a:ea typeface="宋体" panose="02010600030101010101" pitchFamily="2" charset="-122"/>
              </a:rPr>
              <a:t>从</a:t>
            </a:r>
            <a:r>
              <a:rPr lang="en-US" altLang="zh-CN" sz="2400" b="1" dirty="0">
                <a:solidFill>
                  <a:schemeClr val="tx2"/>
                </a:solidFill>
                <a:latin typeface="Arial" panose="020B0604020202020204" pitchFamily="34" charset="0"/>
                <a:ea typeface="宋体" panose="02010600030101010101" pitchFamily="2" charset="-122"/>
              </a:rPr>
              <a:t>1952-2001</a:t>
            </a:r>
            <a:r>
              <a:rPr lang="zh-CN" altLang="en-US" sz="2400" b="1" dirty="0">
                <a:solidFill>
                  <a:schemeClr val="tx2"/>
                </a:solidFill>
                <a:latin typeface="Arial" panose="020B0604020202020204" pitchFamily="34" charset="0"/>
                <a:ea typeface="宋体" panose="02010600030101010101" pitchFamily="2" charset="-122"/>
              </a:rPr>
              <a:t>年我国国民生产总值第一、二、三产业产值数据</a:t>
            </a:r>
            <a:r>
              <a:rPr lang="en-US" altLang="zh-CN" sz="2400" b="1" dirty="0">
                <a:solidFill>
                  <a:schemeClr val="tx2"/>
                </a:solidFill>
                <a:latin typeface="Arial" panose="020B0604020202020204" pitchFamily="34" charset="0"/>
                <a:ea typeface="宋体" panose="02010600030101010101" pitchFamily="2" charset="-122"/>
              </a:rPr>
              <a:t>(</a:t>
            </a:r>
            <a:r>
              <a:rPr lang="zh-CN" altLang="en-US" sz="2400" b="1" dirty="0">
                <a:solidFill>
                  <a:schemeClr val="tx2"/>
                </a:solidFill>
                <a:latin typeface="Arial" panose="020B0604020202020204" pitchFamily="34" charset="0"/>
                <a:ea typeface="宋体" panose="02010600030101010101" pitchFamily="2" charset="-122"/>
              </a:rPr>
              <a:t>见书例</a:t>
            </a:r>
            <a:r>
              <a:rPr lang="en-US" altLang="zh-CN" sz="2400" b="1" dirty="0">
                <a:solidFill>
                  <a:schemeClr val="tx2"/>
                </a:solidFill>
                <a:latin typeface="Arial" panose="020B0604020202020204" pitchFamily="34" charset="0"/>
                <a:ea typeface="宋体" panose="02010600030101010101" pitchFamily="2" charset="-122"/>
              </a:rPr>
              <a:t>1.3).</a:t>
            </a:r>
            <a:r>
              <a:rPr lang="zh-CN" altLang="en-US" sz="2400" b="1" dirty="0">
                <a:solidFill>
                  <a:schemeClr val="tx2"/>
                </a:solidFill>
                <a:latin typeface="Arial" panose="020B0604020202020204" pitchFamily="34" charset="0"/>
                <a:ea typeface="宋体" panose="02010600030101010101" pitchFamily="2" charset="-122"/>
              </a:rPr>
              <a:t>计算总值、第一、二、三产业产值主要数字特征</a:t>
            </a:r>
            <a:r>
              <a:rPr lang="en-US" altLang="zh-CN" sz="2400" b="1" dirty="0">
                <a:solidFill>
                  <a:schemeClr val="tx2"/>
                </a:solidFill>
                <a:latin typeface="Arial" panose="020B0604020202020204" pitchFamily="34" charset="0"/>
                <a:ea typeface="宋体" panose="02010600030101010101" pitchFamily="2" charset="-122"/>
              </a:rPr>
              <a:t>,</a:t>
            </a:r>
            <a:r>
              <a:rPr lang="zh-CN" altLang="en-US" sz="2400" b="1" dirty="0">
                <a:solidFill>
                  <a:schemeClr val="tx2"/>
                </a:solidFill>
                <a:latin typeface="Arial" panose="020B0604020202020204" pitchFamily="34" charset="0"/>
                <a:ea typeface="宋体" panose="02010600030101010101" pitchFamily="2" charset="-122"/>
              </a:rPr>
              <a:t>考察异常情况</a:t>
            </a:r>
            <a:r>
              <a:rPr lang="en-US" altLang="zh-CN" sz="2400" b="1" dirty="0">
                <a:solidFill>
                  <a:schemeClr val="tx2"/>
                </a:solidFill>
                <a:latin typeface="Arial" panose="020B0604020202020204" pitchFamily="34" charset="0"/>
                <a:ea typeface="宋体" panose="02010600030101010101" pitchFamily="2" charset="-122"/>
              </a:rPr>
              <a:t>.</a:t>
            </a:r>
            <a:endParaRPr lang="en-US" altLang="zh-CN" sz="2400" b="1" dirty="0">
              <a:solidFill>
                <a:schemeClr val="tx2"/>
              </a:solidFill>
              <a:latin typeface="方正舒体" panose="02010601030101010101" pitchFamily="2" charset="-122"/>
              <a:ea typeface="方正舒体" panose="02010601030101010101" pitchFamily="2" charset="-122"/>
            </a:endParaRPr>
          </a:p>
        </p:txBody>
      </p:sp>
      <p:sp>
        <p:nvSpPr>
          <p:cNvPr id="39941" name="矩形 39940"/>
          <p:cNvSpPr/>
          <p:nvPr/>
        </p:nvSpPr>
        <p:spPr>
          <a:xfrm>
            <a:off x="827088" y="1557338"/>
            <a:ext cx="2520950" cy="457200"/>
          </a:xfrm>
          <a:prstGeom prst="rect">
            <a:avLst/>
          </a:prstGeom>
          <a:noFill/>
          <a:ln w="9525">
            <a:noFill/>
          </a:ln>
        </p:spPr>
        <p:txBody>
          <a:bodyPr anchor="t" anchorCtr="0">
            <a:spAutoFit/>
          </a:bodyPr>
          <a:lstStyle/>
          <a:p>
            <a:pPr algn="ctr"/>
            <a:r>
              <a:rPr lang="zh-CN" altLang="en-US" sz="2400" b="1">
                <a:latin typeface="Arial" panose="020B0604020202020204" pitchFamily="34" charset="0"/>
                <a:ea typeface="宋体" panose="02010600030101010101" pitchFamily="2" charset="-122"/>
              </a:rPr>
              <a:t>解</a:t>
            </a:r>
            <a:r>
              <a:rPr lang="en-US" altLang="zh-CN" sz="2400" b="1">
                <a:latin typeface="Arial" panose="020B0604020202020204" pitchFamily="34" charset="0"/>
                <a:ea typeface="宋体" panose="02010600030101010101" pitchFamily="2" charset="-122"/>
              </a:rPr>
              <a:t>:</a:t>
            </a:r>
            <a:r>
              <a:rPr lang="zh-CN" altLang="en-US" sz="2400" b="1">
                <a:latin typeface="Arial" panose="020B0604020202020204" pitchFamily="34" charset="0"/>
                <a:ea typeface="宋体" panose="02010600030101010101" pitchFamily="2" charset="-122"/>
              </a:rPr>
              <a:t>程序如下：</a:t>
            </a:r>
          </a:p>
        </p:txBody>
      </p:sp>
      <p:sp>
        <p:nvSpPr>
          <p:cNvPr id="39942" name="矩形 39941"/>
          <p:cNvSpPr/>
          <p:nvPr/>
        </p:nvSpPr>
        <p:spPr>
          <a:xfrm>
            <a:off x="1258888" y="1990725"/>
            <a:ext cx="2016125" cy="396875"/>
          </a:xfrm>
          <a:prstGeom prst="rect">
            <a:avLst/>
          </a:prstGeom>
          <a:noFill/>
          <a:ln w="9525">
            <a:noFill/>
          </a:ln>
        </p:spPr>
        <p:txBody>
          <a:bodyPr anchor="t" anchorCtr="0">
            <a:spAutoFit/>
          </a:bodyPr>
          <a:lstStyle/>
          <a:p>
            <a:pPr algn="ctr"/>
            <a:r>
              <a:rPr lang="en-US" altLang="zh-CN" sz="2000" b="1">
                <a:solidFill>
                  <a:srgbClr val="000000"/>
                </a:solidFill>
                <a:latin typeface="Arial" panose="020B0604020202020204" pitchFamily="34" charset="0"/>
                <a:ea typeface="宋体" panose="02010600030101010101" pitchFamily="2" charset="-122"/>
              </a:rPr>
              <a:t>data examp1_4;</a:t>
            </a:r>
          </a:p>
        </p:txBody>
      </p:sp>
      <p:sp>
        <p:nvSpPr>
          <p:cNvPr id="39943" name="矩形 39942"/>
          <p:cNvSpPr/>
          <p:nvPr/>
        </p:nvSpPr>
        <p:spPr>
          <a:xfrm>
            <a:off x="1258888" y="2349500"/>
            <a:ext cx="3095625" cy="396875"/>
          </a:xfrm>
          <a:prstGeom prst="rect">
            <a:avLst/>
          </a:prstGeom>
          <a:noFill/>
          <a:ln w="9525">
            <a:noFill/>
          </a:ln>
        </p:spPr>
        <p:txBody>
          <a:bodyPr anchor="t" anchorCtr="0">
            <a:spAutoFit/>
          </a:bodyPr>
          <a:lstStyle/>
          <a:p>
            <a:r>
              <a:rPr lang="en-US" altLang="zh-CN" sz="2000" b="1">
                <a:solidFill>
                  <a:srgbClr val="000000"/>
                </a:solidFill>
                <a:latin typeface="Arial" panose="020B0604020202020204" pitchFamily="34" charset="0"/>
                <a:ea typeface="宋体" panose="02010600030101010101" pitchFamily="2" charset="-122"/>
              </a:rPr>
              <a:t>input year x x1 x2 x3;</a:t>
            </a:r>
          </a:p>
        </p:txBody>
      </p:sp>
      <p:sp>
        <p:nvSpPr>
          <p:cNvPr id="39944" name="矩形 39943"/>
          <p:cNvSpPr/>
          <p:nvPr/>
        </p:nvSpPr>
        <p:spPr>
          <a:xfrm>
            <a:off x="1258888" y="2709863"/>
            <a:ext cx="946150" cy="396875"/>
          </a:xfrm>
          <a:prstGeom prst="rect">
            <a:avLst/>
          </a:prstGeom>
          <a:noFill/>
          <a:ln w="9525">
            <a:noFill/>
          </a:ln>
        </p:spPr>
        <p:txBody>
          <a:bodyPr wrap="none" anchor="ctr" anchorCtr="0">
            <a:spAutoFit/>
          </a:bodyPr>
          <a:lstStyle/>
          <a:p>
            <a:r>
              <a:rPr lang="en-US" altLang="zh-CN" sz="2000" b="1">
                <a:solidFill>
                  <a:srgbClr val="000000"/>
                </a:solidFill>
                <a:latin typeface="Arial" panose="020B0604020202020204" pitchFamily="34" charset="0"/>
                <a:ea typeface="宋体" panose="02010600030101010101" pitchFamily="2" charset="-122"/>
              </a:rPr>
              <a:t>cards;</a:t>
            </a:r>
          </a:p>
        </p:txBody>
      </p:sp>
      <p:sp>
        <p:nvSpPr>
          <p:cNvPr id="39945" name="矩形 39944"/>
          <p:cNvSpPr/>
          <p:nvPr/>
        </p:nvSpPr>
        <p:spPr>
          <a:xfrm>
            <a:off x="1258888" y="3068638"/>
            <a:ext cx="5537200" cy="1616075"/>
          </a:xfrm>
          <a:prstGeom prst="rect">
            <a:avLst/>
          </a:prstGeom>
          <a:noFill/>
          <a:ln w="9525">
            <a:noFill/>
          </a:ln>
        </p:spPr>
        <p:txBody>
          <a:bodyPr wrap="none" anchor="ctr" anchorCtr="0">
            <a:spAutoFit/>
          </a:bodyPr>
          <a:lstStyle/>
          <a:p>
            <a:r>
              <a:rPr lang="en-US" altLang="zh-CN" sz="2000" b="1">
                <a:solidFill>
                  <a:srgbClr val="000000"/>
                </a:solidFill>
                <a:latin typeface="Arial" panose="020B0604020202020204" pitchFamily="34" charset="0"/>
                <a:ea typeface="宋体" panose="02010600030101010101" pitchFamily="2" charset="-122"/>
              </a:rPr>
              <a:t>1952      679.0      342.9      141.8      194.3</a:t>
            </a:r>
          </a:p>
          <a:p>
            <a:r>
              <a:rPr lang="en-US" altLang="zh-CN" sz="2000" b="1">
                <a:solidFill>
                  <a:srgbClr val="000000"/>
                </a:solidFill>
                <a:latin typeface="Arial" panose="020B0604020202020204" pitchFamily="34" charset="0"/>
                <a:ea typeface="宋体" panose="02010600030101010101" pitchFamily="2" charset="-122"/>
              </a:rPr>
              <a:t>1953      824.0      378.0      192.5      253.5</a:t>
            </a:r>
          </a:p>
          <a:p>
            <a:r>
              <a:rPr lang="en-US" altLang="zh-CN" sz="2000" b="1">
                <a:solidFill>
                  <a:srgbClr val="000000"/>
                </a:solidFill>
                <a:latin typeface="Arial" panose="020B0604020202020204" pitchFamily="34" charset="0"/>
                <a:ea typeface="宋体" panose="02010600030101010101" pitchFamily="2" charset="-122"/>
              </a:rPr>
              <a:t>……</a:t>
            </a:r>
          </a:p>
          <a:p>
            <a:r>
              <a:rPr lang="en-US" altLang="zh-CN" sz="2000" b="1">
                <a:solidFill>
                  <a:srgbClr val="000000"/>
                </a:solidFill>
                <a:latin typeface="Arial" panose="020B0604020202020204" pitchFamily="34" charset="0"/>
                <a:ea typeface="宋体" panose="02010600030101010101" pitchFamily="2" charset="-122"/>
              </a:rPr>
              <a:t>2001    95933.3    14609.9    49069.1    32254.3</a:t>
            </a:r>
          </a:p>
          <a:p>
            <a:r>
              <a:rPr lang="en-US" altLang="zh-CN" sz="2000" b="1">
                <a:solidFill>
                  <a:srgbClr val="000000"/>
                </a:solidFill>
                <a:latin typeface="Arial" panose="020B0604020202020204" pitchFamily="34" charset="0"/>
                <a:ea typeface="宋体" panose="02010600030101010101" pitchFamily="2" charset="-122"/>
              </a:rPr>
              <a:t>;</a:t>
            </a:r>
          </a:p>
        </p:txBody>
      </p:sp>
      <p:sp>
        <p:nvSpPr>
          <p:cNvPr id="39946" name="矩形 39945"/>
          <p:cNvSpPr/>
          <p:nvPr/>
        </p:nvSpPr>
        <p:spPr>
          <a:xfrm>
            <a:off x="1258888" y="4652963"/>
            <a:ext cx="663575" cy="396875"/>
          </a:xfrm>
          <a:prstGeom prst="rect">
            <a:avLst/>
          </a:prstGeom>
          <a:noFill/>
          <a:ln w="9525">
            <a:noFill/>
          </a:ln>
        </p:spPr>
        <p:txBody>
          <a:bodyPr wrap="none" anchor="ctr" anchorCtr="0">
            <a:spAutoFit/>
          </a:bodyPr>
          <a:lstStyle/>
          <a:p>
            <a:r>
              <a:rPr lang="en-US" altLang="zh-CN" sz="2000" b="1">
                <a:solidFill>
                  <a:srgbClr val="000000"/>
                </a:solidFill>
                <a:latin typeface="Arial" panose="020B0604020202020204" pitchFamily="34" charset="0"/>
                <a:ea typeface="宋体" panose="02010600030101010101" pitchFamily="2" charset="-122"/>
              </a:rPr>
              <a:t>run</a:t>
            </a:r>
            <a:r>
              <a:rPr lang="en-US" altLang="zh-CN" sz="2000">
                <a:solidFill>
                  <a:srgbClr val="000000"/>
                </a:solidFill>
                <a:latin typeface="Arial" panose="020B0604020202020204" pitchFamily="34" charset="0"/>
                <a:ea typeface="宋体" panose="02010600030101010101" pitchFamily="2" charset="-122"/>
              </a:rPr>
              <a:t>;</a:t>
            </a:r>
          </a:p>
        </p:txBody>
      </p:sp>
      <p:sp>
        <p:nvSpPr>
          <p:cNvPr id="39947" name="矩形 39946"/>
          <p:cNvSpPr/>
          <p:nvPr/>
        </p:nvSpPr>
        <p:spPr>
          <a:xfrm>
            <a:off x="1258888" y="5013325"/>
            <a:ext cx="4056062" cy="396875"/>
          </a:xfrm>
          <a:prstGeom prst="rect">
            <a:avLst/>
          </a:prstGeom>
          <a:noFill/>
          <a:ln w="9525">
            <a:noFill/>
          </a:ln>
        </p:spPr>
        <p:txBody>
          <a:bodyPr wrap="none" anchor="ctr" anchorCtr="0">
            <a:spAutoFit/>
          </a:bodyPr>
          <a:lstStyle/>
          <a:p>
            <a:r>
              <a:rPr lang="en-US" altLang="zh-CN" sz="2000" b="1">
                <a:latin typeface="Arial" panose="020B0604020202020204" pitchFamily="34" charset="0"/>
                <a:ea typeface="宋体" panose="02010600030101010101" pitchFamily="2" charset="-122"/>
              </a:rPr>
              <a:t>proc</a:t>
            </a:r>
            <a:r>
              <a:rPr lang="en-US" altLang="zh-CN" sz="2000">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univariate</a:t>
            </a:r>
            <a:r>
              <a:rPr lang="en-US" altLang="zh-CN" sz="2000">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data=examp1_4;</a:t>
            </a:r>
          </a:p>
        </p:txBody>
      </p:sp>
      <p:sp>
        <p:nvSpPr>
          <p:cNvPr id="39948" name="矩形 39947"/>
          <p:cNvSpPr/>
          <p:nvPr/>
        </p:nvSpPr>
        <p:spPr>
          <a:xfrm>
            <a:off x="1258888" y="5445125"/>
            <a:ext cx="6553200" cy="701675"/>
          </a:xfrm>
          <a:prstGeom prst="rect">
            <a:avLst/>
          </a:prstGeom>
          <a:noFill/>
          <a:ln w="9525">
            <a:noFill/>
          </a:ln>
        </p:spPr>
        <p:txBody>
          <a:bodyPr anchor="ctr" anchorCtr="0">
            <a:spAutoFit/>
          </a:bodyPr>
          <a:lstStyle/>
          <a:p>
            <a:r>
              <a:rPr lang="en-US" altLang="zh-CN" sz="2000" b="1">
                <a:latin typeface="Arial" panose="020B0604020202020204" pitchFamily="34" charset="0"/>
                <a:ea typeface="宋体" panose="02010600030101010101" pitchFamily="2" charset="-122"/>
              </a:rPr>
              <a:t>var x x1 x2 x3;</a:t>
            </a:r>
            <a:r>
              <a:rPr lang="en-US" altLang="zh-CN" sz="2000" b="1">
                <a:solidFill>
                  <a:srgbClr val="000000"/>
                </a:solidFill>
                <a:latin typeface="Arial" panose="020B0604020202020204" pitchFamily="34" charset="0"/>
                <a:ea typeface="宋体" panose="02010600030101010101" pitchFamily="2" charset="-122"/>
              </a:rPr>
              <a:t>     </a:t>
            </a:r>
            <a:r>
              <a:rPr lang="en-US" altLang="zh-CN" sz="2000" b="1">
                <a:solidFill>
                  <a:srgbClr val="FF0000"/>
                </a:solidFill>
                <a:latin typeface="Arial" panose="020B0604020202020204" pitchFamily="34" charset="0"/>
                <a:ea typeface="宋体" panose="02010600030101010101" pitchFamily="2" charset="-122"/>
              </a:rPr>
              <a:t>/* </a:t>
            </a:r>
            <a:r>
              <a:rPr lang="zh-CN" altLang="en-US" sz="2000" b="1">
                <a:solidFill>
                  <a:srgbClr val="FF0000"/>
                </a:solidFill>
                <a:latin typeface="Arial" panose="020B0604020202020204" pitchFamily="34" charset="0"/>
                <a:ea typeface="宋体" panose="02010600030101010101" pitchFamily="2" charset="-122"/>
              </a:rPr>
              <a:t>对</a:t>
            </a:r>
            <a:r>
              <a:rPr lang="en-US" altLang="zh-CN" sz="2000" b="1">
                <a:solidFill>
                  <a:srgbClr val="FF0000"/>
                </a:solidFill>
                <a:latin typeface="Arial" panose="020B0604020202020204" pitchFamily="34" charset="0"/>
                <a:ea typeface="宋体" panose="02010600030101010101" pitchFamily="2" charset="-122"/>
              </a:rPr>
              <a:t>x x1 x2 x3</a:t>
            </a:r>
            <a:r>
              <a:rPr lang="zh-CN" altLang="en-US" sz="2000" b="1">
                <a:solidFill>
                  <a:srgbClr val="FF0000"/>
                </a:solidFill>
                <a:latin typeface="Arial" panose="020B0604020202020204" pitchFamily="34" charset="0"/>
                <a:ea typeface="宋体" panose="02010600030101010101" pitchFamily="2" charset="-122"/>
              </a:rPr>
              <a:t>进行</a:t>
            </a:r>
            <a:r>
              <a:rPr lang="en-US" altLang="zh-CN" sz="2000" b="1">
                <a:solidFill>
                  <a:srgbClr val="FF0000"/>
                </a:solidFill>
                <a:latin typeface="Arial" panose="020B0604020202020204" pitchFamily="34" charset="0"/>
                <a:ea typeface="宋体" panose="02010600030101010101" pitchFamily="2" charset="-122"/>
              </a:rPr>
              <a:t>univariate</a:t>
            </a:r>
            <a:r>
              <a:rPr lang="zh-CN" altLang="en-US" sz="2000" b="1">
                <a:solidFill>
                  <a:srgbClr val="FF0000"/>
                </a:solidFill>
                <a:latin typeface="Arial" panose="020B0604020202020204" pitchFamily="34" charset="0"/>
                <a:ea typeface="宋体" panose="02010600030101010101" pitchFamily="2" charset="-122"/>
              </a:rPr>
              <a:t>过程分析</a:t>
            </a:r>
            <a:r>
              <a:rPr lang="en-US" altLang="zh-CN" sz="2000" b="1">
                <a:solidFill>
                  <a:srgbClr val="FF0000"/>
                </a:solidFill>
                <a:latin typeface="Arial" panose="020B0604020202020204" pitchFamily="34" charset="0"/>
                <a:ea typeface="宋体" panose="02010600030101010101" pitchFamily="2" charset="-122"/>
              </a:rPr>
              <a:t>,</a:t>
            </a:r>
            <a:r>
              <a:rPr lang="zh-CN" altLang="en-US" sz="2000" b="1">
                <a:solidFill>
                  <a:srgbClr val="FF0000"/>
                </a:solidFill>
                <a:latin typeface="Arial" panose="020B0604020202020204" pitchFamily="34" charset="0"/>
                <a:ea typeface="宋体" panose="02010600030101010101" pitchFamily="2" charset="-122"/>
              </a:rPr>
              <a:t>输出变量的结果</a:t>
            </a:r>
            <a:r>
              <a:rPr lang="en-US" altLang="zh-CN" sz="2000" b="1">
                <a:solidFill>
                  <a:srgbClr val="FF0000"/>
                </a:solidFill>
                <a:latin typeface="Arial" panose="020B0604020202020204" pitchFamily="34" charset="0"/>
                <a:ea typeface="宋体" panose="02010600030101010101" pitchFamily="2" charset="-122"/>
              </a:rPr>
              <a:t>*/</a:t>
            </a:r>
          </a:p>
        </p:txBody>
      </p:sp>
      <p:sp>
        <p:nvSpPr>
          <p:cNvPr id="39949" name="矩形 39948"/>
          <p:cNvSpPr/>
          <p:nvPr/>
        </p:nvSpPr>
        <p:spPr>
          <a:xfrm>
            <a:off x="1258888" y="6165850"/>
            <a:ext cx="663575" cy="396875"/>
          </a:xfrm>
          <a:prstGeom prst="rect">
            <a:avLst/>
          </a:prstGeom>
          <a:noFill/>
          <a:ln w="9525">
            <a:noFill/>
          </a:ln>
        </p:spPr>
        <p:txBody>
          <a:bodyPr wrap="none" anchor="ctr" anchorCtr="0">
            <a:spAutoFit/>
          </a:bodyPr>
          <a:lstStyle/>
          <a:p>
            <a:r>
              <a:rPr lang="en-US" altLang="zh-CN" sz="2000" b="1">
                <a:latin typeface="Arial" panose="020B0604020202020204" pitchFamily="34" charset="0"/>
                <a:ea typeface="宋体" panose="02010600030101010101" pitchFamily="2" charset="-122"/>
              </a:rPr>
              <a:t>run</a:t>
            </a:r>
            <a:r>
              <a:rPr lang="en-US" altLang="zh-CN" sz="2000">
                <a:latin typeface="Arial" panose="020B0604020202020204" pitchFamily="34" charset="0"/>
                <a:ea typeface="宋体" panose="02010600030101010101" pitchFamily="2" charset="-122"/>
              </a:rPr>
              <a:t>;</a:t>
            </a:r>
          </a:p>
        </p:txBody>
      </p:sp>
      <p:sp>
        <p:nvSpPr>
          <p:cNvPr id="39950" name="动作按钮: 开始 39949">
            <a:hlinkClick r:id="" action="ppaction://hlinkfile"/>
          </p:cNvPr>
          <p:cNvSpPr/>
          <p:nvPr/>
        </p:nvSpPr>
        <p:spPr>
          <a:xfrm>
            <a:off x="6227763" y="6165850"/>
            <a:ext cx="431800" cy="287338"/>
          </a:xfrm>
          <a:prstGeom prst="actionButtonBeginning">
            <a:avLst/>
          </a:prstGeom>
          <a:solidFill>
            <a:schemeClr val="bg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animEffect transition="in" filter="fade">
                                      <p:cBhvr>
                                        <p:cTn id="7" dur="2000"/>
                                        <p:tgtEl>
                                          <p:spTgt spid="399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941"/>
                                        </p:tgtEl>
                                        <p:attrNameLst>
                                          <p:attrName>style.visibility</p:attrName>
                                        </p:attrNameLst>
                                      </p:cBhvr>
                                      <p:to>
                                        <p:strVal val="visible"/>
                                      </p:to>
                                    </p:set>
                                    <p:animEffect transition="in" filter="blinds(horizontal)">
                                      <p:cBhvr>
                                        <p:cTn id="12" dur="500"/>
                                        <p:tgtEl>
                                          <p:spTgt spid="399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942"/>
                                        </p:tgtEl>
                                        <p:attrNameLst>
                                          <p:attrName>style.visibility</p:attrName>
                                        </p:attrNameLst>
                                      </p:cBhvr>
                                      <p:to>
                                        <p:strVal val="visible"/>
                                      </p:to>
                                    </p:set>
                                    <p:animEffect transition="in" filter="fade">
                                      <p:cBhvr>
                                        <p:cTn id="17" dur="2000"/>
                                        <p:tgtEl>
                                          <p:spTgt spid="399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9943"/>
                                        </p:tgtEl>
                                        <p:attrNameLst>
                                          <p:attrName>style.visibility</p:attrName>
                                        </p:attrNameLst>
                                      </p:cBhvr>
                                      <p:to>
                                        <p:strVal val="visible"/>
                                      </p:to>
                                    </p:set>
                                    <p:animEffect transition="in" filter="blinds(horizontal)">
                                      <p:cBhvr>
                                        <p:cTn id="22" dur="500"/>
                                        <p:tgtEl>
                                          <p:spTgt spid="3994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9944"/>
                                        </p:tgtEl>
                                        <p:attrNameLst>
                                          <p:attrName>style.visibility</p:attrName>
                                        </p:attrNameLst>
                                      </p:cBhvr>
                                      <p:to>
                                        <p:strVal val="visible"/>
                                      </p:to>
                                    </p:set>
                                    <p:animEffect transition="in" filter="blinds(horizontal)">
                                      <p:cBhvr>
                                        <p:cTn id="27" dur="500"/>
                                        <p:tgtEl>
                                          <p:spTgt spid="399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945"/>
                                        </p:tgtEl>
                                        <p:attrNameLst>
                                          <p:attrName>style.visibility</p:attrName>
                                        </p:attrNameLst>
                                      </p:cBhvr>
                                      <p:to>
                                        <p:strVal val="visible"/>
                                      </p:to>
                                    </p:set>
                                    <p:animEffect transition="in" filter="fade">
                                      <p:cBhvr>
                                        <p:cTn id="32" dur="2000"/>
                                        <p:tgtEl>
                                          <p:spTgt spid="399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946"/>
                                        </p:tgtEl>
                                        <p:attrNameLst>
                                          <p:attrName>style.visibility</p:attrName>
                                        </p:attrNameLst>
                                      </p:cBhvr>
                                      <p:to>
                                        <p:strVal val="visible"/>
                                      </p:to>
                                    </p:set>
                                    <p:animEffect transition="in" filter="fade">
                                      <p:cBhvr>
                                        <p:cTn id="37" dur="2000"/>
                                        <p:tgtEl>
                                          <p:spTgt spid="3994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9947"/>
                                        </p:tgtEl>
                                        <p:attrNameLst>
                                          <p:attrName>style.visibility</p:attrName>
                                        </p:attrNameLst>
                                      </p:cBhvr>
                                      <p:to>
                                        <p:strVal val="visible"/>
                                      </p:to>
                                    </p:set>
                                    <p:anim calcmode="lin" valueType="num">
                                      <p:cBhvr additive="base">
                                        <p:cTn id="42" dur="1000" fill="hold"/>
                                        <p:tgtEl>
                                          <p:spTgt spid="39947"/>
                                        </p:tgtEl>
                                        <p:attrNameLst>
                                          <p:attrName>ppt_x</p:attrName>
                                        </p:attrNameLst>
                                      </p:cBhvr>
                                      <p:tavLst>
                                        <p:tav tm="0">
                                          <p:val>
                                            <p:strVal val="0-#ppt_w/2"/>
                                          </p:val>
                                        </p:tav>
                                        <p:tav tm="100000">
                                          <p:val>
                                            <p:strVal val="ppt_x"/>
                                          </p:val>
                                        </p:tav>
                                      </p:tavLst>
                                    </p:anim>
                                    <p:anim calcmode="lin" valueType="num">
                                      <p:cBhvr additive="base">
                                        <p:cTn id="43" dur="1000" fill="hold"/>
                                        <p:tgtEl>
                                          <p:spTgt spid="39947"/>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9948"/>
                                        </p:tgtEl>
                                        <p:attrNameLst>
                                          <p:attrName>style.visibility</p:attrName>
                                        </p:attrNameLst>
                                      </p:cBhvr>
                                      <p:to>
                                        <p:strVal val="visible"/>
                                      </p:to>
                                    </p:set>
                                    <p:animEffect transition="in" filter="blinds(horizontal)">
                                      <p:cBhvr>
                                        <p:cTn id="48" dur="500"/>
                                        <p:tgtEl>
                                          <p:spTgt spid="3994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949"/>
                                        </p:tgtEl>
                                        <p:attrNameLst>
                                          <p:attrName>style.visibility</p:attrName>
                                        </p:attrNameLst>
                                      </p:cBhvr>
                                      <p:to>
                                        <p:strVal val="visible"/>
                                      </p:to>
                                    </p:set>
                                    <p:animEffect transition="in" filter="fade">
                                      <p:cBhvr>
                                        <p:cTn id="53" dur="2000"/>
                                        <p:tgtEl>
                                          <p:spTgt spid="3994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9950"/>
                                        </p:tgtEl>
                                        <p:attrNameLst>
                                          <p:attrName>style.visibility</p:attrName>
                                        </p:attrNameLst>
                                      </p:cBhvr>
                                      <p:to>
                                        <p:strVal val="visible"/>
                                      </p:to>
                                    </p:set>
                                    <p:animEffect transition="in" filter="blinds(horizontal)">
                                      <p:cBhvr>
                                        <p:cTn id="58" dur="500"/>
                                        <p:tgtEl>
                                          <p:spTgt spid="39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animBg="1"/>
      <p:bldP spid="39942" grpId="0" animBg="1"/>
      <p:bldP spid="39943" grpId="0" animBg="1"/>
      <p:bldP spid="39944" grpId="0" animBg="1"/>
      <p:bldP spid="39945" grpId="0" animBg="1"/>
      <p:bldP spid="39946" grpId="0" animBg="1"/>
      <p:bldP spid="39947" grpId="0" animBg="1"/>
      <p:bldP spid="39948" grpId="0" animBg="1"/>
      <p:bldP spid="39949" grpId="0" animBg="1"/>
      <p:bldP spid="3995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4096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67</a:t>
            </a:fld>
            <a:endParaRPr lang="zh-CN" altLang="x-none" sz="1200" dirty="0">
              <a:latin typeface="Arial Black" panose="020B0A04020102020204" pitchFamily="34" charset="0"/>
            </a:endParaRPr>
          </a:p>
        </p:txBody>
      </p:sp>
      <p:sp>
        <p:nvSpPr>
          <p:cNvPr id="71682" name="日期占位符 4096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71683" name="标题 40963"/>
          <p:cNvSpPr>
            <a:spLocks noGrp="1"/>
          </p:cNvSpPr>
          <p:nvPr>
            <p:ph type="title"/>
          </p:nvPr>
        </p:nvSpPr>
        <p:spPr>
          <a:xfrm>
            <a:off x="477838" y="552450"/>
            <a:ext cx="1538287" cy="344488"/>
          </a:xfrm>
        </p:spPr>
        <p:txBody>
          <a:bodyPr wrap="square" lIns="91440" tIns="45720" rIns="91440" bIns="45720" anchor="ctr" anchorCtr="0"/>
          <a:lstStyle/>
          <a:p>
            <a:pPr eaLnBrk="1" hangingPunct="1"/>
            <a:r>
              <a:rPr lang="zh-CN" altLang="en-US" sz="2800" b="1">
                <a:solidFill>
                  <a:srgbClr val="FF0000"/>
                </a:solidFill>
                <a:ea typeface="方正行楷简体" pitchFamily="2" charset="-122"/>
              </a:rPr>
              <a:t>结果</a:t>
            </a:r>
            <a:r>
              <a:rPr lang="zh-CN" altLang="en-US" sz="2800">
                <a:solidFill>
                  <a:srgbClr val="FF0000"/>
                </a:solidFill>
                <a:ea typeface="方正行楷简体" pitchFamily="2" charset="-122"/>
              </a:rPr>
              <a:t>：</a:t>
            </a:r>
          </a:p>
        </p:txBody>
      </p:sp>
      <p:pic>
        <p:nvPicPr>
          <p:cNvPr id="40965" name="图片 40964" descr="6788493381599701461502.wmf"/>
          <p:cNvPicPr>
            <a:picLocks noChangeAspect="1"/>
          </p:cNvPicPr>
          <p:nvPr/>
        </p:nvPicPr>
        <p:blipFill>
          <a:blip r:embed="rId2"/>
          <a:stretch>
            <a:fillRect/>
          </a:stretch>
        </p:blipFill>
        <p:spPr>
          <a:xfrm>
            <a:off x="1476375" y="1196975"/>
            <a:ext cx="6624638" cy="358775"/>
          </a:xfrm>
          <a:prstGeom prst="rect">
            <a:avLst/>
          </a:prstGeom>
          <a:noFill/>
          <a:ln w="9525">
            <a:noFill/>
          </a:ln>
        </p:spPr>
      </p:pic>
      <p:pic>
        <p:nvPicPr>
          <p:cNvPr id="40966" name="图片 40965" descr="9236907591599701461502.wmf"/>
          <p:cNvPicPr>
            <a:picLocks noChangeAspect="1"/>
          </p:cNvPicPr>
          <p:nvPr/>
        </p:nvPicPr>
        <p:blipFill>
          <a:blip r:embed="rId3"/>
          <a:stretch>
            <a:fillRect/>
          </a:stretch>
        </p:blipFill>
        <p:spPr>
          <a:xfrm>
            <a:off x="1476375" y="765175"/>
            <a:ext cx="5903913" cy="398463"/>
          </a:xfrm>
          <a:prstGeom prst="rect">
            <a:avLst/>
          </a:prstGeom>
          <a:noFill/>
          <a:ln w="9525">
            <a:noFill/>
          </a:ln>
        </p:spPr>
      </p:pic>
      <p:sp>
        <p:nvSpPr>
          <p:cNvPr id="40967" name="矩形 40966"/>
          <p:cNvSpPr/>
          <p:nvPr/>
        </p:nvSpPr>
        <p:spPr>
          <a:xfrm>
            <a:off x="1692275" y="333375"/>
            <a:ext cx="3167063" cy="45720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1</a:t>
            </a:r>
            <a:r>
              <a:rPr lang="zh-CN" altLang="en-US" sz="2400" b="1">
                <a:latin typeface="Arial" panose="020B0604020202020204" pitchFamily="34" charset="0"/>
                <a:ea typeface="宋体" panose="02010600030101010101" pitchFamily="2" charset="-122"/>
              </a:rPr>
              <a:t>）国民生产总值</a:t>
            </a:r>
          </a:p>
        </p:txBody>
      </p:sp>
      <p:pic>
        <p:nvPicPr>
          <p:cNvPr id="40968" name="图片 40967" descr="1343132111599701461502.wmf"/>
          <p:cNvPicPr>
            <a:picLocks noChangeAspect="1"/>
          </p:cNvPicPr>
          <p:nvPr/>
        </p:nvPicPr>
        <p:blipFill>
          <a:blip r:embed="rId4"/>
          <a:stretch>
            <a:fillRect/>
          </a:stretch>
        </p:blipFill>
        <p:spPr>
          <a:xfrm>
            <a:off x="1547813" y="1628775"/>
            <a:ext cx="3182937" cy="317500"/>
          </a:xfrm>
          <a:prstGeom prst="rect">
            <a:avLst/>
          </a:prstGeom>
          <a:noFill/>
          <a:ln w="9525">
            <a:noFill/>
          </a:ln>
        </p:spPr>
      </p:pic>
      <p:sp>
        <p:nvSpPr>
          <p:cNvPr id="40969" name="矩形 40968"/>
          <p:cNvSpPr/>
          <p:nvPr/>
        </p:nvSpPr>
        <p:spPr>
          <a:xfrm>
            <a:off x="971550" y="2060575"/>
            <a:ext cx="6697663" cy="457200"/>
          </a:xfrm>
          <a:prstGeom prst="rect">
            <a:avLst/>
          </a:prstGeom>
          <a:noFill/>
          <a:ln w="9525">
            <a:noFill/>
          </a:ln>
        </p:spPr>
        <p:txBody>
          <a:bodyPr anchor="t" anchorCtr="0">
            <a:spAutoFit/>
          </a:bodyPr>
          <a:lstStyle/>
          <a:p>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数字特征特点：</a:t>
            </a:r>
          </a:p>
        </p:txBody>
      </p:sp>
      <p:sp>
        <p:nvSpPr>
          <p:cNvPr id="40970" name="矩形 40969"/>
          <p:cNvSpPr/>
          <p:nvPr/>
        </p:nvSpPr>
        <p:spPr>
          <a:xfrm>
            <a:off x="1331913" y="3716338"/>
            <a:ext cx="5111750" cy="45720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又上下截断点分别为</a:t>
            </a:r>
          </a:p>
        </p:txBody>
      </p:sp>
      <p:pic>
        <p:nvPicPr>
          <p:cNvPr id="40971" name="图片 40970" descr="9545116011599701461502.wmf"/>
          <p:cNvPicPr>
            <a:picLocks noChangeAspect="1"/>
          </p:cNvPicPr>
          <p:nvPr/>
        </p:nvPicPr>
        <p:blipFill>
          <a:blip r:embed="rId5"/>
          <a:stretch>
            <a:fillRect/>
          </a:stretch>
        </p:blipFill>
        <p:spPr>
          <a:xfrm>
            <a:off x="2016125" y="4221163"/>
            <a:ext cx="2449513" cy="428625"/>
          </a:xfrm>
          <a:prstGeom prst="rect">
            <a:avLst/>
          </a:prstGeom>
          <a:noFill/>
          <a:ln w="9525">
            <a:noFill/>
          </a:ln>
        </p:spPr>
      </p:pic>
      <p:pic>
        <p:nvPicPr>
          <p:cNvPr id="40972" name="图片 40971" descr="43244261599701461512.wmf"/>
          <p:cNvPicPr>
            <a:picLocks noChangeAspect="1"/>
          </p:cNvPicPr>
          <p:nvPr/>
        </p:nvPicPr>
        <p:blipFill>
          <a:blip r:embed="rId6"/>
          <a:stretch>
            <a:fillRect/>
          </a:stretch>
        </p:blipFill>
        <p:spPr>
          <a:xfrm>
            <a:off x="4994275" y="4221163"/>
            <a:ext cx="2328863" cy="407987"/>
          </a:xfrm>
          <a:prstGeom prst="rect">
            <a:avLst/>
          </a:prstGeom>
          <a:noFill/>
          <a:ln w="9525">
            <a:noFill/>
          </a:ln>
        </p:spPr>
      </p:pic>
      <p:sp>
        <p:nvSpPr>
          <p:cNvPr id="40973" name="矩形 40972"/>
          <p:cNvSpPr/>
          <p:nvPr/>
        </p:nvSpPr>
        <p:spPr>
          <a:xfrm>
            <a:off x="827088" y="4652963"/>
            <a:ext cx="7705725" cy="822325"/>
          </a:xfrm>
          <a:prstGeom prst="rect">
            <a:avLst/>
          </a:prstGeom>
          <a:noFill/>
          <a:ln w="9525">
            <a:noFill/>
          </a:ln>
        </p:spPr>
        <p:txBody>
          <a:bodyPr anchor="t" anchorCtr="0">
            <a:spAutoFit/>
          </a:bodyPr>
          <a:lstStyle/>
          <a:p>
            <a:r>
              <a:rPr lang="en-US" altLang="zh-CN" sz="2400" b="1">
                <a:solidFill>
                  <a:srgbClr val="000000"/>
                </a:solidFill>
                <a:latin typeface="Arial" panose="020B0604020202020204" pitchFamily="34" charset="0"/>
                <a:ea typeface="宋体" panose="02010600030101010101" pitchFamily="2" charset="-122"/>
              </a:rPr>
              <a:t>       94</a:t>
            </a:r>
            <a:r>
              <a:rPr lang="zh-CN" altLang="en-US" sz="2400" b="1">
                <a:solidFill>
                  <a:srgbClr val="000000"/>
                </a:solidFill>
                <a:latin typeface="Arial" panose="020B0604020202020204" pitchFamily="34" charset="0"/>
                <a:ea typeface="宋体" panose="02010600030101010101" pitchFamily="2" charset="-122"/>
              </a:rPr>
              <a:t>年以后数据均为特大值</a:t>
            </a:r>
            <a:r>
              <a:rPr lang="en-US"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000000"/>
                </a:solidFill>
                <a:latin typeface="Arial" panose="020B0604020202020204" pitchFamily="34" charset="0"/>
                <a:ea typeface="宋体" panose="02010600030101010101" pitchFamily="2" charset="-122"/>
              </a:rPr>
              <a:t>从而说明从</a:t>
            </a:r>
            <a:r>
              <a:rPr lang="en-US" altLang="zh-CN" sz="2400" b="1">
                <a:solidFill>
                  <a:srgbClr val="000000"/>
                </a:solidFill>
                <a:latin typeface="Arial" panose="020B0604020202020204" pitchFamily="34" charset="0"/>
                <a:ea typeface="宋体" panose="02010600030101010101" pitchFamily="2" charset="-122"/>
              </a:rPr>
              <a:t>94</a:t>
            </a:r>
            <a:r>
              <a:rPr lang="zh-CN" altLang="en-US" sz="2400" b="1">
                <a:solidFill>
                  <a:srgbClr val="000000"/>
                </a:solidFill>
                <a:latin typeface="Arial" panose="020B0604020202020204" pitchFamily="34" charset="0"/>
                <a:ea typeface="宋体" panose="02010600030101010101" pitchFamily="2" charset="-122"/>
              </a:rPr>
              <a:t>年后，国民生产总值迅速增长。</a:t>
            </a:r>
            <a:r>
              <a:rPr lang="zh-CN" altLang="en-US" b="1">
                <a:solidFill>
                  <a:srgbClr val="000000"/>
                </a:solidFill>
                <a:latin typeface="Arial" panose="020B0604020202020204" pitchFamily="34" charset="0"/>
                <a:ea typeface="宋体" panose="02010600030101010101" pitchFamily="2" charset="-122"/>
              </a:rPr>
              <a:t>                              </a:t>
            </a:r>
            <a:endParaRPr lang="zh-CN" altLang="en-US" sz="2400" b="1">
              <a:solidFill>
                <a:srgbClr val="000000"/>
              </a:solidFill>
              <a:latin typeface="Arial" panose="020B0604020202020204" pitchFamily="34" charset="0"/>
              <a:ea typeface="宋体" panose="02010600030101010101" pitchFamily="2" charset="-122"/>
            </a:endParaRPr>
          </a:p>
        </p:txBody>
      </p:sp>
      <p:sp>
        <p:nvSpPr>
          <p:cNvPr id="40974" name="矩形 40973"/>
          <p:cNvSpPr/>
          <p:nvPr/>
        </p:nvSpPr>
        <p:spPr>
          <a:xfrm>
            <a:off x="684213" y="2492375"/>
            <a:ext cx="7920037" cy="1187450"/>
          </a:xfrm>
          <a:prstGeom prst="rect">
            <a:avLst/>
          </a:prstGeom>
          <a:noFill/>
          <a:ln w="9525">
            <a:noFill/>
          </a:ln>
        </p:spPr>
        <p:txBody>
          <a:bodyPr anchor="t" anchorCtr="0">
            <a:spAutoFit/>
          </a:bodyPr>
          <a:lstStyle/>
          <a:p>
            <a:r>
              <a:rPr lang="en-US" altLang="zh-CN" sz="2400" b="1">
                <a:solidFill>
                  <a:srgbClr val="000000"/>
                </a:solidFill>
                <a:latin typeface="Arial" panose="020B0604020202020204" pitchFamily="34" charset="0"/>
                <a:ea typeface="宋体" panose="02010600030101010101" pitchFamily="2" charset="-122"/>
              </a:rPr>
              <a:t>       </a:t>
            </a:r>
            <a:r>
              <a:rPr lang="zh-CN" altLang="en-US" sz="2400" b="1">
                <a:solidFill>
                  <a:srgbClr val="000000"/>
                </a:solidFill>
                <a:latin typeface="Arial" panose="020B0604020202020204" pitchFamily="34" charset="0"/>
                <a:ea typeface="宋体" panose="02010600030101010101" pitchFamily="2" charset="-122"/>
              </a:rPr>
              <a:t>均值与中位数</a:t>
            </a:r>
            <a:r>
              <a:rPr lang="en-US" altLang="zh-CN" sz="2400" b="1">
                <a:solidFill>
                  <a:srgbClr val="000000"/>
                </a:solidFill>
                <a:latin typeface="Arial" panose="020B0604020202020204" pitchFamily="34" charset="0"/>
                <a:ea typeface="宋体" panose="02010600030101010101" pitchFamily="2" charset="-122"/>
              </a:rPr>
              <a:t>M</a:t>
            </a:r>
            <a:r>
              <a:rPr lang="zh-CN" altLang="en-US" sz="2400" b="1">
                <a:solidFill>
                  <a:srgbClr val="000000"/>
                </a:solidFill>
                <a:latin typeface="Arial" panose="020B0604020202020204" pitchFamily="34" charset="0"/>
                <a:ea typeface="宋体" panose="02010600030101010101" pitchFamily="2" charset="-122"/>
              </a:rPr>
              <a:t>差距较大，均方差</a:t>
            </a:r>
            <a:r>
              <a:rPr lang="en-US" altLang="zh-CN" sz="2400" b="1">
                <a:solidFill>
                  <a:srgbClr val="000000"/>
                </a:solidFill>
                <a:latin typeface="Arial" panose="020B0604020202020204" pitchFamily="34" charset="0"/>
                <a:ea typeface="宋体" panose="02010600030101010101" pitchFamily="2" charset="-122"/>
              </a:rPr>
              <a:t>S</a:t>
            </a:r>
            <a:r>
              <a:rPr lang="zh-CN" altLang="en-US" sz="2400" b="1">
                <a:solidFill>
                  <a:srgbClr val="000000"/>
                </a:solidFill>
                <a:latin typeface="Arial" panose="020B0604020202020204" pitchFamily="34" charset="0"/>
                <a:ea typeface="宋体" panose="02010600030101010101" pitchFamily="2" charset="-122"/>
              </a:rPr>
              <a:t>、极差</a:t>
            </a:r>
            <a:r>
              <a:rPr lang="en-US" altLang="zh-CN" sz="2400" b="1">
                <a:solidFill>
                  <a:srgbClr val="000000"/>
                </a:solidFill>
                <a:latin typeface="Arial" panose="020B0604020202020204" pitchFamily="34" charset="0"/>
                <a:ea typeface="宋体" panose="02010600030101010101" pitchFamily="2" charset="-122"/>
              </a:rPr>
              <a:t>R</a:t>
            </a:r>
            <a:r>
              <a:rPr lang="zh-CN" altLang="en-US" sz="2400" b="1">
                <a:solidFill>
                  <a:srgbClr val="000000"/>
                </a:solidFill>
                <a:latin typeface="Arial" panose="020B0604020202020204" pitchFamily="34" charset="0"/>
                <a:ea typeface="宋体" panose="02010600030101010101" pitchFamily="2" charset="-122"/>
              </a:rPr>
              <a:t>都大，数据取值分散</a:t>
            </a:r>
            <a:r>
              <a:rPr lang="en-US"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000000"/>
                </a:solidFill>
                <a:latin typeface="Arial" panose="020B0604020202020204" pitchFamily="34" charset="0"/>
                <a:ea typeface="宋体" panose="02010600030101010101" pitchFamily="2" charset="-122"/>
              </a:rPr>
              <a:t>偏度</a:t>
            </a:r>
            <a:r>
              <a:rPr lang="en-US" altLang="zh-CN" sz="2400" b="1">
                <a:solidFill>
                  <a:srgbClr val="000000"/>
                </a:solidFill>
                <a:latin typeface="Arial" panose="020B0604020202020204" pitchFamily="34" charset="0"/>
                <a:ea typeface="宋体" panose="02010600030101010101" pitchFamily="2" charset="-122"/>
              </a:rPr>
              <a:t>g1 </a:t>
            </a:r>
            <a:r>
              <a:rPr lang="zh-CN" altLang="en-US" sz="2400" b="1">
                <a:solidFill>
                  <a:srgbClr val="000000"/>
                </a:solidFill>
                <a:latin typeface="Arial" panose="020B0604020202020204" pitchFamily="34" charset="0"/>
                <a:ea typeface="宋体" panose="02010600030101010101" pitchFamily="2" charset="-122"/>
              </a:rPr>
              <a:t>及</a:t>
            </a:r>
            <a:r>
              <a:rPr lang="en-US" altLang="zh-CN" sz="2400" b="1">
                <a:solidFill>
                  <a:srgbClr val="000000"/>
                </a:solidFill>
                <a:latin typeface="Arial" panose="020B0604020202020204" pitchFamily="34" charset="0"/>
                <a:ea typeface="宋体" panose="02010600030101010101" pitchFamily="2" charset="-122"/>
              </a:rPr>
              <a:t>g2</a:t>
            </a:r>
            <a:r>
              <a:rPr lang="zh-CN" altLang="en-US" sz="2400" b="1">
                <a:solidFill>
                  <a:srgbClr val="000000"/>
                </a:solidFill>
                <a:latin typeface="Arial" panose="020B0604020202020204" pitchFamily="34" charset="0"/>
                <a:ea typeface="宋体" panose="02010600030101010101" pitchFamily="2" charset="-122"/>
              </a:rPr>
              <a:t>取较大正值</a:t>
            </a:r>
            <a:r>
              <a:rPr lang="en-US"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000000"/>
                </a:solidFill>
                <a:latin typeface="Arial" panose="020B0604020202020204" pitchFamily="34" charset="0"/>
                <a:ea typeface="宋体" panose="02010600030101010101" pitchFamily="2" charset="-122"/>
              </a:rPr>
              <a:t>说明右偏态</a:t>
            </a:r>
            <a:r>
              <a:rPr lang="en-US"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000000"/>
                </a:solidFill>
                <a:latin typeface="Arial" panose="020B0604020202020204" pitchFamily="34" charset="0"/>
                <a:ea typeface="宋体" panose="02010600030101010101" pitchFamily="2" charset="-122"/>
              </a:rPr>
              <a:t>数据</a:t>
            </a:r>
          </a:p>
          <a:p>
            <a:r>
              <a:rPr lang="zh-CN" altLang="en-US" sz="2400" b="1">
                <a:solidFill>
                  <a:srgbClr val="000000"/>
                </a:solidFill>
                <a:latin typeface="Arial" panose="020B0604020202020204" pitchFamily="34" charset="0"/>
                <a:ea typeface="宋体" panose="02010600030101010101" pitchFamily="2" charset="-122"/>
              </a:rPr>
              <a:t>有较多的特大值。</a:t>
            </a:r>
            <a:endParaRPr lang="zh-CN" altLang="en-US" b="1">
              <a:solidFill>
                <a:srgbClr val="000000"/>
              </a:solidFill>
              <a:latin typeface="Arial" panose="020B0604020202020204" pitchFamily="34" charset="0"/>
              <a:ea typeface="宋体" panose="02010600030101010101" pitchFamily="2" charset="-122"/>
            </a:endParaRPr>
          </a:p>
        </p:txBody>
      </p:sp>
      <p:sp>
        <p:nvSpPr>
          <p:cNvPr id="40975" name="矩形 40974"/>
          <p:cNvSpPr/>
          <p:nvPr/>
        </p:nvSpPr>
        <p:spPr>
          <a:xfrm>
            <a:off x="1116013" y="5516563"/>
            <a:ext cx="6119812" cy="45720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2</a:t>
            </a:r>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a:t>
            </a:r>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4</a:t>
            </a:r>
            <a:r>
              <a:rPr lang="zh-CN" altLang="en-US" sz="2400" b="1">
                <a:latin typeface="Arial" panose="020B0604020202020204" pitchFamily="34" charset="0"/>
                <a:ea typeface="宋体" panose="02010600030101010101" pitchFamily="2" charset="-122"/>
              </a:rPr>
              <a:t>）第一、二、三产业结果类似</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7">
                                            <p:txEl>
                                              <p:pRg st="0" end="0"/>
                                            </p:txEl>
                                          </p:spTgt>
                                        </p:tgtEl>
                                        <p:attrNameLst>
                                          <p:attrName>style.visibility</p:attrName>
                                        </p:attrNameLst>
                                      </p:cBhvr>
                                      <p:to>
                                        <p:strVal val="visible"/>
                                      </p:to>
                                    </p:set>
                                    <p:animEffect transition="in" filter="fade">
                                      <p:cBhvr>
                                        <p:cTn id="7" dur="2000"/>
                                        <p:tgtEl>
                                          <p:spTgt spid="409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966"/>
                                        </p:tgtEl>
                                        <p:attrNameLst>
                                          <p:attrName>style.visibility</p:attrName>
                                        </p:attrNameLst>
                                      </p:cBhvr>
                                      <p:to>
                                        <p:strVal val="visible"/>
                                      </p:to>
                                    </p:set>
                                    <p:animEffect transition="in" filter="dissolve">
                                      <p:cBhvr>
                                        <p:cTn id="12" dur="500"/>
                                        <p:tgtEl>
                                          <p:spTgt spid="409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wipe(down)">
                                      <p:cBhvr>
                                        <p:cTn id="17" dur="500"/>
                                        <p:tgtEl>
                                          <p:spTgt spid="4096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40968"/>
                                        </p:tgtEl>
                                        <p:attrNameLst>
                                          <p:attrName>style.visibility</p:attrName>
                                        </p:attrNameLst>
                                      </p:cBhvr>
                                      <p:to>
                                        <p:strVal val="visible"/>
                                      </p:to>
                                    </p:set>
                                    <p:animEffect transition="in" filter="barn(inHorizontal)">
                                      <p:cBhvr>
                                        <p:cTn id="22" dur="500"/>
                                        <p:tgtEl>
                                          <p:spTgt spid="409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69">
                                            <p:txEl>
                                              <p:pRg st="0" end="0"/>
                                            </p:txEl>
                                          </p:spTgt>
                                        </p:tgtEl>
                                        <p:attrNameLst>
                                          <p:attrName>style.visibility</p:attrName>
                                        </p:attrNameLst>
                                      </p:cBhvr>
                                      <p:to>
                                        <p:strVal val="visible"/>
                                      </p:to>
                                    </p:set>
                                    <p:animEffect transition="in" filter="fade">
                                      <p:cBhvr>
                                        <p:cTn id="27" dur="2000"/>
                                        <p:tgtEl>
                                          <p:spTgt spid="4096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40974"/>
                                        </p:tgtEl>
                                        <p:attrNameLst>
                                          <p:attrName>style.visibility</p:attrName>
                                        </p:attrNameLst>
                                      </p:cBhvr>
                                      <p:to>
                                        <p:strVal val="visible"/>
                                      </p:to>
                                    </p:set>
                                    <p:animEffect transition="in" filter="barn(inHorizontal)">
                                      <p:cBhvr>
                                        <p:cTn id="32" dur="500"/>
                                        <p:tgtEl>
                                          <p:spTgt spid="4097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970"/>
                                        </p:tgtEl>
                                        <p:attrNameLst>
                                          <p:attrName>style.visibility</p:attrName>
                                        </p:attrNameLst>
                                      </p:cBhvr>
                                      <p:to>
                                        <p:strVal val="visible"/>
                                      </p:to>
                                    </p:set>
                                    <p:animEffect transition="in" filter="fade">
                                      <p:cBhvr>
                                        <p:cTn id="37" dur="2000"/>
                                        <p:tgtEl>
                                          <p:spTgt spid="4097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nodeType="clickEffect">
                                  <p:stCondLst>
                                    <p:cond delay="0"/>
                                  </p:stCondLst>
                                  <p:childTnLst>
                                    <p:set>
                                      <p:cBhvr>
                                        <p:cTn id="41" dur="1" fill="hold">
                                          <p:stCondLst>
                                            <p:cond delay="0"/>
                                          </p:stCondLst>
                                        </p:cTn>
                                        <p:tgtEl>
                                          <p:spTgt spid="40971"/>
                                        </p:tgtEl>
                                        <p:attrNameLst>
                                          <p:attrName>style.visibility</p:attrName>
                                        </p:attrNameLst>
                                      </p:cBhvr>
                                      <p:to>
                                        <p:strVal val="visible"/>
                                      </p:to>
                                    </p:set>
                                    <p:animEffect transition="in" filter="barn(inHorizontal)">
                                      <p:cBhvr>
                                        <p:cTn id="42" dur="500"/>
                                        <p:tgtEl>
                                          <p:spTgt spid="4097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6" fill="hold" nodeType="clickEffect">
                                  <p:stCondLst>
                                    <p:cond delay="0"/>
                                  </p:stCondLst>
                                  <p:childTnLst>
                                    <p:set>
                                      <p:cBhvr>
                                        <p:cTn id="46" dur="1" fill="hold">
                                          <p:stCondLst>
                                            <p:cond delay="0"/>
                                          </p:stCondLst>
                                        </p:cTn>
                                        <p:tgtEl>
                                          <p:spTgt spid="40972"/>
                                        </p:tgtEl>
                                        <p:attrNameLst>
                                          <p:attrName>style.visibility</p:attrName>
                                        </p:attrNameLst>
                                      </p:cBhvr>
                                      <p:to>
                                        <p:strVal val="visible"/>
                                      </p:to>
                                    </p:set>
                                    <p:animEffect transition="in" filter="barn(inHorizontal)">
                                      <p:cBhvr>
                                        <p:cTn id="47" dur="500"/>
                                        <p:tgtEl>
                                          <p:spTgt spid="4097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6" fill="hold" grpId="0" nodeType="clickEffect">
                                  <p:stCondLst>
                                    <p:cond delay="0"/>
                                  </p:stCondLst>
                                  <p:childTnLst>
                                    <p:set>
                                      <p:cBhvr>
                                        <p:cTn id="51" dur="1" fill="hold">
                                          <p:stCondLst>
                                            <p:cond delay="0"/>
                                          </p:stCondLst>
                                        </p:cTn>
                                        <p:tgtEl>
                                          <p:spTgt spid="40973"/>
                                        </p:tgtEl>
                                        <p:attrNameLst>
                                          <p:attrName>style.visibility</p:attrName>
                                        </p:attrNameLst>
                                      </p:cBhvr>
                                      <p:to>
                                        <p:strVal val="visible"/>
                                      </p:to>
                                    </p:set>
                                    <p:animEffect transition="in" filter="barn(inHorizontal)">
                                      <p:cBhvr>
                                        <p:cTn id="52" dur="500"/>
                                        <p:tgtEl>
                                          <p:spTgt spid="40973"/>
                                        </p:tgtEl>
                                      </p:cBhvr>
                                    </p:animEffect>
                                  </p:childTnLst>
                                </p:cTn>
                              </p:par>
                            </p:childTnLst>
                          </p:cTn>
                        </p:par>
                      </p:childTnLst>
                    </p:cTn>
                  </p:par>
                  <p:par>
                    <p:cTn id="53" fill="hold">
                      <p:stCondLst>
                        <p:cond delay="indefinite"/>
                      </p:stCondLst>
                      <p:childTnLst>
                        <p:par>
                          <p:cTn id="54" fill="hold">
                            <p:stCondLst>
                              <p:cond delay="0"/>
                            </p:stCondLst>
                            <p:childTnLst>
                              <p:par>
                                <p:cTn id="55" presetID="20" presetClass="entr" presetSubtype="0" fill="hold" grpId="0" nodeType="clickEffect">
                                  <p:stCondLst>
                                    <p:cond delay="0"/>
                                  </p:stCondLst>
                                  <p:childTnLst>
                                    <p:set>
                                      <p:cBhvr>
                                        <p:cTn id="56" dur="1" fill="hold">
                                          <p:stCondLst>
                                            <p:cond delay="0"/>
                                          </p:stCondLst>
                                        </p:cTn>
                                        <p:tgtEl>
                                          <p:spTgt spid="40975"/>
                                        </p:tgtEl>
                                        <p:attrNameLst>
                                          <p:attrName>style.visibility</p:attrName>
                                        </p:attrNameLst>
                                      </p:cBhvr>
                                      <p:to>
                                        <p:strVal val="visible"/>
                                      </p:to>
                                    </p:set>
                                    <p:animEffect transition="in" filter="wedge">
                                      <p:cBhvr>
                                        <p:cTn id="57" dur="2000"/>
                                        <p:tgtEl>
                                          <p:spTgt spid="40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0" grpId="0" animBg="1"/>
      <p:bldP spid="40973" grpId="0" animBg="1"/>
      <p:bldP spid="40974" grpId="0" animBg="1"/>
      <p:bldP spid="4097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4198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68</a:t>
            </a:fld>
            <a:endParaRPr lang="zh-CN" altLang="x-none" sz="1200" dirty="0">
              <a:latin typeface="Arial Black" panose="020B0A04020102020204" pitchFamily="34" charset="0"/>
            </a:endParaRPr>
          </a:p>
        </p:txBody>
      </p:sp>
      <p:sp>
        <p:nvSpPr>
          <p:cNvPr id="72706" name="日期占位符 4198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2024/11/13</a:t>
            </a:fld>
            <a:endParaRPr lang="zh-CN" altLang="en-US" sz="1200" dirty="0"/>
          </a:p>
        </p:txBody>
      </p:sp>
      <p:sp>
        <p:nvSpPr>
          <p:cNvPr id="72707" name="矩形 41987"/>
          <p:cNvSpPr/>
          <p:nvPr/>
        </p:nvSpPr>
        <p:spPr>
          <a:xfrm>
            <a:off x="4479925" y="3048000"/>
            <a:ext cx="184150" cy="762000"/>
          </a:xfrm>
          <a:prstGeom prst="rect">
            <a:avLst/>
          </a:prstGeom>
          <a:noFill/>
          <a:ln w="9525">
            <a:noFill/>
          </a:ln>
        </p:spPr>
        <p:txBody>
          <a:bodyPr wrap="none" anchor="t" anchorCtr="0">
            <a:spAutoFit/>
          </a:bodyPr>
          <a:lstStyle/>
          <a:p>
            <a:endParaRPr lang="zh-CN" altLang="zh-CN" sz="4400">
              <a:solidFill>
                <a:schemeClr val="tx2"/>
              </a:solidFill>
              <a:latin typeface="Times New Roman" panose="02020603050405020304" pitchFamily="18" charset="0"/>
              <a:ea typeface="宋体" panose="02010600030101010101" pitchFamily="2" charset="-122"/>
            </a:endParaRPr>
          </a:p>
        </p:txBody>
      </p:sp>
      <p:sp>
        <p:nvSpPr>
          <p:cNvPr id="72708" name="矩形 41988"/>
          <p:cNvSpPr/>
          <p:nvPr/>
        </p:nvSpPr>
        <p:spPr>
          <a:xfrm>
            <a:off x="533400" y="1143000"/>
            <a:ext cx="8229600" cy="725488"/>
          </a:xfrm>
          <a:prstGeom prst="rect">
            <a:avLst/>
          </a:prstGeom>
          <a:noFill/>
          <a:ln w="9525">
            <a:noFill/>
          </a:ln>
        </p:spPr>
        <p:txBody>
          <a:bodyPr anchor="t" anchorCtr="0"/>
          <a:lstStyle/>
          <a:p>
            <a:endParaRPr lang="zh-CN" altLang="zh-CN" sz="3200">
              <a:latin typeface="Times New Roman" panose="02020603050405020304" pitchFamily="18" charset="0"/>
              <a:ea typeface="宋体" panose="02010600030101010101" pitchFamily="2" charset="-122"/>
            </a:endParaRPr>
          </a:p>
        </p:txBody>
      </p:sp>
      <p:sp>
        <p:nvSpPr>
          <p:cNvPr id="41990" name="标题 41989"/>
          <p:cNvSpPr>
            <a:spLocks noGrp="1"/>
          </p:cNvSpPr>
          <p:nvPr>
            <p:ph type="title"/>
          </p:nvPr>
        </p:nvSpPr>
        <p:spPr>
          <a:xfrm>
            <a:off x="1728788" y="465138"/>
            <a:ext cx="3814762" cy="690562"/>
          </a:xfrm>
        </p:spPr>
        <p:txBody>
          <a:bodyPr wrap="square" lIns="91440" tIns="45720" rIns="91440" bIns="45720" anchor="ctr" anchorCtr="0"/>
          <a:lstStyle/>
          <a:p>
            <a:pPr eaLnBrk="1" hangingPunct="1"/>
            <a:r>
              <a:rPr lang="zh-CN" altLang="en-US" sz="4000" b="1"/>
              <a:t>课堂总结</a:t>
            </a:r>
          </a:p>
        </p:txBody>
      </p:sp>
      <p:sp>
        <p:nvSpPr>
          <p:cNvPr id="41991" name="矩形 41990"/>
          <p:cNvSpPr/>
          <p:nvPr/>
        </p:nvSpPr>
        <p:spPr>
          <a:xfrm>
            <a:off x="611188" y="1849438"/>
            <a:ext cx="7929562" cy="1006475"/>
          </a:xfrm>
          <a:prstGeom prst="rect">
            <a:avLst/>
          </a:prstGeom>
          <a:noFill/>
          <a:ln w="9525">
            <a:noFill/>
          </a:ln>
        </p:spPr>
        <p:txBody>
          <a:bodyPr anchor="ctr" anchorCtr="0">
            <a:spAutoFit/>
          </a:bodyPr>
          <a:lstStyle/>
          <a:p>
            <a:pPr indent="276225"/>
            <a:r>
              <a:rPr lang="zh-CN" altLang="en-US" sz="2000" b="1" dirty="0">
                <a:solidFill>
                  <a:srgbClr val="000000"/>
                </a:solidFill>
                <a:latin typeface="Arial" panose="020B0604020202020204" pitchFamily="34" charset="0"/>
                <a:ea typeface="宋体" panose="02010600030101010101" pitchFamily="2" charset="-122"/>
              </a:rPr>
              <a:t>数据的位置特征</a:t>
            </a:r>
            <a:r>
              <a:rPr lang="en-US" altLang="zh-CN" sz="2000" b="1" dirty="0">
                <a:solidFill>
                  <a:srgbClr val="000000"/>
                </a:solidFill>
                <a:latin typeface="Arial" panose="020B0604020202020204" pitchFamily="34" charset="0"/>
                <a:ea typeface="宋体" panose="02010600030101010101" pitchFamily="2" charset="-122"/>
              </a:rPr>
              <a:t>——</a:t>
            </a:r>
            <a:r>
              <a:rPr lang="zh-CN" altLang="en-US" sz="2000" b="1" dirty="0">
                <a:solidFill>
                  <a:srgbClr val="000000"/>
                </a:solidFill>
                <a:latin typeface="Arial" panose="020B0604020202020204" pitchFamily="34" charset="0"/>
                <a:ea typeface="宋体" panose="02010600030101010101" pitchFamily="2" charset="-122"/>
              </a:rPr>
              <a:t>均值、中位数、分位数、三均值</a:t>
            </a:r>
          </a:p>
          <a:p>
            <a:pPr indent="276225"/>
            <a:r>
              <a:rPr lang="zh-CN" altLang="en-US" sz="2000" b="1" dirty="0">
                <a:solidFill>
                  <a:srgbClr val="000000"/>
                </a:solidFill>
                <a:latin typeface="Arial" panose="020B0604020202020204" pitchFamily="34" charset="0"/>
                <a:ea typeface="宋体" panose="02010600030101010101" pitchFamily="2" charset="-122"/>
              </a:rPr>
              <a:t>数据的分散性特征</a:t>
            </a:r>
            <a:r>
              <a:rPr lang="en-US" altLang="zh-CN" sz="2000" b="1" dirty="0">
                <a:solidFill>
                  <a:srgbClr val="000000"/>
                </a:solidFill>
                <a:latin typeface="Arial" panose="020B0604020202020204" pitchFamily="34" charset="0"/>
                <a:ea typeface="宋体" panose="02010600030101010101" pitchFamily="2" charset="-122"/>
              </a:rPr>
              <a:t>——</a:t>
            </a:r>
            <a:r>
              <a:rPr lang="zh-CN" altLang="en-US" sz="2000" b="1" dirty="0">
                <a:solidFill>
                  <a:srgbClr val="000000"/>
                </a:solidFill>
                <a:latin typeface="Arial" panose="020B0604020202020204" pitchFamily="34" charset="0"/>
                <a:ea typeface="宋体" panose="02010600030101010101" pitchFamily="2" charset="-122"/>
              </a:rPr>
              <a:t>方差、标准差、极差及四分位极差</a:t>
            </a:r>
          </a:p>
          <a:p>
            <a:pPr indent="276225"/>
            <a:r>
              <a:rPr lang="zh-CN" altLang="en-US" sz="2000" b="1" dirty="0">
                <a:solidFill>
                  <a:srgbClr val="000000"/>
                </a:solidFill>
                <a:latin typeface="Arial" panose="020B0604020202020204" pitchFamily="34" charset="0"/>
                <a:ea typeface="宋体" panose="02010600030101010101" pitchFamily="2" charset="-122"/>
              </a:rPr>
              <a:t>分布形状特征</a:t>
            </a:r>
            <a:r>
              <a:rPr lang="en-US" altLang="zh-CN" sz="2000" b="1" dirty="0">
                <a:solidFill>
                  <a:srgbClr val="000000"/>
                </a:solidFill>
                <a:latin typeface="Arial" panose="020B0604020202020204" pitchFamily="34" charset="0"/>
                <a:ea typeface="宋体" panose="02010600030101010101" pitchFamily="2" charset="-122"/>
              </a:rPr>
              <a:t>——</a:t>
            </a:r>
            <a:r>
              <a:rPr lang="zh-CN" altLang="en-US" sz="2000" b="1" dirty="0">
                <a:solidFill>
                  <a:srgbClr val="000000"/>
                </a:solidFill>
                <a:latin typeface="Arial" panose="020B0604020202020204" pitchFamily="34" charset="0"/>
                <a:ea typeface="宋体" panose="02010600030101010101" pitchFamily="2" charset="-122"/>
              </a:rPr>
              <a:t>偏度、峰度</a:t>
            </a:r>
          </a:p>
        </p:txBody>
      </p:sp>
      <p:sp>
        <p:nvSpPr>
          <p:cNvPr id="41992" name="矩形 41991"/>
          <p:cNvSpPr/>
          <p:nvPr/>
        </p:nvSpPr>
        <p:spPr>
          <a:xfrm>
            <a:off x="755650" y="3573463"/>
            <a:ext cx="4572000" cy="701675"/>
          </a:xfrm>
          <a:prstGeom prst="rect">
            <a:avLst/>
          </a:prstGeom>
          <a:noFill/>
          <a:ln w="9525">
            <a:noFill/>
          </a:ln>
        </p:spPr>
        <p:txBody>
          <a:bodyPr anchor="t" anchorCtr="0">
            <a:spAutoFit/>
          </a:bodyPr>
          <a:lstStyle/>
          <a:p>
            <a:r>
              <a:rPr lang="en-US" altLang="zh-CN" sz="2000" b="1">
                <a:solidFill>
                  <a:srgbClr val="000000"/>
                </a:solidFill>
                <a:latin typeface="Arial" panose="020B0604020202020204" pitchFamily="34" charset="0"/>
                <a:ea typeface="宋体" panose="02010600030101010101" pitchFamily="2" charset="-122"/>
              </a:rPr>
              <a:t>1.</a:t>
            </a:r>
            <a:r>
              <a:rPr lang="zh-CN" altLang="en-US" sz="2000" b="1">
                <a:solidFill>
                  <a:srgbClr val="000000"/>
                </a:solidFill>
                <a:latin typeface="Arial" panose="020B0604020202020204" pitchFamily="34" charset="0"/>
                <a:ea typeface="宋体" panose="02010600030101010101" pitchFamily="2" charset="-122"/>
              </a:rPr>
              <a:t>掌握数据的数字特征</a:t>
            </a:r>
          </a:p>
          <a:p>
            <a:r>
              <a:rPr lang="en-US" altLang="zh-CN" sz="2000" b="1">
                <a:solidFill>
                  <a:srgbClr val="000000"/>
                </a:solidFill>
                <a:latin typeface="Arial" panose="020B0604020202020204" pitchFamily="34" charset="0"/>
                <a:ea typeface="宋体" panose="02010600030101010101" pitchFamily="2" charset="-122"/>
              </a:rPr>
              <a:t>2.</a:t>
            </a:r>
            <a:r>
              <a:rPr lang="zh-CN" altLang="en-US" sz="2000" b="1">
                <a:solidFill>
                  <a:srgbClr val="000000"/>
                </a:solidFill>
                <a:latin typeface="Arial" panose="020B0604020202020204" pitchFamily="34" charset="0"/>
                <a:ea typeface="宋体" panose="02010600030101010101" pitchFamily="2" charset="-122"/>
              </a:rPr>
              <a:t>掌握运用</a:t>
            </a:r>
            <a:r>
              <a:rPr lang="en-US" altLang="zh-CN" sz="2000" b="1">
                <a:solidFill>
                  <a:srgbClr val="000000"/>
                </a:solidFill>
                <a:latin typeface="Arial" panose="020B0604020202020204" pitchFamily="34" charset="0"/>
                <a:ea typeface="宋体" panose="02010600030101010101" pitchFamily="2" charset="-122"/>
              </a:rPr>
              <a:t>SAS</a:t>
            </a:r>
            <a:r>
              <a:rPr lang="zh-CN" altLang="en-US" sz="2000" b="1">
                <a:solidFill>
                  <a:srgbClr val="000000"/>
                </a:solidFill>
                <a:latin typeface="Arial" panose="020B0604020202020204" pitchFamily="34" charset="0"/>
                <a:ea typeface="宋体" panose="02010600030101010101" pitchFamily="2" charset="-122"/>
              </a:rPr>
              <a:t>软件计算这些数字特征</a:t>
            </a:r>
            <a:r>
              <a:rPr lang="zh-CN" altLang="en-US" b="1">
                <a:solidFill>
                  <a:srgbClr val="000000"/>
                </a:solidFill>
                <a:latin typeface="Arial" panose="020B0604020202020204" pitchFamily="34" charset="0"/>
                <a:ea typeface="宋体" panose="02010600030101010101" pitchFamily="2" charset="-122"/>
              </a:rPr>
              <a:t> </a:t>
            </a:r>
          </a:p>
        </p:txBody>
      </p:sp>
      <p:sp>
        <p:nvSpPr>
          <p:cNvPr id="41993" name="矩形 41992"/>
          <p:cNvSpPr/>
          <p:nvPr/>
        </p:nvSpPr>
        <p:spPr>
          <a:xfrm>
            <a:off x="971550" y="1341438"/>
            <a:ext cx="2447925" cy="45720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基本内容：</a:t>
            </a:r>
          </a:p>
        </p:txBody>
      </p:sp>
      <p:sp>
        <p:nvSpPr>
          <p:cNvPr id="41994" name="矩形 41993"/>
          <p:cNvSpPr/>
          <p:nvPr/>
        </p:nvSpPr>
        <p:spPr>
          <a:xfrm>
            <a:off x="900113" y="3068638"/>
            <a:ext cx="2232025" cy="45720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目的要求：</a:t>
            </a:r>
          </a:p>
        </p:txBody>
      </p:sp>
      <p:sp>
        <p:nvSpPr>
          <p:cNvPr id="41995" name="矩形 41994"/>
          <p:cNvSpPr/>
          <p:nvPr/>
        </p:nvSpPr>
        <p:spPr>
          <a:xfrm>
            <a:off x="971550" y="4497388"/>
            <a:ext cx="3028950" cy="400050"/>
          </a:xfrm>
          <a:prstGeom prst="rect">
            <a:avLst/>
          </a:prstGeom>
          <a:noFill/>
          <a:ln w="9525">
            <a:noFill/>
          </a:ln>
        </p:spPr>
        <p:txBody>
          <a:bodyPr anchor="t" anchorCtr="0">
            <a:spAutoFit/>
          </a:bodyPr>
          <a:lstStyle/>
          <a:p>
            <a:r>
              <a:rPr lang="en-US" altLang="zh-CN" b="1">
                <a:latin typeface="Arial" panose="020B0604020202020204" pitchFamily="34" charset="0"/>
                <a:ea typeface="宋体" panose="02010600030101010101" pitchFamily="2" charset="-122"/>
              </a:rPr>
              <a:t>    </a:t>
            </a:r>
            <a:r>
              <a:rPr lang="zh-CN" altLang="en-US" sz="2000" b="1">
                <a:latin typeface="Arial" panose="020B0604020202020204" pitchFamily="34" charset="0"/>
                <a:ea typeface="宋体" panose="02010600030101010101" pitchFamily="2" charset="-122"/>
              </a:rPr>
              <a:t>作业：习 题</a:t>
            </a:r>
            <a:r>
              <a:rPr lang="en-US" altLang="zh-CN" sz="2000" b="1">
                <a:latin typeface="Arial" panose="020B0604020202020204" pitchFamily="34" charset="0"/>
                <a:ea typeface="宋体" panose="02010600030101010101" pitchFamily="2" charset="-122"/>
              </a:rPr>
              <a:t>1 </a:t>
            </a:r>
            <a:r>
              <a:rPr lang="zh-CN" altLang="en-US" sz="2000" b="1">
                <a:latin typeface="Arial" panose="020B0604020202020204" pitchFamily="34" charset="0"/>
                <a:ea typeface="宋体" panose="02010600030101010101" pitchFamily="2" charset="-122"/>
              </a:rPr>
              <a:t>的</a:t>
            </a:r>
            <a:r>
              <a:rPr lang="en-US" altLang="zh-CN" sz="2000" b="1">
                <a:latin typeface="Arial" panose="020B0604020202020204" pitchFamily="34" charset="0"/>
                <a:ea typeface="宋体" panose="02010600030101010101" pitchFamily="2" charset="-122"/>
              </a:rPr>
              <a:t>1.1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1990"/>
                                        </p:tgtEl>
                                        <p:attrNameLst>
                                          <p:attrName>style.visibility</p:attrName>
                                        </p:attrNameLst>
                                      </p:cBhvr>
                                      <p:to>
                                        <p:strVal val="visible"/>
                                      </p:to>
                                    </p:set>
                                    <p:anim calcmode="discrete" valueType="clr">
                                      <p:cBhvr override="childStyle">
                                        <p:cTn id="7" dur="1000"/>
                                        <p:tgtEl>
                                          <p:spTgt spid="41990"/>
                                        </p:tgtEl>
                                        <p:attrNameLst>
                                          <p:attrName>style.color</p:attrName>
                                        </p:attrNameLst>
                                      </p:cBhvr>
                                      <p:tavLst>
                                        <p:tav tm="0">
                                          <p:val>
                                            <p:clrVal>
                                              <a:schemeClr val="accent2"/>
                                            </p:clrVal>
                                          </p:val>
                                        </p:tav>
                                        <p:tav tm="50000">
                                          <p:val>
                                            <p:clrVal>
                                              <a:schemeClr val="hlink"/>
                                            </p:clrVal>
                                          </p:val>
                                        </p:tav>
                                      </p:tavLst>
                                    </p:anim>
                                    <p:anim calcmode="discrete" valueType="clr">
                                      <p:cBhvr>
                                        <p:cTn id="8" dur="1000"/>
                                        <p:tgtEl>
                                          <p:spTgt spid="41990"/>
                                        </p:tgtEl>
                                        <p:attrNameLst>
                                          <p:attrName>fillcolor</p:attrName>
                                        </p:attrNameLst>
                                      </p:cBhvr>
                                      <p:tavLst>
                                        <p:tav tm="0">
                                          <p:val>
                                            <p:clrVal>
                                              <a:schemeClr val="accent2"/>
                                            </p:clrVal>
                                          </p:val>
                                        </p:tav>
                                        <p:tav tm="50000">
                                          <p:val>
                                            <p:clrVal>
                                              <a:schemeClr val="hlink"/>
                                            </p:clrVal>
                                          </p:val>
                                        </p:tav>
                                      </p:tavLst>
                                    </p:anim>
                                    <p:set>
                                      <p:cBhvr>
                                        <p:cTn id="9" dur="1" fill="hold">
                                          <p:stCondLst>
                                            <p:cond delay="0"/>
                                          </p:stCondLst>
                                        </p:cTn>
                                        <p:tgtEl>
                                          <p:spTgt spid="4199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1993"/>
                                        </p:tgtEl>
                                        <p:attrNameLst>
                                          <p:attrName>style.visibility</p:attrName>
                                        </p:attrNameLst>
                                      </p:cBhvr>
                                      <p:to>
                                        <p:strVal val="visible"/>
                                      </p:to>
                                    </p:set>
                                    <p:animEffect transition="in" filter="fade">
                                      <p:cBhvr>
                                        <p:cTn id="14" dur="2000"/>
                                        <p:tgtEl>
                                          <p:spTgt spid="41993"/>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1991"/>
                                        </p:tgtEl>
                                        <p:attrNameLst>
                                          <p:attrName>style.visibility</p:attrName>
                                        </p:attrNameLst>
                                      </p:cBhvr>
                                      <p:to>
                                        <p:strVal val="visible"/>
                                      </p:to>
                                    </p:set>
                                    <p:animEffect transition="in" filter="blinds(horizontal)">
                                      <p:cBhvr>
                                        <p:cTn id="19" dur="500"/>
                                        <p:tgtEl>
                                          <p:spTgt spid="419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994"/>
                                        </p:tgtEl>
                                        <p:attrNameLst>
                                          <p:attrName>style.visibility</p:attrName>
                                        </p:attrNameLst>
                                      </p:cBhvr>
                                      <p:to>
                                        <p:strVal val="visible"/>
                                      </p:to>
                                    </p:set>
                                    <p:animEffect transition="in" filter="fade">
                                      <p:cBhvr>
                                        <p:cTn id="24" dur="2000"/>
                                        <p:tgtEl>
                                          <p:spTgt spid="4199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1992"/>
                                        </p:tgtEl>
                                        <p:attrNameLst>
                                          <p:attrName>style.visibility</p:attrName>
                                        </p:attrNameLst>
                                      </p:cBhvr>
                                      <p:to>
                                        <p:strVal val="visible"/>
                                      </p:to>
                                    </p:set>
                                    <p:animEffect transition="in" filter="blinds(horizontal)">
                                      <p:cBhvr>
                                        <p:cTn id="29" dur="500"/>
                                        <p:tgtEl>
                                          <p:spTgt spid="4199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1995"/>
                                        </p:tgtEl>
                                        <p:attrNameLst>
                                          <p:attrName>style.visibility</p:attrName>
                                        </p:attrNameLst>
                                      </p:cBhvr>
                                      <p:to>
                                        <p:strVal val="visible"/>
                                      </p:to>
                                    </p:set>
                                    <p:animEffect transition="in" filter="blinds(horizontal)">
                                      <p:cBhvr>
                                        <p:cTn id="34" dur="500"/>
                                        <p:tgtEl>
                                          <p:spTgt spid="41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animBg="1"/>
      <p:bldP spid="41991" grpId="0" animBg="1"/>
      <p:bldP spid="41992" grpId="0" animBg="1"/>
      <p:bldP spid="41993" grpId="0" animBg="1"/>
      <p:bldP spid="41994" grpId="0" animBg="1"/>
      <p:bldP spid="4199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灯片编号占位符 1"/>
          <p:cNvSpPr>
            <a:spLocks noGrp="1"/>
          </p:cNvSpPr>
          <p:nvPr>
            <p:ph type="sldNum" sz="quarter" idx="12"/>
          </p:nvPr>
        </p:nvSpPr>
        <p:spPr>
          <a:ln/>
        </p:spPr>
        <p:txBody>
          <a:bodyPr anchor="b"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a:fld id="{9A0DB2DC-4C9A-4742-B13C-FB6460FD3503}" type="slidenum">
              <a:rPr lang="zh-CN" altLang="en-US" sz="1292" dirty="0"/>
              <a:t>69</a:t>
            </a:fld>
            <a:endParaRPr lang="zh-CN" altLang="en-US" sz="1292" dirty="0">
              <a:latin typeface="Times New Roman" panose="02020603050405020304" pitchFamily="18" charset="0"/>
            </a:endParaRPr>
          </a:p>
        </p:txBody>
      </p:sp>
      <p:sp>
        <p:nvSpPr>
          <p:cNvPr id="9218" name="矩形 51201"/>
          <p:cNvSpPr/>
          <p:nvPr/>
        </p:nvSpPr>
        <p:spPr>
          <a:xfrm>
            <a:off x="1182566" y="637443"/>
            <a:ext cx="7685942" cy="717440"/>
          </a:xfrm>
          <a:prstGeom prst="rect">
            <a:avLst/>
          </a:prstGeom>
          <a:noFill/>
          <a:ln w="12700">
            <a:noFill/>
          </a:ln>
        </p:spPr>
        <p:txBody>
          <a:bodyPr anchor="t" anchorCtr="0">
            <a:spAutoFit/>
          </a:bodyPr>
          <a:lstStyle/>
          <a:p>
            <a:pPr>
              <a:spcBef>
                <a:spcPct val="30000"/>
              </a:spcBef>
            </a:pPr>
            <a:r>
              <a:rPr lang="zh-CN" altLang="en-US" sz="4062" b="1" dirty="0">
                <a:latin typeface="华文中宋" panose="02010600040101010101" pitchFamily="2" charset="-122"/>
                <a:ea typeface="华文中宋" panose="02010600040101010101" pitchFamily="2" charset="-122"/>
              </a:rPr>
              <a:t> </a:t>
            </a:r>
            <a:r>
              <a:rPr lang="en-US" altLang="zh-CN" sz="4062" b="1" dirty="0">
                <a:latin typeface="华文中宋" panose="02010600040101010101" pitchFamily="2" charset="-122"/>
                <a:ea typeface="华文中宋" panose="02010600040101010101" pitchFamily="2" charset="-122"/>
              </a:rPr>
              <a:t>2</a:t>
            </a:r>
            <a:r>
              <a:rPr lang="zh-CN" altLang="en-US" sz="4062" b="1" dirty="0">
                <a:latin typeface="华文中宋" panose="02010600040101010101" pitchFamily="2" charset="-122"/>
                <a:ea typeface="华文中宋" panose="02010600040101010101" pitchFamily="2" charset="-122"/>
              </a:rPr>
              <a:t> 数据的分布</a:t>
            </a:r>
          </a:p>
        </p:txBody>
      </p:sp>
      <p:sp>
        <p:nvSpPr>
          <p:cNvPr id="9219" name="矩形 51203"/>
          <p:cNvSpPr/>
          <p:nvPr/>
        </p:nvSpPr>
        <p:spPr>
          <a:xfrm>
            <a:off x="1182566" y="2270417"/>
            <a:ext cx="5860074" cy="2035814"/>
          </a:xfrm>
          <a:prstGeom prst="rect">
            <a:avLst/>
          </a:prstGeom>
          <a:noFill/>
          <a:ln w="12700">
            <a:noFill/>
          </a:ln>
        </p:spPr>
        <p:txBody>
          <a:bodyPr wrap="square" anchor="ctr">
            <a:spAutoFit/>
          </a:bodyPr>
          <a:lstStyle/>
          <a:p>
            <a:pPr eaLnBrk="0" fontAlgn="base" hangingPunct="0">
              <a:lnSpc>
                <a:spcPct val="125000"/>
              </a:lnSpc>
              <a:buSzTx/>
            </a:pPr>
            <a:r>
              <a:rPr lang="zh-CN" altLang="en-US" sz="2585" b="1" noProof="1">
                <a:solidFill>
                  <a:srgbClr val="FF3300"/>
                </a:solidFill>
                <a:latin typeface="华文中宋" panose="02010600040101010101" pitchFamily="2" charset="-122"/>
                <a:ea typeface="华文中宋" panose="02010600040101010101" pitchFamily="2" charset="-122"/>
              </a:rPr>
              <a:t>主要内容：</a:t>
            </a:r>
          </a:p>
          <a:p>
            <a:pPr marL="936391" indent="-514350" eaLnBrk="0" hangingPunct="0">
              <a:lnSpc>
                <a:spcPct val="125000"/>
              </a:lnSpc>
              <a:buSzTx/>
              <a:buFont typeface="+mj-lt"/>
              <a:buAutoNum type="arabicPeriod"/>
            </a:pPr>
            <a:r>
              <a:rPr lang="zh-CN" altLang="en-US" sz="2585" b="1" noProof="1">
                <a:solidFill>
                  <a:srgbClr val="FF3300"/>
                </a:solidFill>
                <a:latin typeface="华文中宋" panose="02010600040101010101" pitchFamily="2" charset="-122"/>
                <a:ea typeface="华文中宋" panose="02010600040101010101" pitchFamily="2" charset="-122"/>
              </a:rPr>
              <a:t>直方图、</a:t>
            </a:r>
            <a:r>
              <a:rPr lang="en-US" altLang="zh-CN" sz="2585" b="1" noProof="1">
                <a:solidFill>
                  <a:srgbClr val="FF3300"/>
                </a:solidFill>
                <a:latin typeface="华文中宋" panose="02010600040101010101" pitchFamily="2" charset="-122"/>
                <a:ea typeface="华文中宋" panose="02010600040101010101" pitchFamily="2" charset="-122"/>
              </a:rPr>
              <a:t>QQ</a:t>
            </a:r>
            <a:r>
              <a:rPr lang="zh-CN" altLang="en-US" sz="2585" b="1" noProof="1">
                <a:solidFill>
                  <a:srgbClr val="FF3300"/>
                </a:solidFill>
                <a:latin typeface="华文中宋" panose="02010600040101010101" pitchFamily="2" charset="-122"/>
                <a:ea typeface="华文中宋" panose="02010600040101010101" pitchFamily="2" charset="-122"/>
              </a:rPr>
              <a:t>图</a:t>
            </a:r>
          </a:p>
          <a:p>
            <a:pPr marL="936391" indent="-514350" eaLnBrk="0" hangingPunct="0">
              <a:lnSpc>
                <a:spcPct val="125000"/>
              </a:lnSpc>
              <a:buSzTx/>
              <a:buFont typeface="+mj-lt"/>
              <a:buAutoNum type="arabicPeriod"/>
            </a:pPr>
            <a:r>
              <a:rPr lang="zh-CN" altLang="en-US" sz="2585" b="1" noProof="1">
                <a:solidFill>
                  <a:srgbClr val="FF3300"/>
                </a:solidFill>
                <a:latin typeface="华文中宋" panose="02010600040101010101" pitchFamily="2" charset="-122"/>
                <a:ea typeface="华文中宋" panose="02010600040101010101" pitchFamily="2" charset="-122"/>
              </a:rPr>
              <a:t>茎叶图</a:t>
            </a:r>
          </a:p>
          <a:p>
            <a:pPr marL="936391" indent="-514350" eaLnBrk="0" hangingPunct="0">
              <a:lnSpc>
                <a:spcPct val="125000"/>
              </a:lnSpc>
              <a:buSzTx/>
              <a:buFont typeface="+mj-lt"/>
              <a:buAutoNum type="arabicPeriod"/>
            </a:pPr>
            <a:r>
              <a:rPr lang="zh-CN" altLang="en-US" sz="2585" b="1" noProof="1">
                <a:solidFill>
                  <a:srgbClr val="FF3300"/>
                </a:solidFill>
                <a:latin typeface="华文中宋" panose="02010600040101010101" pitchFamily="2" charset="-122"/>
                <a:ea typeface="华文中宋" panose="02010600040101010101" pitchFamily="2" charset="-122"/>
              </a:rPr>
              <a:t>数据分布拟合检验 </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CD2C8FD-C481-495D-99D2-D5F59627C64F}"/>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latin typeface="+mn-lt"/>
              </a:rPr>
              <a:t>图灵测试</a:t>
            </a:r>
          </a:p>
        </p:txBody>
      </p:sp>
      <p:sp>
        <p:nvSpPr>
          <p:cNvPr id="9219" name="Rectangle 3">
            <a:extLst>
              <a:ext uri="{FF2B5EF4-FFF2-40B4-BE49-F238E27FC236}">
                <a16:creationId xmlns:a16="http://schemas.microsoft.com/office/drawing/2014/main" id="{53E7C647-F11D-4B6B-8535-5956D5C8CCC5}"/>
              </a:ext>
            </a:extLst>
          </p:cNvPr>
          <p:cNvSpPr>
            <a:spLocks noGrp="1" noChangeArrowheads="1"/>
          </p:cNvSpPr>
          <p:nvPr>
            <p:ph type="body" idx="1"/>
          </p:nvPr>
        </p:nvSpPr>
        <p:spPr>
          <a:xfrm>
            <a:off x="684213" y="1628775"/>
            <a:ext cx="2519362" cy="4608513"/>
          </a:xfrm>
        </p:spPr>
        <p:txBody>
          <a:bodyPr/>
          <a:lstStyle/>
          <a:p>
            <a:pPr eaLnBrk="1" hangingPunct="1">
              <a:buClr>
                <a:srgbClr val="FF0000"/>
              </a:buClr>
              <a:buSzPct val="55000"/>
            </a:pPr>
            <a:r>
              <a:rPr lang="zh-CN" altLang="en-US" sz="2000">
                <a:ea typeface="微软雅黑" panose="020B0503020204020204" pitchFamily="34" charset="-122"/>
              </a:rPr>
              <a:t>让</a:t>
            </a:r>
            <a:r>
              <a:rPr lang="zh-CN" altLang="en-US" sz="2000">
                <a:solidFill>
                  <a:srgbClr val="0000FF"/>
                </a:solidFill>
                <a:ea typeface="微软雅黑" panose="020B0503020204020204" pitchFamily="34" charset="-122"/>
              </a:rPr>
              <a:t>测试者 </a:t>
            </a:r>
            <a:r>
              <a:rPr lang="en-US" altLang="zh-CN" sz="2000">
                <a:solidFill>
                  <a:srgbClr val="0000FF"/>
                </a:solidFill>
                <a:ea typeface="微软雅黑" panose="020B0503020204020204" pitchFamily="34" charset="-122"/>
              </a:rPr>
              <a:t>C</a:t>
            </a:r>
            <a:r>
              <a:rPr lang="zh-CN" altLang="en-US" sz="2000">
                <a:solidFill>
                  <a:srgbClr val="0000FF"/>
                </a:solidFill>
                <a:ea typeface="微软雅黑" panose="020B0503020204020204" pitchFamily="34" charset="-122"/>
              </a:rPr>
              <a:t> </a:t>
            </a:r>
            <a:r>
              <a:rPr lang="zh-CN" altLang="en-US" sz="2000">
                <a:ea typeface="微软雅黑" panose="020B0503020204020204" pitchFamily="34" charset="-122"/>
              </a:rPr>
              <a:t>坐在电脑前，跟另一边用键盘进行对话，如果这个人分不清跟自己对话的是</a:t>
            </a:r>
            <a:r>
              <a:rPr lang="zh-CN" altLang="en-US" sz="2000">
                <a:solidFill>
                  <a:srgbClr val="0000FF"/>
                </a:solidFill>
                <a:ea typeface="微软雅黑" panose="020B0503020204020204" pitchFamily="34" charset="-122"/>
              </a:rPr>
              <a:t>人 </a:t>
            </a:r>
            <a:r>
              <a:rPr lang="en-US" altLang="zh-CN" sz="2000">
                <a:solidFill>
                  <a:srgbClr val="0000FF"/>
                </a:solidFill>
                <a:ea typeface="微软雅黑" panose="020B0503020204020204" pitchFamily="34" charset="-122"/>
              </a:rPr>
              <a:t>B </a:t>
            </a:r>
            <a:r>
              <a:rPr lang="zh-CN" altLang="en-US" sz="2000">
                <a:ea typeface="微软雅黑" panose="020B0503020204020204" pitchFamily="34" charset="-122"/>
              </a:rPr>
              <a:t>还是</a:t>
            </a:r>
            <a:r>
              <a:rPr lang="zh-CN" altLang="en-US" sz="2000">
                <a:solidFill>
                  <a:srgbClr val="0000FF"/>
                </a:solidFill>
                <a:ea typeface="微软雅黑" panose="020B0503020204020204" pitchFamily="34" charset="-122"/>
              </a:rPr>
              <a:t>机器 </a:t>
            </a:r>
            <a:r>
              <a:rPr lang="en-US" altLang="zh-CN" sz="2000">
                <a:solidFill>
                  <a:srgbClr val="0000FF"/>
                </a:solidFill>
                <a:ea typeface="微软雅黑" panose="020B0503020204020204" pitchFamily="34" charset="-122"/>
              </a:rPr>
              <a:t>A</a:t>
            </a:r>
            <a:r>
              <a:rPr lang="zh-CN" altLang="en-US" sz="2000">
                <a:ea typeface="微软雅黑" panose="020B0503020204020204" pitchFamily="34" charset="-122"/>
              </a:rPr>
              <a:t>，那么这个对话</a:t>
            </a:r>
            <a:r>
              <a:rPr lang="zh-CN" altLang="en-US" sz="2000">
                <a:solidFill>
                  <a:srgbClr val="0000FF"/>
                </a:solidFill>
                <a:ea typeface="微软雅黑" panose="020B0503020204020204" pitchFamily="34" charset="-122"/>
              </a:rPr>
              <a:t>机器 </a:t>
            </a:r>
            <a:r>
              <a:rPr lang="en-US" altLang="zh-CN" sz="2000">
                <a:solidFill>
                  <a:srgbClr val="0000FF"/>
                </a:solidFill>
                <a:ea typeface="微软雅黑" panose="020B0503020204020204" pitchFamily="34" charset="-122"/>
              </a:rPr>
              <a:t>A</a:t>
            </a:r>
            <a:r>
              <a:rPr lang="en-US" altLang="zh-CN" sz="2000">
                <a:ea typeface="微软雅黑" panose="020B0503020204020204" pitchFamily="34" charset="-122"/>
              </a:rPr>
              <a:t> </a:t>
            </a:r>
            <a:r>
              <a:rPr lang="zh-CN" altLang="en-US" sz="2000">
                <a:ea typeface="微软雅黑" panose="020B0503020204020204" pitchFamily="34" charset="-122"/>
              </a:rPr>
              <a:t>就通过了图灵测试，并人为其具备智能。</a:t>
            </a:r>
          </a:p>
        </p:txBody>
      </p:sp>
      <p:pic>
        <p:nvPicPr>
          <p:cNvPr id="9220" name="图片 2">
            <a:extLst>
              <a:ext uri="{FF2B5EF4-FFF2-40B4-BE49-F238E27FC236}">
                <a16:creationId xmlns:a16="http://schemas.microsoft.com/office/drawing/2014/main" id="{150A8B33-ADEC-4E6A-A1C9-8EBCE29B3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6463" y="1628775"/>
            <a:ext cx="513397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0" name="文本框 62469"/>
          <p:cNvSpPr txBox="1"/>
          <p:nvPr/>
        </p:nvSpPr>
        <p:spPr>
          <a:xfrm>
            <a:off x="1094643" y="1333500"/>
            <a:ext cx="8043497" cy="3025252"/>
          </a:xfrm>
          <a:prstGeom prst="rect">
            <a:avLst/>
          </a:prstGeom>
          <a:noFill/>
          <a:ln w="12700">
            <a:noFill/>
          </a:ln>
        </p:spPr>
        <p:txBody>
          <a:bodyPr wrap="square" anchor="t">
            <a:spAutoFit/>
          </a:bodyPr>
          <a:lstStyle/>
          <a:p>
            <a:pPr>
              <a:lnSpc>
                <a:spcPct val="125000"/>
              </a:lnSpc>
              <a:spcBef>
                <a:spcPts val="0"/>
              </a:spcBef>
            </a:pPr>
            <a:r>
              <a:rPr lang="en-US" altLang="zh-CN" sz="2585" b="1" noProof="1">
                <a:latin typeface="宋体" panose="02010600030101010101" pitchFamily="2" charset="-122"/>
              </a:rPr>
              <a:t>1.</a:t>
            </a:r>
            <a:r>
              <a:rPr lang="zh-CN" altLang="zh-CN" sz="2585" b="1" noProof="1">
                <a:latin typeface="宋体" panose="02010600030101010101" pitchFamily="2" charset="-122"/>
              </a:rPr>
              <a:t>直方图</a:t>
            </a:r>
          </a:p>
          <a:p>
            <a:pPr marL="422041" indent="-422041">
              <a:lnSpc>
                <a:spcPct val="125000"/>
              </a:lnSpc>
              <a:spcBef>
                <a:spcPts val="0"/>
              </a:spcBef>
              <a:buFont typeface="Wingdings" panose="05000000000000000000" charset="0"/>
              <a:buChar char="l"/>
            </a:pPr>
            <a:r>
              <a:rPr lang="zh-CN" altLang="zh-CN" sz="2585" b="1" noProof="1">
                <a:latin typeface="Times New Roman" panose="02020603050405020304" pitchFamily="18" charset="0"/>
              </a:rPr>
              <a:t>直方图(Histogram)，又称质量分布图，是一种统计报告图，由一系列高度不等的纵向条纹或线段表示数据分布的情况。 一般用横轴表示</a:t>
            </a:r>
            <a:r>
              <a:rPr lang="zh-CN" altLang="zh-CN" sz="2585" b="1" noProof="1">
                <a:solidFill>
                  <a:srgbClr val="FF0000"/>
                </a:solidFill>
                <a:latin typeface="Times New Roman" panose="02020603050405020304" pitchFamily="18" charset="0"/>
              </a:rPr>
              <a:t>数据类型</a:t>
            </a:r>
            <a:r>
              <a:rPr lang="zh-CN" altLang="zh-CN" sz="2585" b="1" noProof="1">
                <a:latin typeface="Times New Roman" panose="02020603050405020304" pitchFamily="18" charset="0"/>
              </a:rPr>
              <a:t>，纵轴表示</a:t>
            </a:r>
            <a:r>
              <a:rPr lang="zh-CN" altLang="zh-CN" sz="2585" b="1" noProof="1">
                <a:solidFill>
                  <a:srgbClr val="FF0000"/>
                </a:solidFill>
                <a:latin typeface="Times New Roman" panose="02020603050405020304" pitchFamily="18" charset="0"/>
              </a:rPr>
              <a:t>分布情况</a:t>
            </a:r>
            <a:r>
              <a:rPr lang="zh-CN" altLang="zh-CN" sz="2585" b="1" noProof="1">
                <a:latin typeface="Times New Roman" panose="02020603050405020304" pitchFamily="18" charset="0"/>
              </a:rPr>
              <a:t>（</a:t>
            </a:r>
            <a:r>
              <a:rPr lang="zh-CN" altLang="zh-CN" sz="2585" b="1" noProof="1">
                <a:latin typeface="Times New Roman" panose="02020603050405020304" pitchFamily="18" charset="0"/>
                <a:sym typeface="+mn-ea"/>
              </a:rPr>
              <a:t>频率</a:t>
            </a:r>
            <a:r>
              <a:rPr lang="zh-CN" altLang="zh-CN" sz="2585" b="1" noProof="1">
                <a:latin typeface="Times New Roman" panose="02020603050405020304" pitchFamily="18" charset="0"/>
              </a:rPr>
              <a:t>）。</a:t>
            </a:r>
          </a:p>
          <a:p>
            <a:pPr marL="422041" indent="-422041">
              <a:lnSpc>
                <a:spcPct val="125000"/>
              </a:lnSpc>
              <a:spcBef>
                <a:spcPts val="0"/>
              </a:spcBef>
              <a:buFont typeface="Wingdings" panose="05000000000000000000" charset="0"/>
              <a:buChar char="l"/>
            </a:pPr>
            <a:r>
              <a:rPr lang="zh-CN" altLang="zh-CN" sz="2585" b="1" noProof="1">
                <a:latin typeface="Times New Roman" panose="02020603050405020304" pitchFamily="18" charset="0"/>
              </a:rPr>
              <a:t>直方图</a:t>
            </a:r>
            <a:r>
              <a:rPr lang="en-US" altLang="zh-CN" sz="2585" b="1" noProof="1">
                <a:latin typeface="Times New Roman" panose="02020603050405020304" pitchFamily="18" charset="0"/>
              </a:rPr>
              <a:t>=</a:t>
            </a:r>
            <a:r>
              <a:rPr lang="zh-CN" altLang="zh-CN" sz="2585" b="1" noProof="1">
                <a:latin typeface="Times New Roman" panose="02020603050405020304" pitchFamily="18" charset="0"/>
              </a:rPr>
              <a:t>组距，高度</a:t>
            </a:r>
            <a:r>
              <a:rPr lang="en-US" altLang="zh-CN" sz="2585" b="1" noProof="1">
                <a:latin typeface="Times New Roman" panose="02020603050405020304" pitchFamily="18" charset="0"/>
              </a:rPr>
              <a:t>(</a:t>
            </a:r>
            <a:r>
              <a:rPr lang="zh-CN" altLang="zh-CN" sz="2585" b="1" noProof="1">
                <a:latin typeface="Times New Roman" panose="02020603050405020304" pitchFamily="18" charset="0"/>
              </a:rPr>
              <a:t>频率除以组距</a:t>
            </a:r>
            <a:r>
              <a:rPr lang="en-US" altLang="zh-CN" sz="2585" b="1" noProof="1">
                <a:latin typeface="Times New Roman" panose="02020603050405020304" pitchFamily="18" charset="0"/>
              </a:rPr>
              <a:t>)</a:t>
            </a:r>
            <a:r>
              <a:rPr lang="en-US" altLang="zh-CN" sz="2585" b="1" noProof="1">
                <a:latin typeface="宋体" panose="02010600030101010101" pitchFamily="2" charset="-122"/>
              </a:rPr>
              <a:t>≈</a:t>
            </a:r>
            <a:r>
              <a:rPr lang="zh-CN" altLang="zh-CN" sz="2585" b="1" noProof="1">
                <a:latin typeface="Times New Roman" panose="02020603050405020304" pitchFamily="18" charset="0"/>
              </a:rPr>
              <a:t>总体概率密度</a:t>
            </a:r>
            <a:endParaRPr lang="zh-CN" altLang="en-US" sz="2585" b="1" noProof="1">
              <a:latin typeface="宋体" panose="02010600030101010101" pitchFamily="2" charset="-122"/>
            </a:endParaRPr>
          </a:p>
        </p:txBody>
      </p:sp>
      <p:sp>
        <p:nvSpPr>
          <p:cNvPr id="11266" name="矩形 2"/>
          <p:cNvSpPr/>
          <p:nvPr/>
        </p:nvSpPr>
        <p:spPr>
          <a:xfrm>
            <a:off x="1094643" y="655413"/>
            <a:ext cx="8009792" cy="490134"/>
          </a:xfrm>
          <a:prstGeom prst="rect">
            <a:avLst/>
          </a:prstGeom>
          <a:noFill/>
          <a:ln w="12700">
            <a:noFill/>
          </a:ln>
        </p:spPr>
        <p:txBody>
          <a:bodyPr wrap="square" anchor="ctr" anchorCtr="0">
            <a:spAutoFit/>
          </a:bodyPr>
          <a:lstStyle/>
          <a:p>
            <a:pPr eaLnBrk="0" hangingPunct="0"/>
            <a:r>
              <a:rPr lang="zh-CN" altLang="zh-CN" sz="2585" b="1" dirty="0">
                <a:solidFill>
                  <a:srgbClr val="0000FF"/>
                </a:solidFill>
                <a:latin typeface="Tahoma" panose="020B0604030504040204" pitchFamily="34" charset="0"/>
              </a:rPr>
              <a:t>  直方图、经验分布函数与QQ图</a:t>
            </a:r>
          </a:p>
        </p:txBody>
      </p:sp>
      <p:graphicFrame>
        <p:nvGraphicFramePr>
          <p:cNvPr id="11267" name="对象 1"/>
          <p:cNvGraphicFramePr/>
          <p:nvPr/>
        </p:nvGraphicFramePr>
        <p:xfrm>
          <a:off x="3572608" y="4302370"/>
          <a:ext cx="3461238" cy="2179027"/>
        </p:xfrm>
        <a:graphic>
          <a:graphicData uri="http://schemas.openxmlformats.org/presentationml/2006/ole">
            <mc:AlternateContent xmlns:mc="http://schemas.openxmlformats.org/markup-compatibility/2006">
              <mc:Choice xmlns:v="urn:schemas-microsoft-com:vml" Requires="v">
                <p:oleObj spid="_x0000_s7200" r:id="rId3" imgW="5372100" imgH="2076450" progId="Paint.Picture">
                  <p:embed/>
                </p:oleObj>
              </mc:Choice>
              <mc:Fallback>
                <p:oleObj r:id="rId3" imgW="5372100" imgH="2076450" progId="Paint.Picture">
                  <p:embed/>
                  <p:pic>
                    <p:nvPicPr>
                      <p:cNvPr id="11267" name="对象 1"/>
                      <p:cNvPicPr/>
                      <p:nvPr/>
                    </p:nvPicPr>
                    <p:blipFill>
                      <a:blip r:embed="rId4"/>
                      <a:stretch>
                        <a:fillRect/>
                      </a:stretch>
                    </p:blipFill>
                    <p:spPr>
                      <a:xfrm>
                        <a:off x="3572608" y="4302370"/>
                        <a:ext cx="3461238" cy="2179027"/>
                      </a:xfrm>
                      <a:prstGeom prst="rect">
                        <a:avLst/>
                      </a:prstGeom>
                      <a:noFill/>
                      <a:ln w="38100">
                        <a:noFill/>
                        <a:miter/>
                      </a:ln>
                    </p:spPr>
                  </p:pic>
                </p:oleObj>
              </mc:Fallback>
            </mc:AlternateContent>
          </a:graphicData>
        </a:graphic>
      </p:graphicFrame>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2"/>
          <p:cNvPicPr>
            <a:picLocks noChangeAspect="1"/>
          </p:cNvPicPr>
          <p:nvPr/>
        </p:nvPicPr>
        <p:blipFill>
          <a:blip r:embed="rId2"/>
          <a:srcRect l="4597" r="2768" b="11874"/>
          <a:stretch>
            <a:fillRect/>
          </a:stretch>
        </p:blipFill>
        <p:spPr>
          <a:xfrm>
            <a:off x="4343804" y="417299"/>
            <a:ext cx="4764578" cy="3575538"/>
          </a:xfrm>
          <a:prstGeom prst="rect">
            <a:avLst/>
          </a:prstGeom>
          <a:noFill/>
          <a:ln w="9525">
            <a:noFill/>
          </a:ln>
        </p:spPr>
      </p:pic>
      <p:sp>
        <p:nvSpPr>
          <p:cNvPr id="12291" name="文本框 3"/>
          <p:cNvSpPr txBox="1"/>
          <p:nvPr/>
        </p:nvSpPr>
        <p:spPr>
          <a:xfrm>
            <a:off x="179512" y="4077072"/>
            <a:ext cx="8541726" cy="1753237"/>
          </a:xfrm>
          <a:prstGeom prst="rect">
            <a:avLst/>
          </a:prstGeom>
          <a:noFill/>
          <a:ln w="9525">
            <a:noFill/>
          </a:ln>
        </p:spPr>
        <p:txBody>
          <a:bodyPr wrap="square" anchor="t" anchorCtr="0">
            <a:spAutoFit/>
          </a:bodyPr>
          <a:lstStyle/>
          <a:p>
            <a:pPr>
              <a:lnSpc>
                <a:spcPct val="125000"/>
              </a:lnSpc>
            </a:pPr>
            <a:r>
              <a:rPr lang="zh-CN" altLang="en-US" sz="2215" b="1" dirty="0">
                <a:latin typeface="Times New Roman" panose="02020603050405020304" pitchFamily="18" charset="0"/>
              </a:rPr>
              <a:t>(3)确定组距(h)。先确定直方图的组数，然后以此组数去除极差，可得直方图每组的宽度，即组距。</a:t>
            </a:r>
          </a:p>
          <a:p>
            <a:pPr>
              <a:lnSpc>
                <a:spcPct val="125000"/>
              </a:lnSpc>
            </a:pPr>
            <a:r>
              <a:rPr lang="zh-CN" altLang="en-US" sz="2215" b="1" dirty="0">
                <a:latin typeface="Times New Roman" panose="02020603050405020304" pitchFamily="18" charset="0"/>
              </a:rPr>
              <a:t>(4 )确定各组的界限值。为避免出现数据值与组界限值重合而造成频率计算困难，组的界限值单位应取最小测量单位的1/2。</a:t>
            </a:r>
          </a:p>
        </p:txBody>
      </p:sp>
      <p:sp>
        <p:nvSpPr>
          <p:cNvPr id="12292" name="文本框 2"/>
          <p:cNvSpPr txBox="1"/>
          <p:nvPr/>
        </p:nvSpPr>
        <p:spPr>
          <a:xfrm>
            <a:off x="495300" y="5666643"/>
            <a:ext cx="6523892" cy="774058"/>
          </a:xfrm>
          <a:prstGeom prst="rect">
            <a:avLst/>
          </a:prstGeom>
          <a:noFill/>
          <a:ln w="9525">
            <a:noFill/>
          </a:ln>
        </p:spPr>
        <p:txBody>
          <a:bodyPr wrap="square" anchor="t" anchorCtr="0">
            <a:spAutoFit/>
          </a:bodyPr>
          <a:lstStyle/>
          <a:p>
            <a:r>
              <a:rPr lang="zh-CN" altLang="en-US" sz="2215" b="1">
                <a:latin typeface="Tahoma" panose="020B0604030504040204" pitchFamily="34" charset="0"/>
              </a:rPr>
              <a:t>hist(x,nbins);%直方图</a:t>
            </a:r>
          </a:p>
          <a:p>
            <a:r>
              <a:rPr lang="zh-CN" altLang="en-US" sz="2215" b="1">
                <a:latin typeface="Tahoma" panose="020B0604030504040204" pitchFamily="34" charset="0"/>
              </a:rPr>
              <a:t>histfit(x,nbins) %带正态拟合的频率直方图</a:t>
            </a:r>
            <a:r>
              <a:rPr lang="en-US" altLang="zh-CN" sz="2215" b="1">
                <a:latin typeface="Tahoma" panose="020B0604030504040204" pitchFamily="34" charset="0"/>
              </a:rPr>
              <a:t>.</a:t>
            </a:r>
          </a:p>
        </p:txBody>
      </p:sp>
      <p:sp>
        <p:nvSpPr>
          <p:cNvPr id="12293" name="文本框 3"/>
          <p:cNvSpPr txBox="1"/>
          <p:nvPr/>
        </p:nvSpPr>
        <p:spPr>
          <a:xfrm>
            <a:off x="611560" y="54747"/>
            <a:ext cx="5892311" cy="433196"/>
          </a:xfrm>
          <a:prstGeom prst="rect">
            <a:avLst/>
          </a:prstGeom>
          <a:noFill/>
          <a:ln w="9525">
            <a:noFill/>
          </a:ln>
        </p:spPr>
        <p:txBody>
          <a:bodyPr wrap="square" anchor="t" anchorCtr="0">
            <a:spAutoFit/>
          </a:bodyPr>
          <a:lstStyle/>
          <a:p>
            <a:r>
              <a:rPr lang="zh-CN" altLang="en-US" sz="2215" dirty="0">
                <a:solidFill>
                  <a:srgbClr val="FF0000"/>
                </a:solidFill>
                <a:latin typeface="Tahoma" panose="020B0604030504040204" pitchFamily="34" charset="0"/>
              </a:rPr>
              <a:t>程序见</a:t>
            </a:r>
            <a:r>
              <a:rPr lang="en-US" altLang="zh-CN" sz="2215" dirty="0">
                <a:solidFill>
                  <a:srgbClr val="FF0000"/>
                </a:solidFill>
                <a:latin typeface="Tahoma" panose="020B0604030504040204" pitchFamily="34" charset="0"/>
              </a:rPr>
              <a:t>q4_4</a:t>
            </a:r>
          </a:p>
        </p:txBody>
      </p:sp>
      <p:pic>
        <p:nvPicPr>
          <p:cNvPr id="2" name="图片 1">
            <a:extLst>
              <a:ext uri="{FF2B5EF4-FFF2-40B4-BE49-F238E27FC236}">
                <a16:creationId xmlns:a16="http://schemas.microsoft.com/office/drawing/2014/main" id="{83B26473-4F1E-4441-9081-829A6FBBC852}"/>
              </a:ext>
            </a:extLst>
          </p:cNvPr>
          <p:cNvPicPr>
            <a:picLocks noChangeAspect="1"/>
          </p:cNvPicPr>
          <p:nvPr/>
        </p:nvPicPr>
        <p:blipFill>
          <a:blip r:embed="rId3"/>
          <a:stretch>
            <a:fillRect/>
          </a:stretch>
        </p:blipFill>
        <p:spPr>
          <a:xfrm>
            <a:off x="185149" y="542723"/>
            <a:ext cx="4124901" cy="332468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p:cTn id="7" dur="500" fill="hold"/>
                                        <p:tgtEl>
                                          <p:spTgt spid="12292"/>
                                        </p:tgtEl>
                                        <p:attrNameLst>
                                          <p:attrName>ppt_x</p:attrName>
                                        </p:attrNameLst>
                                      </p:cBhvr>
                                      <p:tavLst>
                                        <p:tav tm="0">
                                          <p:val>
                                            <p:strVal val="#ppt_x"/>
                                          </p:val>
                                        </p:tav>
                                        <p:tav tm="100000">
                                          <p:val>
                                            <p:strVal val="#ppt_x"/>
                                          </p:val>
                                        </p:tav>
                                      </p:tavLst>
                                    </p:anim>
                                    <p:anim calcmode="lin" valueType="num">
                                      <p:cBhvr>
                                        <p:cTn id="8"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1"/>
          <p:cNvSpPr>
            <a:spLocks noGrp="1"/>
          </p:cNvSpPr>
          <p:nvPr>
            <p:ph type="sldNum" sz="quarter" idx="12"/>
          </p:nvPr>
        </p:nvSpPr>
        <p:spPr>
          <a:xfrm>
            <a:off x="7455877" y="3342543"/>
            <a:ext cx="1905000" cy="422031"/>
          </a:xfrm>
          <a:ln/>
        </p:spPr>
        <p:txBody>
          <a:bodyPr anchor="b"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a:fld id="{9A0DB2DC-4C9A-4742-B13C-FB6460FD3503}" type="slidenum">
              <a:rPr lang="zh-CN" altLang="en-US" sz="1292" dirty="0"/>
              <a:t>72</a:t>
            </a:fld>
            <a:endParaRPr lang="zh-CN" altLang="en-US" sz="1292" dirty="0">
              <a:latin typeface="Times New Roman" panose="02020603050405020304" pitchFamily="18" charset="0"/>
            </a:endParaRPr>
          </a:p>
        </p:txBody>
      </p:sp>
      <p:sp>
        <p:nvSpPr>
          <p:cNvPr id="13314" name="文本框 1"/>
          <p:cNvSpPr txBox="1"/>
          <p:nvPr/>
        </p:nvSpPr>
        <p:spPr>
          <a:xfrm>
            <a:off x="1245578" y="868974"/>
            <a:ext cx="5139104" cy="433196"/>
          </a:xfrm>
          <a:prstGeom prst="rect">
            <a:avLst/>
          </a:prstGeom>
          <a:noFill/>
          <a:ln w="9525">
            <a:noFill/>
          </a:ln>
        </p:spPr>
        <p:txBody>
          <a:bodyPr wrap="square" anchor="t" anchorCtr="0">
            <a:spAutoFit/>
          </a:bodyPr>
          <a:lstStyle/>
          <a:p>
            <a:r>
              <a:rPr lang="en-US" altLang="zh-CN" sz="2215" b="1">
                <a:solidFill>
                  <a:srgbClr val="0000FF"/>
                </a:solidFill>
                <a:latin typeface="Times New Roman" panose="02020603050405020304" pitchFamily="18" charset="0"/>
              </a:rPr>
              <a:t>1) </a:t>
            </a:r>
            <a:r>
              <a:rPr lang="zh-CN" altLang="zh-CN" sz="2215" b="1">
                <a:solidFill>
                  <a:srgbClr val="0000FF"/>
                </a:solidFill>
                <a:latin typeface="Times New Roman" panose="02020603050405020304" pitchFamily="18" charset="0"/>
              </a:rPr>
              <a:t>正态分布</a:t>
            </a:r>
            <a:r>
              <a:rPr lang="zh-CN" altLang="zh-CN" sz="2215" b="1" i="1">
                <a:solidFill>
                  <a:srgbClr val="0000FF"/>
                </a:solidFill>
                <a:latin typeface="Times New Roman" panose="02020603050405020304" pitchFamily="18" charset="0"/>
              </a:rPr>
              <a:t>N</a:t>
            </a:r>
            <a:r>
              <a:rPr lang="zh-CN" altLang="zh-CN" sz="2215" b="1">
                <a:solidFill>
                  <a:srgbClr val="0000FF"/>
                </a:solidFill>
                <a:latin typeface="Times New Roman" panose="02020603050405020304" pitchFamily="18" charset="0"/>
              </a:rPr>
              <a:t>(</a:t>
            </a:r>
            <a:r>
              <a:rPr lang="zh-CN" altLang="zh-CN" sz="2215" b="1" i="1">
                <a:solidFill>
                  <a:srgbClr val="0000FF"/>
                </a:solidFill>
                <a:latin typeface="Times New Roman" panose="02020603050405020304" pitchFamily="18" charset="0"/>
              </a:rPr>
              <a:t>μ</a:t>
            </a:r>
            <a:r>
              <a:rPr lang="en-US" altLang="zh-CN" sz="2215" b="1">
                <a:solidFill>
                  <a:srgbClr val="0000FF"/>
                </a:solidFill>
                <a:latin typeface="Times New Roman" panose="02020603050405020304" pitchFamily="18" charset="0"/>
              </a:rPr>
              <a:t>, </a:t>
            </a:r>
            <a:r>
              <a:rPr lang="zh-CN" altLang="zh-CN" sz="2215" b="1" i="1">
                <a:solidFill>
                  <a:srgbClr val="0000FF"/>
                </a:solidFill>
                <a:latin typeface="Times New Roman" panose="02020603050405020304" pitchFamily="18" charset="0"/>
              </a:rPr>
              <a:t>σ</a:t>
            </a:r>
            <a:r>
              <a:rPr lang="zh-CN" altLang="zh-CN" sz="2215" b="1" baseline="30000">
                <a:solidFill>
                  <a:srgbClr val="0000FF"/>
                </a:solidFill>
                <a:latin typeface="Times New Roman" panose="02020603050405020304" pitchFamily="18" charset="0"/>
              </a:rPr>
              <a:t>2</a:t>
            </a:r>
            <a:r>
              <a:rPr lang="zh-CN" altLang="zh-CN" sz="2215" b="1">
                <a:solidFill>
                  <a:srgbClr val="0000FF"/>
                </a:solidFill>
                <a:latin typeface="Times New Roman" panose="02020603050405020304" pitchFamily="18" charset="0"/>
              </a:rPr>
              <a:t>)</a:t>
            </a:r>
          </a:p>
        </p:txBody>
      </p:sp>
      <p:graphicFrame>
        <p:nvGraphicFramePr>
          <p:cNvPr id="13315" name="对象 -2147482624"/>
          <p:cNvGraphicFramePr>
            <a:graphicFrameLocks noChangeAspect="1"/>
          </p:cNvGraphicFramePr>
          <p:nvPr/>
        </p:nvGraphicFramePr>
        <p:xfrm>
          <a:off x="1384790" y="1293935"/>
          <a:ext cx="4860680" cy="1349619"/>
        </p:xfrm>
        <a:graphic>
          <a:graphicData uri="http://schemas.openxmlformats.org/presentationml/2006/ole">
            <mc:AlternateContent xmlns:mc="http://schemas.openxmlformats.org/markup-compatibility/2006">
              <mc:Choice xmlns:v="urn:schemas-microsoft-com:vml" Requires="v">
                <p:oleObj spid="_x0000_s8254" r:id="rId3" imgW="1929765" imgH="482600" progId="Equation.DSMT4">
                  <p:embed/>
                </p:oleObj>
              </mc:Choice>
              <mc:Fallback>
                <p:oleObj r:id="rId3" imgW="1929765" imgH="482600" progId="Equation.DSMT4">
                  <p:embed/>
                  <p:pic>
                    <p:nvPicPr>
                      <p:cNvPr id="13315" name="对象 -2147482624"/>
                      <p:cNvPicPr/>
                      <p:nvPr/>
                    </p:nvPicPr>
                    <p:blipFill>
                      <a:blip r:embed="rId4"/>
                      <a:stretch>
                        <a:fillRect/>
                      </a:stretch>
                    </p:blipFill>
                    <p:spPr>
                      <a:xfrm>
                        <a:off x="1384790" y="1293935"/>
                        <a:ext cx="4860680" cy="1349619"/>
                      </a:xfrm>
                      <a:prstGeom prst="rect">
                        <a:avLst/>
                      </a:prstGeom>
                      <a:solidFill>
                        <a:srgbClr val="FFFFFF"/>
                      </a:solidFill>
                      <a:ln w="38100">
                        <a:noFill/>
                        <a:miter/>
                      </a:ln>
                    </p:spPr>
                  </p:pic>
                </p:oleObj>
              </mc:Fallback>
            </mc:AlternateContent>
          </a:graphicData>
        </a:graphic>
      </p:graphicFrame>
      <p:sp>
        <p:nvSpPr>
          <p:cNvPr id="13316" name="文本框 1"/>
          <p:cNvSpPr txBox="1"/>
          <p:nvPr/>
        </p:nvSpPr>
        <p:spPr>
          <a:xfrm>
            <a:off x="1245578" y="359020"/>
            <a:ext cx="5139104" cy="475002"/>
          </a:xfrm>
          <a:prstGeom prst="rect">
            <a:avLst/>
          </a:prstGeom>
          <a:noFill/>
          <a:ln w="9525">
            <a:noFill/>
          </a:ln>
        </p:spPr>
        <p:txBody>
          <a:bodyPr wrap="square" anchor="t" anchorCtr="0">
            <a:spAutoFit/>
          </a:bodyPr>
          <a:lstStyle/>
          <a:p>
            <a:pPr marL="422041" indent="-422041">
              <a:lnSpc>
                <a:spcPct val="125000"/>
              </a:lnSpc>
              <a:buFont typeface="Wingdings" panose="05000000000000000000" charset="0"/>
              <a:buChar char="l"/>
            </a:pPr>
            <a:r>
              <a:rPr lang="zh-CN" altLang="zh-CN" sz="2215" b="1">
                <a:latin typeface="Times New Roman" panose="02020603050405020304" pitchFamily="18" charset="0"/>
              </a:rPr>
              <a:t>有下几种常用的参数分布类型</a:t>
            </a:r>
            <a:r>
              <a:rPr lang="en-US" altLang="zh-CN" sz="2215" b="1">
                <a:latin typeface="Times New Roman" panose="02020603050405020304" pitchFamily="18" charset="0"/>
              </a:rPr>
              <a:t>:</a:t>
            </a:r>
            <a:endParaRPr lang="zh-CN" altLang="en-US" sz="2215" b="1">
              <a:latin typeface="Tahoma" panose="020B0604030504040204" pitchFamily="34" charset="0"/>
            </a:endParaRPr>
          </a:p>
        </p:txBody>
      </p:sp>
      <p:sp>
        <p:nvSpPr>
          <p:cNvPr id="13317" name="文本框 1"/>
          <p:cNvSpPr txBox="1"/>
          <p:nvPr/>
        </p:nvSpPr>
        <p:spPr>
          <a:xfrm>
            <a:off x="1570892" y="5027735"/>
            <a:ext cx="6752492" cy="1327158"/>
          </a:xfrm>
          <a:prstGeom prst="rect">
            <a:avLst/>
          </a:prstGeom>
          <a:noFill/>
          <a:ln w="9525">
            <a:noFill/>
          </a:ln>
        </p:spPr>
        <p:txBody>
          <a:bodyPr wrap="square" anchor="t" anchorCtr="0">
            <a:spAutoFit/>
          </a:bodyPr>
          <a:lstStyle/>
          <a:p>
            <a:pPr marL="316531" indent="-316531">
              <a:lnSpc>
                <a:spcPct val="125000"/>
              </a:lnSpc>
              <a:buFont typeface="Wingdings" panose="05000000000000000000" charset="0"/>
              <a:buChar char="Ø"/>
            </a:pPr>
            <a:r>
              <a:rPr lang="zh-CN" altLang="en-US" sz="2215" b="1">
                <a:latin typeface="Times New Roman" panose="02020603050405020304" pitchFamily="18" charset="0"/>
              </a:rPr>
              <a:t>期望值</a:t>
            </a:r>
            <a:r>
              <a:rPr lang="zh-CN" altLang="en-US" sz="2215" b="1" i="1">
                <a:latin typeface="Times New Roman" panose="02020603050405020304" pitchFamily="18" charset="0"/>
              </a:rPr>
              <a:t>μ</a:t>
            </a:r>
            <a:r>
              <a:rPr lang="zh-CN" altLang="en-US" sz="2215" b="1">
                <a:latin typeface="Times New Roman" panose="02020603050405020304" pitchFamily="18" charset="0"/>
              </a:rPr>
              <a:t>决定了其位置</a:t>
            </a:r>
          </a:p>
          <a:p>
            <a:pPr marL="316531" indent="-316531">
              <a:lnSpc>
                <a:spcPct val="125000"/>
              </a:lnSpc>
              <a:buFont typeface="Wingdings" panose="05000000000000000000" charset="0"/>
              <a:buChar char="Ø"/>
            </a:pPr>
            <a:r>
              <a:rPr lang="zh-CN" altLang="en-US" sz="2215" b="1">
                <a:latin typeface="Times New Roman" panose="02020603050405020304" pitchFamily="18" charset="0"/>
              </a:rPr>
              <a:t>标准差</a:t>
            </a:r>
            <a:r>
              <a:rPr lang="zh-CN" altLang="en-US" sz="2215" b="1" i="1">
                <a:latin typeface="Times New Roman" panose="02020603050405020304" pitchFamily="18" charset="0"/>
              </a:rPr>
              <a:t>σ</a:t>
            </a:r>
            <a:r>
              <a:rPr lang="zh-CN" altLang="en-US" sz="2215" b="1">
                <a:latin typeface="Times New Roman" panose="02020603050405020304" pitchFamily="18" charset="0"/>
              </a:rPr>
              <a:t>决定了分布的幅度。</a:t>
            </a:r>
          </a:p>
          <a:p>
            <a:pPr marL="316531" indent="-316531">
              <a:lnSpc>
                <a:spcPct val="125000"/>
              </a:lnSpc>
              <a:buFont typeface="Wingdings" panose="05000000000000000000" charset="0"/>
              <a:buChar char="Ø"/>
            </a:pPr>
            <a:r>
              <a:rPr lang="zh-CN" altLang="en-US" sz="2215" b="1">
                <a:latin typeface="Times New Roman" panose="02020603050405020304" pitchFamily="18" charset="0"/>
              </a:rPr>
              <a:t>当</a:t>
            </a:r>
            <a:r>
              <a:rPr lang="zh-CN" altLang="en-US" sz="2215" b="1" i="1">
                <a:latin typeface="Times New Roman" panose="02020603050405020304" pitchFamily="18" charset="0"/>
              </a:rPr>
              <a:t>μ</a:t>
            </a:r>
            <a:r>
              <a:rPr lang="zh-CN" altLang="en-US" sz="2215" b="1">
                <a:latin typeface="Times New Roman" panose="02020603050405020304" pitchFamily="18" charset="0"/>
              </a:rPr>
              <a:t> = 0, </a:t>
            </a:r>
            <a:r>
              <a:rPr lang="zh-CN" altLang="en-US" sz="2215" b="1" i="1">
                <a:latin typeface="Times New Roman" panose="02020603050405020304" pitchFamily="18" charset="0"/>
              </a:rPr>
              <a:t>σ </a:t>
            </a:r>
            <a:r>
              <a:rPr lang="zh-CN" altLang="en-US" sz="2215" b="1">
                <a:latin typeface="Times New Roman" panose="02020603050405020304" pitchFamily="18" charset="0"/>
              </a:rPr>
              <a:t>= 1时的正态分布是标准正态分布</a:t>
            </a:r>
            <a:r>
              <a:rPr lang="zh-CN" altLang="zh-CN" sz="2215" b="1" i="1">
                <a:latin typeface="Times New Roman" panose="02020603050405020304" pitchFamily="18" charset="0"/>
              </a:rPr>
              <a:t>N</a:t>
            </a:r>
            <a:r>
              <a:rPr lang="zh-CN" altLang="zh-CN" sz="2215" b="1">
                <a:latin typeface="Times New Roman" panose="02020603050405020304" pitchFamily="18" charset="0"/>
              </a:rPr>
              <a:t>(</a:t>
            </a:r>
            <a:r>
              <a:rPr lang="en-US" altLang="zh-CN" sz="2215" b="1">
                <a:latin typeface="Times New Roman" panose="02020603050405020304" pitchFamily="18" charset="0"/>
              </a:rPr>
              <a:t>0, 1</a:t>
            </a:r>
            <a:r>
              <a:rPr lang="zh-CN" altLang="zh-CN" sz="2215" b="1">
                <a:latin typeface="Times New Roman" panose="02020603050405020304" pitchFamily="18" charset="0"/>
              </a:rPr>
              <a:t>)</a:t>
            </a:r>
            <a:r>
              <a:rPr lang="zh-CN" altLang="en-US" sz="2215" b="1">
                <a:latin typeface="Times New Roman" panose="02020603050405020304" pitchFamily="18" charset="0"/>
              </a:rPr>
              <a:t>。</a:t>
            </a:r>
          </a:p>
        </p:txBody>
      </p:sp>
      <p:pic>
        <p:nvPicPr>
          <p:cNvPr id="13318" name="图片 178188"/>
          <p:cNvPicPr>
            <a:picLocks noChangeAspect="1"/>
          </p:cNvPicPr>
          <p:nvPr/>
        </p:nvPicPr>
        <p:blipFill>
          <a:blip r:embed="rId5"/>
          <a:stretch>
            <a:fillRect/>
          </a:stretch>
        </p:blipFill>
        <p:spPr>
          <a:xfrm>
            <a:off x="306266" y="2533651"/>
            <a:ext cx="3470031" cy="2309446"/>
          </a:xfrm>
          <a:prstGeom prst="rect">
            <a:avLst/>
          </a:prstGeom>
          <a:noFill/>
          <a:ln w="9525">
            <a:noFill/>
          </a:ln>
        </p:spPr>
      </p:pic>
      <p:graphicFrame>
        <p:nvGraphicFramePr>
          <p:cNvPr id="13319" name="对象 1"/>
          <p:cNvGraphicFramePr/>
          <p:nvPr/>
        </p:nvGraphicFramePr>
        <p:xfrm>
          <a:off x="4324351" y="2533651"/>
          <a:ext cx="3999034" cy="2310911"/>
        </p:xfrm>
        <a:graphic>
          <a:graphicData uri="http://schemas.openxmlformats.org/presentationml/2006/ole">
            <mc:AlternateContent xmlns:mc="http://schemas.openxmlformats.org/markup-compatibility/2006">
              <mc:Choice xmlns:v="urn:schemas-microsoft-com:vml" Requires="v">
                <p:oleObj spid="_x0000_s8255" r:id="rId6" imgW="3562350" imgH="2276475" progId="Paint.Picture">
                  <p:embed/>
                </p:oleObj>
              </mc:Choice>
              <mc:Fallback>
                <p:oleObj r:id="rId6" imgW="3562350" imgH="2276475" progId="Paint.Picture">
                  <p:embed/>
                  <p:pic>
                    <p:nvPicPr>
                      <p:cNvPr id="13319" name="对象 1"/>
                      <p:cNvPicPr/>
                      <p:nvPr/>
                    </p:nvPicPr>
                    <p:blipFill>
                      <a:blip r:embed="rId7"/>
                      <a:stretch>
                        <a:fillRect/>
                      </a:stretch>
                    </p:blipFill>
                    <p:spPr>
                      <a:xfrm>
                        <a:off x="4324351" y="2533651"/>
                        <a:ext cx="3999034" cy="2310911"/>
                      </a:xfrm>
                      <a:prstGeom prst="rect">
                        <a:avLst/>
                      </a:prstGeom>
                      <a:noFill/>
                      <a:ln w="38100">
                        <a:noFill/>
                        <a:miter/>
                      </a:ln>
                    </p:spPr>
                  </p:pic>
                </p:oleObj>
              </mc:Fallback>
            </mc:AlternateContent>
          </a:graphicData>
        </a:graphic>
      </p:graphicFrame>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框 3"/>
          <p:cNvSpPr txBox="1"/>
          <p:nvPr/>
        </p:nvSpPr>
        <p:spPr>
          <a:xfrm>
            <a:off x="206620" y="2989385"/>
            <a:ext cx="631580" cy="887935"/>
          </a:xfrm>
          <a:prstGeom prst="rect">
            <a:avLst/>
          </a:prstGeom>
          <a:noFill/>
          <a:ln w="9525">
            <a:noFill/>
          </a:ln>
        </p:spPr>
        <p:txBody>
          <a:bodyPr wrap="square" anchor="t" anchorCtr="0">
            <a:spAutoFit/>
          </a:bodyPr>
          <a:lstStyle/>
          <a:p>
            <a:r>
              <a:rPr lang="zh-CN" altLang="en-US" sz="2585" b="1">
                <a:solidFill>
                  <a:schemeClr val="tx2"/>
                </a:solidFill>
                <a:latin typeface="Tahoma" panose="020B0604030504040204" pitchFamily="34" charset="0"/>
              </a:rPr>
              <a:t>性质</a:t>
            </a:r>
          </a:p>
        </p:txBody>
      </p:sp>
      <p:pic>
        <p:nvPicPr>
          <p:cNvPr id="3" name="图片 2">
            <a:extLst>
              <a:ext uri="{FF2B5EF4-FFF2-40B4-BE49-F238E27FC236}">
                <a16:creationId xmlns:a16="http://schemas.microsoft.com/office/drawing/2014/main" id="{F28DA55D-596B-4349-A7AF-BC0B0EE0AC4A}"/>
              </a:ext>
            </a:extLst>
          </p:cNvPr>
          <p:cNvPicPr>
            <a:picLocks noChangeAspect="1"/>
          </p:cNvPicPr>
          <p:nvPr/>
        </p:nvPicPr>
        <p:blipFill>
          <a:blip r:embed="rId2"/>
          <a:stretch>
            <a:fillRect/>
          </a:stretch>
        </p:blipFill>
        <p:spPr>
          <a:xfrm>
            <a:off x="838200" y="836712"/>
            <a:ext cx="7766248" cy="5615720"/>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文本框 187393"/>
          <p:cNvSpPr txBox="1"/>
          <p:nvPr/>
        </p:nvSpPr>
        <p:spPr>
          <a:xfrm>
            <a:off x="1652955" y="656493"/>
            <a:ext cx="1784838" cy="490134"/>
          </a:xfrm>
          <a:prstGeom prst="rect">
            <a:avLst/>
          </a:prstGeom>
          <a:noFill/>
          <a:ln w="9525">
            <a:noFill/>
          </a:ln>
        </p:spPr>
        <p:txBody>
          <a:bodyPr anchor="t" anchorCtr="0">
            <a:spAutoFit/>
          </a:bodyPr>
          <a:lstStyle/>
          <a:p>
            <a:r>
              <a:rPr lang="zh-CN" altLang="en-US" sz="2585" b="1" dirty="0">
                <a:solidFill>
                  <a:srgbClr val="660033"/>
                </a:solidFill>
                <a:latin typeface="Times New Roman" panose="02020603050405020304" pitchFamily="18" charset="0"/>
                <a:ea typeface="黑体" panose="02010609060101010101" pitchFamily="2" charset="-122"/>
              </a:rPr>
              <a:t>引理        </a:t>
            </a:r>
          </a:p>
        </p:txBody>
      </p:sp>
      <p:graphicFrame>
        <p:nvGraphicFramePr>
          <p:cNvPr id="15362" name="对象 187394"/>
          <p:cNvGraphicFramePr/>
          <p:nvPr/>
        </p:nvGraphicFramePr>
        <p:xfrm>
          <a:off x="2637692" y="679938"/>
          <a:ext cx="2368062" cy="433754"/>
        </p:xfrm>
        <a:graphic>
          <a:graphicData uri="http://schemas.openxmlformats.org/presentationml/2006/ole">
            <mc:AlternateContent xmlns:mc="http://schemas.openxmlformats.org/markup-compatibility/2006">
              <mc:Choice xmlns:v="urn:schemas-microsoft-com:vml" Requires="v">
                <p:oleObj spid="_x0000_s11142" r:id="rId3" imgW="2565400" imgH="469900" progId="Equation.3">
                  <p:embed/>
                </p:oleObj>
              </mc:Choice>
              <mc:Fallback>
                <p:oleObj r:id="rId3" imgW="2565400" imgH="469900" progId="Equation.3">
                  <p:embed/>
                  <p:pic>
                    <p:nvPicPr>
                      <p:cNvPr id="15362" name="对象 187394"/>
                      <p:cNvPicPr/>
                      <p:nvPr/>
                    </p:nvPicPr>
                    <p:blipFill>
                      <a:blip r:embed="rId4"/>
                      <a:stretch>
                        <a:fillRect/>
                      </a:stretch>
                    </p:blipFill>
                    <p:spPr>
                      <a:xfrm>
                        <a:off x="2637692" y="679938"/>
                        <a:ext cx="2368062" cy="433754"/>
                      </a:xfrm>
                      <a:prstGeom prst="rect">
                        <a:avLst/>
                      </a:prstGeom>
                      <a:noFill/>
                      <a:ln w="38100">
                        <a:noFill/>
                        <a:miter/>
                      </a:ln>
                    </p:spPr>
                  </p:pic>
                </p:oleObj>
              </mc:Fallback>
            </mc:AlternateContent>
          </a:graphicData>
        </a:graphic>
      </p:graphicFrame>
      <p:graphicFrame>
        <p:nvGraphicFramePr>
          <p:cNvPr id="15363" name="对象 187395"/>
          <p:cNvGraphicFramePr/>
          <p:nvPr/>
        </p:nvGraphicFramePr>
        <p:xfrm>
          <a:off x="5354516" y="779585"/>
          <a:ext cx="389792" cy="351692"/>
        </p:xfrm>
        <a:graphic>
          <a:graphicData uri="http://schemas.openxmlformats.org/presentationml/2006/ole">
            <mc:AlternateContent xmlns:mc="http://schemas.openxmlformats.org/markup-compatibility/2006">
              <mc:Choice xmlns:v="urn:schemas-microsoft-com:vml" Requires="v">
                <p:oleObj spid="_x0000_s11143" r:id="rId5" imgW="405765" imgH="380365" progId="Equation.3">
                  <p:embed/>
                </p:oleObj>
              </mc:Choice>
              <mc:Fallback>
                <p:oleObj r:id="rId5" imgW="405765" imgH="380365" progId="Equation.3">
                  <p:embed/>
                  <p:pic>
                    <p:nvPicPr>
                      <p:cNvPr id="15363" name="对象 187395"/>
                      <p:cNvPicPr/>
                      <p:nvPr/>
                    </p:nvPicPr>
                    <p:blipFill>
                      <a:blip r:embed="rId6"/>
                      <a:stretch>
                        <a:fillRect/>
                      </a:stretch>
                    </p:blipFill>
                    <p:spPr>
                      <a:xfrm>
                        <a:off x="5354516" y="779585"/>
                        <a:ext cx="389792" cy="351692"/>
                      </a:xfrm>
                      <a:prstGeom prst="rect">
                        <a:avLst/>
                      </a:prstGeom>
                      <a:noFill/>
                      <a:ln w="38100">
                        <a:noFill/>
                        <a:miter/>
                      </a:ln>
                    </p:spPr>
                  </p:pic>
                </p:oleObj>
              </mc:Fallback>
            </mc:AlternateContent>
          </a:graphicData>
        </a:graphic>
      </p:graphicFrame>
      <p:graphicFrame>
        <p:nvGraphicFramePr>
          <p:cNvPr id="15364" name="对象 187399"/>
          <p:cNvGraphicFramePr/>
          <p:nvPr/>
        </p:nvGraphicFramePr>
        <p:xfrm>
          <a:off x="5981700" y="545123"/>
          <a:ext cx="879231" cy="773723"/>
        </p:xfrm>
        <a:graphic>
          <a:graphicData uri="http://schemas.openxmlformats.org/presentationml/2006/ole">
            <mc:AlternateContent xmlns:mc="http://schemas.openxmlformats.org/markup-compatibility/2006">
              <mc:Choice xmlns:v="urn:schemas-microsoft-com:vml" Requires="v">
                <p:oleObj spid="_x0000_s11144" r:id="rId7" imgW="951865" imgH="837565" progId="Equation.3">
                  <p:embed/>
                </p:oleObj>
              </mc:Choice>
              <mc:Fallback>
                <p:oleObj r:id="rId7" imgW="951865" imgH="837565" progId="Equation.3">
                  <p:embed/>
                  <p:pic>
                    <p:nvPicPr>
                      <p:cNvPr id="15364" name="对象 187399"/>
                      <p:cNvPicPr/>
                      <p:nvPr/>
                    </p:nvPicPr>
                    <p:blipFill>
                      <a:blip r:embed="rId8"/>
                      <a:stretch>
                        <a:fillRect/>
                      </a:stretch>
                    </p:blipFill>
                    <p:spPr>
                      <a:xfrm>
                        <a:off x="5981700" y="545123"/>
                        <a:ext cx="879231" cy="773723"/>
                      </a:xfrm>
                      <a:prstGeom prst="rect">
                        <a:avLst/>
                      </a:prstGeom>
                      <a:noFill/>
                      <a:ln w="38100">
                        <a:noFill/>
                        <a:miter/>
                      </a:ln>
                    </p:spPr>
                  </p:pic>
                </p:oleObj>
              </mc:Fallback>
            </mc:AlternateContent>
          </a:graphicData>
        </a:graphic>
      </p:graphicFrame>
      <p:graphicFrame>
        <p:nvGraphicFramePr>
          <p:cNvPr id="15365" name="对象 187400"/>
          <p:cNvGraphicFramePr/>
          <p:nvPr/>
        </p:nvGraphicFramePr>
        <p:xfrm>
          <a:off x="5725258" y="880697"/>
          <a:ext cx="222738" cy="140677"/>
        </p:xfrm>
        <a:graphic>
          <a:graphicData uri="http://schemas.openxmlformats.org/presentationml/2006/ole">
            <mc:AlternateContent xmlns:mc="http://schemas.openxmlformats.org/markup-compatibility/2006">
              <mc:Choice xmlns:v="urn:schemas-microsoft-com:vml" Requires="v">
                <p:oleObj spid="_x0000_s11145" r:id="rId9" imgW="241300" imgH="152400" progId="Equation.3">
                  <p:embed/>
                </p:oleObj>
              </mc:Choice>
              <mc:Fallback>
                <p:oleObj r:id="rId9" imgW="241300" imgH="152400" progId="Equation.3">
                  <p:embed/>
                  <p:pic>
                    <p:nvPicPr>
                      <p:cNvPr id="15365" name="对象 187400"/>
                      <p:cNvPicPr/>
                      <p:nvPr/>
                    </p:nvPicPr>
                    <p:blipFill>
                      <a:blip r:embed="rId10"/>
                      <a:stretch>
                        <a:fillRect/>
                      </a:stretch>
                    </p:blipFill>
                    <p:spPr>
                      <a:xfrm>
                        <a:off x="5725258" y="880697"/>
                        <a:ext cx="222738" cy="140677"/>
                      </a:xfrm>
                      <a:prstGeom prst="rect">
                        <a:avLst/>
                      </a:prstGeom>
                      <a:noFill/>
                      <a:ln w="38100">
                        <a:noFill/>
                        <a:miter/>
                      </a:ln>
                    </p:spPr>
                  </p:pic>
                </p:oleObj>
              </mc:Fallback>
            </mc:AlternateContent>
          </a:graphicData>
        </a:graphic>
      </p:graphicFrame>
      <p:graphicFrame>
        <p:nvGraphicFramePr>
          <p:cNvPr id="15366" name="对象 187401"/>
          <p:cNvGraphicFramePr/>
          <p:nvPr/>
        </p:nvGraphicFramePr>
        <p:xfrm>
          <a:off x="6860931" y="779585"/>
          <a:ext cx="1371600" cy="363415"/>
        </p:xfrm>
        <a:graphic>
          <a:graphicData uri="http://schemas.openxmlformats.org/presentationml/2006/ole">
            <mc:AlternateContent xmlns:mc="http://schemas.openxmlformats.org/markup-compatibility/2006">
              <mc:Choice xmlns:v="urn:schemas-microsoft-com:vml" Requires="v">
                <p:oleObj spid="_x0000_s11146" r:id="rId11" imgW="1485265" imgH="393700" progId="Equation.3">
                  <p:embed/>
                </p:oleObj>
              </mc:Choice>
              <mc:Fallback>
                <p:oleObj r:id="rId11" imgW="1485265" imgH="393700" progId="Equation.3">
                  <p:embed/>
                  <p:pic>
                    <p:nvPicPr>
                      <p:cNvPr id="15366" name="对象 187401"/>
                      <p:cNvPicPr/>
                      <p:nvPr/>
                    </p:nvPicPr>
                    <p:blipFill>
                      <a:blip r:embed="rId12"/>
                      <a:stretch>
                        <a:fillRect/>
                      </a:stretch>
                    </p:blipFill>
                    <p:spPr>
                      <a:xfrm>
                        <a:off x="6860931" y="779585"/>
                        <a:ext cx="1371600" cy="363415"/>
                      </a:xfrm>
                      <a:prstGeom prst="rect">
                        <a:avLst/>
                      </a:prstGeom>
                      <a:noFill/>
                      <a:ln w="38100">
                        <a:noFill/>
                        <a:miter/>
                      </a:ln>
                    </p:spPr>
                  </p:pic>
                </p:oleObj>
              </mc:Fallback>
            </mc:AlternateContent>
          </a:graphicData>
        </a:graphic>
      </p:graphicFrame>
      <p:sp>
        <p:nvSpPr>
          <p:cNvPr id="15367" name="文本框 187410"/>
          <p:cNvSpPr txBox="1"/>
          <p:nvPr/>
        </p:nvSpPr>
        <p:spPr>
          <a:xfrm>
            <a:off x="5005754" y="656493"/>
            <a:ext cx="1223597" cy="490134"/>
          </a:xfrm>
          <a:prstGeom prst="rect">
            <a:avLst/>
          </a:prstGeom>
          <a:noFill/>
          <a:ln w="9525">
            <a:noFill/>
          </a:ln>
        </p:spPr>
        <p:txBody>
          <a:bodyPr anchor="t" anchorCtr="0">
            <a:spAutoFit/>
          </a:bodyPr>
          <a:lstStyle/>
          <a:p>
            <a:r>
              <a:rPr lang="zh-CN" altLang="en-US" sz="2585" b="1" dirty="0">
                <a:latin typeface="Times New Roman" panose="02020603050405020304" pitchFamily="18" charset="0"/>
                <a:ea typeface="楷体_GB2312" pitchFamily="49" charset="-122"/>
              </a:rPr>
              <a:t>则     </a:t>
            </a:r>
          </a:p>
        </p:txBody>
      </p:sp>
      <p:sp>
        <p:nvSpPr>
          <p:cNvPr id="15368" name="文本框 200705"/>
          <p:cNvSpPr txBox="1"/>
          <p:nvPr/>
        </p:nvSpPr>
        <p:spPr>
          <a:xfrm>
            <a:off x="1510812" y="1318846"/>
            <a:ext cx="5350119" cy="490134"/>
          </a:xfrm>
          <a:prstGeom prst="rect">
            <a:avLst/>
          </a:prstGeom>
          <a:noFill/>
          <a:ln w="9525">
            <a:noFill/>
          </a:ln>
        </p:spPr>
        <p:txBody>
          <a:bodyPr anchor="t" anchorCtr="0">
            <a:spAutoFit/>
          </a:bodyPr>
          <a:lstStyle/>
          <a:p>
            <a:r>
              <a:rPr lang="zh-CN" altLang="en-US" sz="2585" b="1" dirty="0">
                <a:latin typeface="Times New Roman" panose="02020603050405020304" pitchFamily="18" charset="0"/>
                <a:ea typeface="楷体_GB2312" pitchFamily="49" charset="-122"/>
              </a:rPr>
              <a:t>对于标准正态随机变量</a:t>
            </a:r>
            <a:r>
              <a:rPr lang="en-US" altLang="zh-CN" sz="2585" b="1">
                <a:latin typeface="Times New Roman" panose="02020603050405020304" pitchFamily="18" charset="0"/>
                <a:ea typeface="楷体_GB2312" pitchFamily="49" charset="-122"/>
              </a:rPr>
              <a:t>,            </a:t>
            </a:r>
          </a:p>
        </p:txBody>
      </p:sp>
      <p:graphicFrame>
        <p:nvGraphicFramePr>
          <p:cNvPr id="15369" name="对象 200706"/>
          <p:cNvGraphicFramePr/>
          <p:nvPr>
            <p:extLst>
              <p:ext uri="{D42A27DB-BD31-4B8C-83A1-F6EECF244321}">
                <p14:modId xmlns:p14="http://schemas.microsoft.com/office/powerpoint/2010/main" val="3028459670"/>
              </p:ext>
            </p:extLst>
          </p:nvPr>
        </p:nvGraphicFramePr>
        <p:xfrm>
          <a:off x="5988050" y="1482725"/>
          <a:ext cx="1328738" cy="198438"/>
        </p:xfrm>
        <a:graphic>
          <a:graphicData uri="http://schemas.openxmlformats.org/presentationml/2006/ole">
            <mc:AlternateContent xmlns:mc="http://schemas.openxmlformats.org/markup-compatibility/2006">
              <mc:Choice xmlns:v="urn:schemas-microsoft-com:vml" Requires="v">
                <p:oleObj spid="_x0000_s11147" name="Equation" r:id="rId13" imgW="1384200" imgH="215640" progId="Equation.DSMT4">
                  <p:embed/>
                </p:oleObj>
              </mc:Choice>
              <mc:Fallback>
                <p:oleObj name="Equation" r:id="rId13" imgW="1384200" imgH="215640" progId="Equation.DSMT4">
                  <p:embed/>
                  <p:pic>
                    <p:nvPicPr>
                      <p:cNvPr id="15369" name="对象 200706"/>
                      <p:cNvPicPr/>
                      <p:nvPr/>
                    </p:nvPicPr>
                    <p:blipFill>
                      <a:blip r:embed="rId14"/>
                      <a:stretch>
                        <a:fillRect/>
                      </a:stretch>
                    </p:blipFill>
                    <p:spPr>
                      <a:xfrm>
                        <a:off x="5988050" y="1482725"/>
                        <a:ext cx="1328738" cy="198438"/>
                      </a:xfrm>
                      <a:prstGeom prst="rect">
                        <a:avLst/>
                      </a:prstGeom>
                      <a:noFill/>
                      <a:ln w="38100">
                        <a:noFill/>
                        <a:miter/>
                      </a:ln>
                    </p:spPr>
                  </p:pic>
                </p:oleObj>
              </mc:Fallback>
            </mc:AlternateContent>
          </a:graphicData>
        </a:graphic>
      </p:graphicFrame>
      <p:graphicFrame>
        <p:nvGraphicFramePr>
          <p:cNvPr id="15371" name="对象 200708"/>
          <p:cNvGraphicFramePr/>
          <p:nvPr/>
        </p:nvGraphicFramePr>
        <p:xfrm>
          <a:off x="1579685" y="2425212"/>
          <a:ext cx="2173166" cy="386862"/>
        </p:xfrm>
        <a:graphic>
          <a:graphicData uri="http://schemas.openxmlformats.org/presentationml/2006/ole">
            <mc:AlternateContent xmlns:mc="http://schemas.openxmlformats.org/markup-compatibility/2006">
              <mc:Choice xmlns:v="urn:schemas-microsoft-com:vml" Requires="v">
                <p:oleObj spid="_x0000_s11148" r:id="rId15" imgW="2286000" imgH="419100" progId="Equation.3">
                  <p:embed/>
                </p:oleObj>
              </mc:Choice>
              <mc:Fallback>
                <p:oleObj r:id="rId15" imgW="2286000" imgH="419100" progId="Equation.3">
                  <p:embed/>
                  <p:pic>
                    <p:nvPicPr>
                      <p:cNvPr id="15371" name="对象 200708"/>
                      <p:cNvPicPr/>
                      <p:nvPr/>
                    </p:nvPicPr>
                    <p:blipFill>
                      <a:blip r:embed="rId16"/>
                      <a:stretch>
                        <a:fillRect/>
                      </a:stretch>
                    </p:blipFill>
                    <p:spPr>
                      <a:xfrm>
                        <a:off x="1579685" y="2425212"/>
                        <a:ext cx="2173166" cy="386862"/>
                      </a:xfrm>
                      <a:prstGeom prst="rect">
                        <a:avLst/>
                      </a:prstGeom>
                      <a:noFill/>
                      <a:ln w="38100">
                        <a:noFill/>
                        <a:miter/>
                      </a:ln>
                    </p:spPr>
                  </p:pic>
                </p:oleObj>
              </mc:Fallback>
            </mc:AlternateContent>
          </a:graphicData>
        </a:graphic>
      </p:graphicFrame>
      <p:graphicFrame>
        <p:nvGraphicFramePr>
          <p:cNvPr id="15372" name="对象 200709"/>
          <p:cNvGraphicFramePr/>
          <p:nvPr/>
        </p:nvGraphicFramePr>
        <p:xfrm>
          <a:off x="3840773" y="2391508"/>
          <a:ext cx="1934308" cy="422031"/>
        </p:xfrm>
        <a:graphic>
          <a:graphicData uri="http://schemas.openxmlformats.org/presentationml/2006/ole">
            <mc:AlternateContent xmlns:mc="http://schemas.openxmlformats.org/markup-compatibility/2006">
              <mc:Choice xmlns:v="urn:schemas-microsoft-com:vml" Requires="v">
                <p:oleObj spid="_x0000_s11149" r:id="rId17" imgW="2095500" imgH="457200" progId="Equation.3">
                  <p:embed/>
                </p:oleObj>
              </mc:Choice>
              <mc:Fallback>
                <p:oleObj r:id="rId17" imgW="2095500" imgH="457200" progId="Equation.3">
                  <p:embed/>
                  <p:pic>
                    <p:nvPicPr>
                      <p:cNvPr id="15372" name="对象 200709"/>
                      <p:cNvPicPr/>
                      <p:nvPr/>
                    </p:nvPicPr>
                    <p:blipFill>
                      <a:blip r:embed="rId18"/>
                      <a:stretch>
                        <a:fillRect/>
                      </a:stretch>
                    </p:blipFill>
                    <p:spPr>
                      <a:xfrm>
                        <a:off x="3840773" y="2391508"/>
                        <a:ext cx="1934308" cy="422031"/>
                      </a:xfrm>
                      <a:prstGeom prst="rect">
                        <a:avLst/>
                      </a:prstGeom>
                      <a:noFill/>
                      <a:ln w="38100">
                        <a:noFill/>
                        <a:miter/>
                      </a:ln>
                    </p:spPr>
                  </p:pic>
                </p:oleObj>
              </mc:Fallback>
            </mc:AlternateContent>
          </a:graphicData>
        </a:graphic>
      </p:graphicFrame>
      <p:graphicFrame>
        <p:nvGraphicFramePr>
          <p:cNvPr id="15373" name="对象 200710"/>
          <p:cNvGraphicFramePr/>
          <p:nvPr/>
        </p:nvGraphicFramePr>
        <p:xfrm>
          <a:off x="1796561" y="2977661"/>
          <a:ext cx="1465385" cy="398585"/>
        </p:xfrm>
        <a:graphic>
          <a:graphicData uri="http://schemas.openxmlformats.org/presentationml/2006/ole">
            <mc:AlternateContent xmlns:mc="http://schemas.openxmlformats.org/markup-compatibility/2006">
              <mc:Choice xmlns:v="urn:schemas-microsoft-com:vml" Requires="v">
                <p:oleObj spid="_x0000_s11150" r:id="rId19" imgW="1586865" imgH="431800" progId="Equation.3">
                  <p:embed/>
                </p:oleObj>
              </mc:Choice>
              <mc:Fallback>
                <p:oleObj r:id="rId19" imgW="1586865" imgH="431800" progId="Equation.3">
                  <p:embed/>
                  <p:pic>
                    <p:nvPicPr>
                      <p:cNvPr id="15373" name="对象 200710"/>
                      <p:cNvPicPr/>
                      <p:nvPr/>
                    </p:nvPicPr>
                    <p:blipFill>
                      <a:blip r:embed="rId20"/>
                      <a:stretch>
                        <a:fillRect/>
                      </a:stretch>
                    </p:blipFill>
                    <p:spPr>
                      <a:xfrm>
                        <a:off x="1796561" y="2977661"/>
                        <a:ext cx="1465385" cy="398585"/>
                      </a:xfrm>
                      <a:prstGeom prst="rect">
                        <a:avLst/>
                      </a:prstGeom>
                      <a:noFill/>
                      <a:ln w="38100">
                        <a:noFill/>
                        <a:miter/>
                      </a:ln>
                    </p:spPr>
                  </p:pic>
                </p:oleObj>
              </mc:Fallback>
            </mc:AlternateContent>
          </a:graphicData>
        </a:graphic>
      </p:graphicFrame>
      <p:graphicFrame>
        <p:nvGraphicFramePr>
          <p:cNvPr id="15374" name="对象 200711"/>
          <p:cNvGraphicFramePr/>
          <p:nvPr/>
        </p:nvGraphicFramePr>
        <p:xfrm>
          <a:off x="3259016" y="3124200"/>
          <a:ext cx="222738" cy="140677"/>
        </p:xfrm>
        <a:graphic>
          <a:graphicData uri="http://schemas.openxmlformats.org/presentationml/2006/ole">
            <mc:AlternateContent xmlns:mc="http://schemas.openxmlformats.org/markup-compatibility/2006">
              <mc:Choice xmlns:v="urn:schemas-microsoft-com:vml" Requires="v">
                <p:oleObj spid="_x0000_s11151" r:id="rId21" imgW="241300" imgH="152400" progId="Equation.3">
                  <p:embed/>
                </p:oleObj>
              </mc:Choice>
              <mc:Fallback>
                <p:oleObj r:id="rId21" imgW="241300" imgH="152400" progId="Equation.3">
                  <p:embed/>
                  <p:pic>
                    <p:nvPicPr>
                      <p:cNvPr id="15374" name="对象 200711"/>
                      <p:cNvPicPr/>
                      <p:nvPr/>
                    </p:nvPicPr>
                    <p:blipFill>
                      <a:blip r:embed="rId22"/>
                      <a:stretch>
                        <a:fillRect/>
                      </a:stretch>
                    </p:blipFill>
                    <p:spPr>
                      <a:xfrm>
                        <a:off x="3259016" y="3124200"/>
                        <a:ext cx="222738" cy="140677"/>
                      </a:xfrm>
                      <a:prstGeom prst="rect">
                        <a:avLst/>
                      </a:prstGeom>
                      <a:noFill/>
                      <a:ln w="38100">
                        <a:noFill/>
                        <a:miter/>
                      </a:ln>
                    </p:spPr>
                  </p:pic>
                </p:oleObj>
              </mc:Fallback>
            </mc:AlternateContent>
          </a:graphicData>
        </a:graphic>
      </p:graphicFrame>
      <p:graphicFrame>
        <p:nvGraphicFramePr>
          <p:cNvPr id="15375" name="对象 200712"/>
          <p:cNvGraphicFramePr/>
          <p:nvPr/>
        </p:nvGraphicFramePr>
        <p:xfrm>
          <a:off x="3484684" y="3075843"/>
          <a:ext cx="410308" cy="293077"/>
        </p:xfrm>
        <a:graphic>
          <a:graphicData uri="http://schemas.openxmlformats.org/presentationml/2006/ole">
            <mc:AlternateContent xmlns:mc="http://schemas.openxmlformats.org/markup-compatibility/2006">
              <mc:Choice xmlns:v="urn:schemas-microsoft-com:vml" Requires="v">
                <p:oleObj spid="_x0000_s11152" r:id="rId23" imgW="443865" imgH="317500" progId="Equation.3">
                  <p:embed/>
                </p:oleObj>
              </mc:Choice>
              <mc:Fallback>
                <p:oleObj r:id="rId23" imgW="443865" imgH="317500" progId="Equation.3">
                  <p:embed/>
                  <p:pic>
                    <p:nvPicPr>
                      <p:cNvPr id="15375" name="对象 200712"/>
                      <p:cNvPicPr/>
                      <p:nvPr/>
                    </p:nvPicPr>
                    <p:blipFill>
                      <a:blip r:embed="rId24"/>
                      <a:stretch>
                        <a:fillRect/>
                      </a:stretch>
                    </p:blipFill>
                    <p:spPr>
                      <a:xfrm>
                        <a:off x="3484684" y="3075843"/>
                        <a:ext cx="410308" cy="293077"/>
                      </a:xfrm>
                      <a:prstGeom prst="rect">
                        <a:avLst/>
                      </a:prstGeom>
                      <a:noFill/>
                      <a:ln w="38100">
                        <a:noFill/>
                        <a:miter/>
                      </a:ln>
                    </p:spPr>
                  </p:pic>
                </p:oleObj>
              </mc:Fallback>
            </mc:AlternateContent>
          </a:graphicData>
        </a:graphic>
      </p:graphicFrame>
      <p:graphicFrame>
        <p:nvGraphicFramePr>
          <p:cNvPr id="15376" name="对象 200713"/>
          <p:cNvGraphicFramePr/>
          <p:nvPr/>
        </p:nvGraphicFramePr>
        <p:xfrm>
          <a:off x="4226169" y="2995246"/>
          <a:ext cx="1383323" cy="363415"/>
        </p:xfrm>
        <a:graphic>
          <a:graphicData uri="http://schemas.openxmlformats.org/presentationml/2006/ole">
            <mc:AlternateContent xmlns:mc="http://schemas.openxmlformats.org/markup-compatibility/2006">
              <mc:Choice xmlns:v="urn:schemas-microsoft-com:vml" Requires="v">
                <p:oleObj spid="_x0000_s11153" r:id="rId25" imgW="1497965" imgH="393700" progId="Equation.3">
                  <p:embed/>
                </p:oleObj>
              </mc:Choice>
              <mc:Fallback>
                <p:oleObj r:id="rId25" imgW="1497965" imgH="393700" progId="Equation.3">
                  <p:embed/>
                  <p:pic>
                    <p:nvPicPr>
                      <p:cNvPr id="15376" name="对象 200713"/>
                      <p:cNvPicPr/>
                      <p:nvPr/>
                    </p:nvPicPr>
                    <p:blipFill>
                      <a:blip r:embed="rId26"/>
                      <a:stretch>
                        <a:fillRect/>
                      </a:stretch>
                    </p:blipFill>
                    <p:spPr>
                      <a:xfrm>
                        <a:off x="4226169" y="2995246"/>
                        <a:ext cx="1383323" cy="363415"/>
                      </a:xfrm>
                      <a:prstGeom prst="rect">
                        <a:avLst/>
                      </a:prstGeom>
                      <a:noFill/>
                      <a:ln w="38100">
                        <a:noFill/>
                        <a:miter/>
                      </a:ln>
                    </p:spPr>
                  </p:pic>
                </p:oleObj>
              </mc:Fallback>
            </mc:AlternateContent>
          </a:graphicData>
        </a:graphic>
      </p:graphicFrame>
      <p:graphicFrame>
        <p:nvGraphicFramePr>
          <p:cNvPr id="15377" name="对象 200716"/>
          <p:cNvGraphicFramePr/>
          <p:nvPr/>
        </p:nvGraphicFramePr>
        <p:xfrm>
          <a:off x="1022839" y="4116266"/>
          <a:ext cx="4670181" cy="422031"/>
        </p:xfrm>
        <a:graphic>
          <a:graphicData uri="http://schemas.openxmlformats.org/presentationml/2006/ole">
            <mc:AlternateContent xmlns:mc="http://schemas.openxmlformats.org/markup-compatibility/2006">
              <mc:Choice xmlns:v="urn:schemas-microsoft-com:vml" Requires="v">
                <p:oleObj spid="_x0000_s11154" r:id="rId27" imgW="4851400" imgH="457200" progId="Equation.3">
                  <p:embed/>
                </p:oleObj>
              </mc:Choice>
              <mc:Fallback>
                <p:oleObj r:id="rId27" imgW="4851400" imgH="457200" progId="Equation.3">
                  <p:embed/>
                  <p:pic>
                    <p:nvPicPr>
                      <p:cNvPr id="15377" name="对象 200716"/>
                      <p:cNvPicPr/>
                      <p:nvPr/>
                    </p:nvPicPr>
                    <p:blipFill>
                      <a:blip r:embed="rId28"/>
                      <a:stretch>
                        <a:fillRect/>
                      </a:stretch>
                    </p:blipFill>
                    <p:spPr>
                      <a:xfrm>
                        <a:off x="1022839" y="4116266"/>
                        <a:ext cx="4670181" cy="422031"/>
                      </a:xfrm>
                      <a:prstGeom prst="rect">
                        <a:avLst/>
                      </a:prstGeom>
                      <a:noFill/>
                      <a:ln w="38100">
                        <a:noFill/>
                        <a:miter/>
                      </a:ln>
                    </p:spPr>
                  </p:pic>
                </p:oleObj>
              </mc:Fallback>
            </mc:AlternateContent>
          </a:graphicData>
        </a:graphic>
      </p:graphicFrame>
      <p:graphicFrame>
        <p:nvGraphicFramePr>
          <p:cNvPr id="15378" name="对象 200717"/>
          <p:cNvGraphicFramePr/>
          <p:nvPr/>
        </p:nvGraphicFramePr>
        <p:xfrm>
          <a:off x="1038959" y="5928946"/>
          <a:ext cx="5114192" cy="410308"/>
        </p:xfrm>
        <a:graphic>
          <a:graphicData uri="http://schemas.openxmlformats.org/presentationml/2006/ole">
            <mc:AlternateContent xmlns:mc="http://schemas.openxmlformats.org/markup-compatibility/2006">
              <mc:Choice xmlns:v="urn:schemas-microsoft-com:vml" Requires="v">
                <p:oleObj spid="_x0000_s11155" r:id="rId29" imgW="5356860" imgH="444500" progId="Equation.3">
                  <p:embed/>
                </p:oleObj>
              </mc:Choice>
              <mc:Fallback>
                <p:oleObj r:id="rId29" imgW="5356860" imgH="444500" progId="Equation.3">
                  <p:embed/>
                  <p:pic>
                    <p:nvPicPr>
                      <p:cNvPr id="15378" name="对象 200717"/>
                      <p:cNvPicPr/>
                      <p:nvPr/>
                    </p:nvPicPr>
                    <p:blipFill>
                      <a:blip r:embed="rId30"/>
                      <a:stretch>
                        <a:fillRect/>
                      </a:stretch>
                    </p:blipFill>
                    <p:spPr>
                      <a:xfrm>
                        <a:off x="1038959" y="5928946"/>
                        <a:ext cx="5114192" cy="410308"/>
                      </a:xfrm>
                      <a:prstGeom prst="rect">
                        <a:avLst/>
                      </a:prstGeom>
                      <a:noFill/>
                      <a:ln w="38100">
                        <a:noFill/>
                        <a:miter/>
                      </a:ln>
                    </p:spPr>
                  </p:pic>
                </p:oleObj>
              </mc:Fallback>
            </mc:AlternateContent>
          </a:graphicData>
        </a:graphic>
      </p:graphicFrame>
      <p:grpSp>
        <p:nvGrpSpPr>
          <p:cNvPr id="15379" name="组合 200718"/>
          <p:cNvGrpSpPr/>
          <p:nvPr/>
        </p:nvGrpSpPr>
        <p:grpSpPr>
          <a:xfrm>
            <a:off x="1211874" y="4686300"/>
            <a:ext cx="6712926" cy="996462"/>
            <a:chOff x="703" y="2732"/>
            <a:chExt cx="4581" cy="680"/>
          </a:xfrm>
        </p:grpSpPr>
        <p:sp>
          <p:nvSpPr>
            <p:cNvPr id="15380" name="直接连接符 200719"/>
            <p:cNvSpPr/>
            <p:nvPr/>
          </p:nvSpPr>
          <p:spPr>
            <a:xfrm>
              <a:off x="703" y="3067"/>
              <a:ext cx="4581" cy="0"/>
            </a:xfrm>
            <a:prstGeom prst="line">
              <a:avLst/>
            </a:prstGeom>
            <a:ln w="25400" cap="flat" cmpd="sng">
              <a:solidFill>
                <a:srgbClr val="008000"/>
              </a:solidFill>
              <a:prstDash val="solid"/>
              <a:round/>
              <a:headEnd type="none" w="med" len="med"/>
              <a:tailEnd type="none" w="med" len="med"/>
            </a:ln>
          </p:spPr>
        </p:sp>
        <p:sp>
          <p:nvSpPr>
            <p:cNvPr id="15381" name="直接连接符 200720"/>
            <p:cNvSpPr/>
            <p:nvPr/>
          </p:nvSpPr>
          <p:spPr>
            <a:xfrm>
              <a:off x="1111" y="2732"/>
              <a:ext cx="0" cy="680"/>
            </a:xfrm>
            <a:prstGeom prst="line">
              <a:avLst/>
            </a:prstGeom>
            <a:ln w="25400" cap="flat" cmpd="sng">
              <a:solidFill>
                <a:srgbClr val="008000"/>
              </a:solidFill>
              <a:prstDash val="solid"/>
              <a:round/>
              <a:headEnd type="none" w="med" len="med"/>
              <a:tailEnd type="none" w="med" len="med"/>
            </a:ln>
          </p:spPr>
        </p:sp>
        <p:graphicFrame>
          <p:nvGraphicFramePr>
            <p:cNvPr id="15382" name="对象 200721"/>
            <p:cNvGraphicFramePr/>
            <p:nvPr/>
          </p:nvGraphicFramePr>
          <p:xfrm>
            <a:off x="857" y="2842"/>
            <a:ext cx="176" cy="152"/>
          </p:xfrm>
          <a:graphic>
            <a:graphicData uri="http://schemas.openxmlformats.org/presentationml/2006/ole">
              <mc:AlternateContent xmlns:mc="http://schemas.openxmlformats.org/markup-compatibility/2006">
                <mc:Choice xmlns:v="urn:schemas-microsoft-com:vml" Requires="v">
                  <p:oleObj spid="_x0000_s11156" r:id="rId31" imgW="279400" imgH="241300" progId="Equation.3">
                    <p:embed/>
                  </p:oleObj>
                </mc:Choice>
                <mc:Fallback>
                  <p:oleObj r:id="rId31" imgW="279400" imgH="241300" progId="Equation.3">
                    <p:embed/>
                    <p:pic>
                      <p:nvPicPr>
                        <p:cNvPr id="15382" name="对象 200721"/>
                        <p:cNvPicPr/>
                        <p:nvPr/>
                      </p:nvPicPr>
                      <p:blipFill>
                        <a:blip r:embed="rId32"/>
                        <a:stretch>
                          <a:fillRect/>
                        </a:stretch>
                      </p:blipFill>
                      <p:spPr>
                        <a:xfrm>
                          <a:off x="857" y="2842"/>
                          <a:ext cx="176" cy="152"/>
                        </a:xfrm>
                        <a:prstGeom prst="rect">
                          <a:avLst/>
                        </a:prstGeom>
                        <a:noFill/>
                        <a:ln w="38100">
                          <a:noFill/>
                          <a:miter/>
                        </a:ln>
                      </p:spPr>
                    </p:pic>
                  </p:oleObj>
                </mc:Fallback>
              </mc:AlternateContent>
            </a:graphicData>
          </a:graphic>
        </p:graphicFrame>
        <p:graphicFrame>
          <p:nvGraphicFramePr>
            <p:cNvPr id="15383" name="对象 200722"/>
            <p:cNvGraphicFramePr/>
            <p:nvPr/>
          </p:nvGraphicFramePr>
          <p:xfrm>
            <a:off x="830" y="3086"/>
            <a:ext cx="216" cy="272"/>
          </p:xfrm>
          <a:graphic>
            <a:graphicData uri="http://schemas.openxmlformats.org/presentationml/2006/ole">
              <mc:AlternateContent xmlns:mc="http://schemas.openxmlformats.org/markup-compatibility/2006">
                <mc:Choice xmlns:v="urn:schemas-microsoft-com:vml" Requires="v">
                  <p:oleObj spid="_x0000_s11157" r:id="rId33" imgW="342900" imgH="431800" progId="Equation.3">
                    <p:embed/>
                  </p:oleObj>
                </mc:Choice>
                <mc:Fallback>
                  <p:oleObj r:id="rId33" imgW="342900" imgH="431800" progId="Equation.3">
                    <p:embed/>
                    <p:pic>
                      <p:nvPicPr>
                        <p:cNvPr id="15383" name="对象 200722"/>
                        <p:cNvPicPr/>
                        <p:nvPr/>
                      </p:nvPicPr>
                      <p:blipFill>
                        <a:blip r:embed="rId34"/>
                        <a:stretch>
                          <a:fillRect/>
                        </a:stretch>
                      </p:blipFill>
                      <p:spPr>
                        <a:xfrm>
                          <a:off x="830" y="3086"/>
                          <a:ext cx="216" cy="272"/>
                        </a:xfrm>
                        <a:prstGeom prst="rect">
                          <a:avLst/>
                        </a:prstGeom>
                        <a:noFill/>
                        <a:ln w="38100">
                          <a:noFill/>
                          <a:miter/>
                        </a:ln>
                      </p:spPr>
                    </p:pic>
                  </p:oleObj>
                </mc:Fallback>
              </mc:AlternateContent>
            </a:graphicData>
          </a:graphic>
        </p:graphicFrame>
        <p:graphicFrame>
          <p:nvGraphicFramePr>
            <p:cNvPr id="15384" name="对象 200723"/>
            <p:cNvGraphicFramePr/>
            <p:nvPr/>
          </p:nvGraphicFramePr>
          <p:xfrm>
            <a:off x="1192" y="2804"/>
            <a:ext cx="512" cy="200"/>
          </p:xfrm>
          <a:graphic>
            <a:graphicData uri="http://schemas.openxmlformats.org/presentationml/2006/ole">
              <mc:AlternateContent xmlns:mc="http://schemas.openxmlformats.org/markup-compatibility/2006">
                <mc:Choice xmlns:v="urn:schemas-microsoft-com:vml" Requires="v">
                  <p:oleObj spid="_x0000_s11158" r:id="rId35" imgW="812165" imgH="317500" progId="Equation.3">
                    <p:embed/>
                  </p:oleObj>
                </mc:Choice>
                <mc:Fallback>
                  <p:oleObj r:id="rId35" imgW="812165" imgH="317500" progId="Equation.3">
                    <p:embed/>
                    <p:pic>
                      <p:nvPicPr>
                        <p:cNvPr id="15384" name="对象 200723"/>
                        <p:cNvPicPr/>
                        <p:nvPr/>
                      </p:nvPicPr>
                      <p:blipFill>
                        <a:blip r:embed="rId36"/>
                        <a:stretch>
                          <a:fillRect/>
                        </a:stretch>
                      </p:blipFill>
                      <p:spPr>
                        <a:xfrm>
                          <a:off x="1192" y="2804"/>
                          <a:ext cx="512" cy="200"/>
                        </a:xfrm>
                        <a:prstGeom prst="rect">
                          <a:avLst/>
                        </a:prstGeom>
                        <a:noFill/>
                        <a:ln w="38100">
                          <a:noFill/>
                          <a:miter/>
                        </a:ln>
                      </p:spPr>
                    </p:pic>
                  </p:oleObj>
                </mc:Fallback>
              </mc:AlternateContent>
            </a:graphicData>
          </a:graphic>
        </p:graphicFrame>
        <p:graphicFrame>
          <p:nvGraphicFramePr>
            <p:cNvPr id="15385" name="对象 200724"/>
            <p:cNvGraphicFramePr/>
            <p:nvPr/>
          </p:nvGraphicFramePr>
          <p:xfrm>
            <a:off x="1864" y="2804"/>
            <a:ext cx="520" cy="200"/>
          </p:xfrm>
          <a:graphic>
            <a:graphicData uri="http://schemas.openxmlformats.org/presentationml/2006/ole">
              <mc:AlternateContent xmlns:mc="http://schemas.openxmlformats.org/markup-compatibility/2006">
                <mc:Choice xmlns:v="urn:schemas-microsoft-com:vml" Requires="v">
                  <p:oleObj spid="_x0000_s11159" r:id="rId37" imgW="824865" imgH="317500" progId="Equation.3">
                    <p:embed/>
                  </p:oleObj>
                </mc:Choice>
                <mc:Fallback>
                  <p:oleObj r:id="rId37" imgW="824865" imgH="317500" progId="Equation.3">
                    <p:embed/>
                    <p:pic>
                      <p:nvPicPr>
                        <p:cNvPr id="15385" name="对象 200724"/>
                        <p:cNvPicPr/>
                        <p:nvPr/>
                      </p:nvPicPr>
                      <p:blipFill>
                        <a:blip r:embed="rId38"/>
                        <a:stretch>
                          <a:fillRect/>
                        </a:stretch>
                      </p:blipFill>
                      <p:spPr>
                        <a:xfrm>
                          <a:off x="1864" y="2804"/>
                          <a:ext cx="520" cy="200"/>
                        </a:xfrm>
                        <a:prstGeom prst="rect">
                          <a:avLst/>
                        </a:prstGeom>
                        <a:noFill/>
                        <a:ln w="38100">
                          <a:noFill/>
                          <a:miter/>
                        </a:ln>
                      </p:spPr>
                    </p:pic>
                  </p:oleObj>
                </mc:Fallback>
              </mc:AlternateContent>
            </a:graphicData>
          </a:graphic>
        </p:graphicFrame>
        <p:graphicFrame>
          <p:nvGraphicFramePr>
            <p:cNvPr id="15386" name="对象 200725"/>
            <p:cNvGraphicFramePr/>
            <p:nvPr/>
          </p:nvGraphicFramePr>
          <p:xfrm>
            <a:off x="2562" y="2804"/>
            <a:ext cx="400" cy="200"/>
          </p:xfrm>
          <a:graphic>
            <a:graphicData uri="http://schemas.openxmlformats.org/presentationml/2006/ole">
              <mc:AlternateContent xmlns:mc="http://schemas.openxmlformats.org/markup-compatibility/2006">
                <mc:Choice xmlns:v="urn:schemas-microsoft-com:vml" Requires="v">
                  <p:oleObj spid="_x0000_s11160" r:id="rId39" imgW="634365" imgH="317500" progId="Equation.3">
                    <p:embed/>
                  </p:oleObj>
                </mc:Choice>
                <mc:Fallback>
                  <p:oleObj r:id="rId39" imgW="634365" imgH="317500" progId="Equation.3">
                    <p:embed/>
                    <p:pic>
                      <p:nvPicPr>
                        <p:cNvPr id="15386" name="对象 200725"/>
                        <p:cNvPicPr/>
                        <p:nvPr/>
                      </p:nvPicPr>
                      <p:blipFill>
                        <a:blip r:embed="rId40"/>
                        <a:stretch>
                          <a:fillRect/>
                        </a:stretch>
                      </p:blipFill>
                      <p:spPr>
                        <a:xfrm>
                          <a:off x="2562" y="2804"/>
                          <a:ext cx="400" cy="200"/>
                        </a:xfrm>
                        <a:prstGeom prst="rect">
                          <a:avLst/>
                        </a:prstGeom>
                        <a:noFill/>
                        <a:ln w="38100">
                          <a:noFill/>
                          <a:miter/>
                        </a:ln>
                      </p:spPr>
                    </p:pic>
                  </p:oleObj>
                </mc:Fallback>
              </mc:AlternateContent>
            </a:graphicData>
          </a:graphic>
        </p:graphicFrame>
        <p:graphicFrame>
          <p:nvGraphicFramePr>
            <p:cNvPr id="15387" name="对象 200726"/>
            <p:cNvGraphicFramePr/>
            <p:nvPr/>
          </p:nvGraphicFramePr>
          <p:xfrm>
            <a:off x="3107" y="2803"/>
            <a:ext cx="520" cy="200"/>
          </p:xfrm>
          <a:graphic>
            <a:graphicData uri="http://schemas.openxmlformats.org/presentationml/2006/ole">
              <mc:AlternateContent xmlns:mc="http://schemas.openxmlformats.org/markup-compatibility/2006">
                <mc:Choice xmlns:v="urn:schemas-microsoft-com:vml" Requires="v">
                  <p:oleObj spid="_x0000_s11161" r:id="rId41" imgW="824865" imgH="317500" progId="Equation.3">
                    <p:embed/>
                  </p:oleObj>
                </mc:Choice>
                <mc:Fallback>
                  <p:oleObj r:id="rId41" imgW="824865" imgH="317500" progId="Equation.3">
                    <p:embed/>
                    <p:pic>
                      <p:nvPicPr>
                        <p:cNvPr id="15387" name="对象 200726"/>
                        <p:cNvPicPr/>
                        <p:nvPr/>
                      </p:nvPicPr>
                      <p:blipFill>
                        <a:blip r:embed="rId42"/>
                        <a:stretch>
                          <a:fillRect/>
                        </a:stretch>
                      </p:blipFill>
                      <p:spPr>
                        <a:xfrm>
                          <a:off x="3107" y="2803"/>
                          <a:ext cx="520" cy="200"/>
                        </a:xfrm>
                        <a:prstGeom prst="rect">
                          <a:avLst/>
                        </a:prstGeom>
                        <a:noFill/>
                        <a:ln w="38100">
                          <a:noFill/>
                          <a:miter/>
                        </a:ln>
                      </p:spPr>
                    </p:pic>
                  </p:oleObj>
                </mc:Fallback>
              </mc:AlternateContent>
            </a:graphicData>
          </a:graphic>
        </p:graphicFrame>
        <p:graphicFrame>
          <p:nvGraphicFramePr>
            <p:cNvPr id="15388" name="对象 200727"/>
            <p:cNvGraphicFramePr/>
            <p:nvPr/>
          </p:nvGraphicFramePr>
          <p:xfrm>
            <a:off x="3833" y="2803"/>
            <a:ext cx="408" cy="200"/>
          </p:xfrm>
          <a:graphic>
            <a:graphicData uri="http://schemas.openxmlformats.org/presentationml/2006/ole">
              <mc:AlternateContent xmlns:mc="http://schemas.openxmlformats.org/markup-compatibility/2006">
                <mc:Choice xmlns:v="urn:schemas-microsoft-com:vml" Requires="v">
                  <p:oleObj spid="_x0000_s11162" r:id="rId43" imgW="647065" imgH="317500" progId="Equation.3">
                    <p:embed/>
                  </p:oleObj>
                </mc:Choice>
                <mc:Fallback>
                  <p:oleObj r:id="rId43" imgW="647065" imgH="317500" progId="Equation.3">
                    <p:embed/>
                    <p:pic>
                      <p:nvPicPr>
                        <p:cNvPr id="15388" name="对象 200727"/>
                        <p:cNvPicPr/>
                        <p:nvPr/>
                      </p:nvPicPr>
                      <p:blipFill>
                        <a:blip r:embed="rId44"/>
                        <a:stretch>
                          <a:fillRect/>
                        </a:stretch>
                      </p:blipFill>
                      <p:spPr>
                        <a:xfrm>
                          <a:off x="3833" y="2803"/>
                          <a:ext cx="408" cy="200"/>
                        </a:xfrm>
                        <a:prstGeom prst="rect">
                          <a:avLst/>
                        </a:prstGeom>
                        <a:noFill/>
                        <a:ln w="38100">
                          <a:noFill/>
                          <a:miter/>
                        </a:ln>
                      </p:spPr>
                    </p:pic>
                  </p:oleObj>
                </mc:Fallback>
              </mc:AlternateContent>
            </a:graphicData>
          </a:graphic>
        </p:graphicFrame>
        <p:graphicFrame>
          <p:nvGraphicFramePr>
            <p:cNvPr id="15389" name="对象 200728"/>
            <p:cNvGraphicFramePr/>
            <p:nvPr/>
          </p:nvGraphicFramePr>
          <p:xfrm>
            <a:off x="4450" y="2794"/>
            <a:ext cx="408" cy="200"/>
          </p:xfrm>
          <a:graphic>
            <a:graphicData uri="http://schemas.openxmlformats.org/presentationml/2006/ole">
              <mc:AlternateContent xmlns:mc="http://schemas.openxmlformats.org/markup-compatibility/2006">
                <mc:Choice xmlns:v="urn:schemas-microsoft-com:vml" Requires="v">
                  <p:oleObj spid="_x0000_s11163" r:id="rId45" imgW="647065" imgH="317500" progId="Equation.3">
                    <p:embed/>
                  </p:oleObj>
                </mc:Choice>
                <mc:Fallback>
                  <p:oleObj r:id="rId45" imgW="647065" imgH="317500" progId="Equation.3">
                    <p:embed/>
                    <p:pic>
                      <p:nvPicPr>
                        <p:cNvPr id="15389" name="对象 200728"/>
                        <p:cNvPicPr/>
                        <p:nvPr/>
                      </p:nvPicPr>
                      <p:blipFill>
                        <a:blip r:embed="rId46"/>
                        <a:stretch>
                          <a:fillRect/>
                        </a:stretch>
                      </p:blipFill>
                      <p:spPr>
                        <a:xfrm>
                          <a:off x="4450" y="2794"/>
                          <a:ext cx="408" cy="200"/>
                        </a:xfrm>
                        <a:prstGeom prst="rect">
                          <a:avLst/>
                        </a:prstGeom>
                        <a:noFill/>
                        <a:ln w="38100">
                          <a:noFill/>
                          <a:miter/>
                        </a:ln>
                      </p:spPr>
                    </p:pic>
                  </p:oleObj>
                </mc:Fallback>
              </mc:AlternateContent>
            </a:graphicData>
          </a:graphic>
        </p:graphicFrame>
        <p:graphicFrame>
          <p:nvGraphicFramePr>
            <p:cNvPr id="15390" name="对象 200729"/>
            <p:cNvGraphicFramePr/>
            <p:nvPr/>
          </p:nvGraphicFramePr>
          <p:xfrm>
            <a:off x="1174" y="3140"/>
            <a:ext cx="528" cy="200"/>
          </p:xfrm>
          <a:graphic>
            <a:graphicData uri="http://schemas.openxmlformats.org/presentationml/2006/ole">
              <mc:AlternateContent xmlns:mc="http://schemas.openxmlformats.org/markup-compatibility/2006">
                <mc:Choice xmlns:v="urn:schemas-microsoft-com:vml" Requires="v">
                  <p:oleObj spid="_x0000_s11164" r:id="rId47" imgW="837565" imgH="317500" progId="Equation.3">
                    <p:embed/>
                  </p:oleObj>
                </mc:Choice>
                <mc:Fallback>
                  <p:oleObj r:id="rId47" imgW="837565" imgH="317500" progId="Equation.3">
                    <p:embed/>
                    <p:pic>
                      <p:nvPicPr>
                        <p:cNvPr id="15390" name="对象 200729"/>
                        <p:cNvPicPr/>
                        <p:nvPr/>
                      </p:nvPicPr>
                      <p:blipFill>
                        <a:blip r:embed="rId48"/>
                        <a:stretch>
                          <a:fillRect/>
                        </a:stretch>
                      </p:blipFill>
                      <p:spPr>
                        <a:xfrm>
                          <a:off x="1174" y="3140"/>
                          <a:ext cx="528" cy="200"/>
                        </a:xfrm>
                        <a:prstGeom prst="rect">
                          <a:avLst/>
                        </a:prstGeom>
                        <a:noFill/>
                        <a:ln w="38100">
                          <a:noFill/>
                          <a:miter/>
                        </a:ln>
                      </p:spPr>
                    </p:pic>
                  </p:oleObj>
                </mc:Fallback>
              </mc:AlternateContent>
            </a:graphicData>
          </a:graphic>
        </p:graphicFrame>
        <p:graphicFrame>
          <p:nvGraphicFramePr>
            <p:cNvPr id="15391" name="对象 200730"/>
            <p:cNvGraphicFramePr/>
            <p:nvPr/>
          </p:nvGraphicFramePr>
          <p:xfrm>
            <a:off x="1853" y="3140"/>
            <a:ext cx="528" cy="200"/>
          </p:xfrm>
          <a:graphic>
            <a:graphicData uri="http://schemas.openxmlformats.org/presentationml/2006/ole">
              <mc:AlternateContent xmlns:mc="http://schemas.openxmlformats.org/markup-compatibility/2006">
                <mc:Choice xmlns:v="urn:schemas-microsoft-com:vml" Requires="v">
                  <p:oleObj spid="_x0000_s11165" r:id="rId49" imgW="837565" imgH="317500" progId="Equation.3">
                    <p:embed/>
                  </p:oleObj>
                </mc:Choice>
                <mc:Fallback>
                  <p:oleObj r:id="rId49" imgW="837565" imgH="317500" progId="Equation.3">
                    <p:embed/>
                    <p:pic>
                      <p:nvPicPr>
                        <p:cNvPr id="15391" name="对象 200730"/>
                        <p:cNvPicPr/>
                        <p:nvPr/>
                      </p:nvPicPr>
                      <p:blipFill>
                        <a:blip r:embed="rId50"/>
                        <a:stretch>
                          <a:fillRect/>
                        </a:stretch>
                      </p:blipFill>
                      <p:spPr>
                        <a:xfrm>
                          <a:off x="1853" y="3140"/>
                          <a:ext cx="528" cy="200"/>
                        </a:xfrm>
                        <a:prstGeom prst="rect">
                          <a:avLst/>
                        </a:prstGeom>
                        <a:noFill/>
                        <a:ln w="38100">
                          <a:noFill/>
                          <a:miter/>
                        </a:ln>
                      </p:spPr>
                    </p:pic>
                  </p:oleObj>
                </mc:Fallback>
              </mc:AlternateContent>
            </a:graphicData>
          </a:graphic>
        </p:graphicFrame>
        <p:graphicFrame>
          <p:nvGraphicFramePr>
            <p:cNvPr id="15392" name="对象 200731"/>
            <p:cNvGraphicFramePr/>
            <p:nvPr/>
          </p:nvGraphicFramePr>
          <p:xfrm>
            <a:off x="2499" y="3139"/>
            <a:ext cx="528" cy="200"/>
          </p:xfrm>
          <a:graphic>
            <a:graphicData uri="http://schemas.openxmlformats.org/presentationml/2006/ole">
              <mc:AlternateContent xmlns:mc="http://schemas.openxmlformats.org/markup-compatibility/2006">
                <mc:Choice xmlns:v="urn:schemas-microsoft-com:vml" Requires="v">
                  <p:oleObj spid="_x0000_s11166" r:id="rId51" imgW="837565" imgH="317500" progId="Equation.3">
                    <p:embed/>
                  </p:oleObj>
                </mc:Choice>
                <mc:Fallback>
                  <p:oleObj r:id="rId51" imgW="837565" imgH="317500" progId="Equation.3">
                    <p:embed/>
                    <p:pic>
                      <p:nvPicPr>
                        <p:cNvPr id="15392" name="对象 200731"/>
                        <p:cNvPicPr/>
                        <p:nvPr/>
                      </p:nvPicPr>
                      <p:blipFill>
                        <a:blip r:embed="rId52"/>
                        <a:stretch>
                          <a:fillRect/>
                        </a:stretch>
                      </p:blipFill>
                      <p:spPr>
                        <a:xfrm>
                          <a:off x="2499" y="3139"/>
                          <a:ext cx="528" cy="200"/>
                        </a:xfrm>
                        <a:prstGeom prst="rect">
                          <a:avLst/>
                        </a:prstGeom>
                        <a:noFill/>
                        <a:ln w="38100">
                          <a:noFill/>
                          <a:miter/>
                        </a:ln>
                      </p:spPr>
                    </p:pic>
                  </p:oleObj>
                </mc:Fallback>
              </mc:AlternateContent>
            </a:graphicData>
          </a:graphic>
        </p:graphicFrame>
        <p:graphicFrame>
          <p:nvGraphicFramePr>
            <p:cNvPr id="15393" name="对象 200732"/>
            <p:cNvGraphicFramePr/>
            <p:nvPr/>
          </p:nvGraphicFramePr>
          <p:xfrm>
            <a:off x="3125" y="3139"/>
            <a:ext cx="512" cy="200"/>
          </p:xfrm>
          <a:graphic>
            <a:graphicData uri="http://schemas.openxmlformats.org/presentationml/2006/ole">
              <mc:AlternateContent xmlns:mc="http://schemas.openxmlformats.org/markup-compatibility/2006">
                <mc:Choice xmlns:v="urn:schemas-microsoft-com:vml" Requires="v">
                  <p:oleObj spid="_x0000_s11167" r:id="rId53" imgW="812165" imgH="317500" progId="Equation.3">
                    <p:embed/>
                  </p:oleObj>
                </mc:Choice>
                <mc:Fallback>
                  <p:oleObj r:id="rId53" imgW="812165" imgH="317500" progId="Equation.3">
                    <p:embed/>
                    <p:pic>
                      <p:nvPicPr>
                        <p:cNvPr id="15393" name="对象 200732"/>
                        <p:cNvPicPr/>
                        <p:nvPr/>
                      </p:nvPicPr>
                      <p:blipFill>
                        <a:blip r:embed="rId54"/>
                        <a:stretch>
                          <a:fillRect/>
                        </a:stretch>
                      </p:blipFill>
                      <p:spPr>
                        <a:xfrm>
                          <a:off x="3125" y="3139"/>
                          <a:ext cx="512" cy="200"/>
                        </a:xfrm>
                        <a:prstGeom prst="rect">
                          <a:avLst/>
                        </a:prstGeom>
                        <a:noFill/>
                        <a:ln w="38100">
                          <a:noFill/>
                          <a:miter/>
                        </a:ln>
                      </p:spPr>
                    </p:pic>
                  </p:oleObj>
                </mc:Fallback>
              </mc:AlternateContent>
            </a:graphicData>
          </a:graphic>
        </p:graphicFrame>
        <p:graphicFrame>
          <p:nvGraphicFramePr>
            <p:cNvPr id="15394" name="对象 200733"/>
            <p:cNvGraphicFramePr/>
            <p:nvPr/>
          </p:nvGraphicFramePr>
          <p:xfrm>
            <a:off x="3779" y="3139"/>
            <a:ext cx="512" cy="200"/>
          </p:xfrm>
          <a:graphic>
            <a:graphicData uri="http://schemas.openxmlformats.org/presentationml/2006/ole">
              <mc:AlternateContent xmlns:mc="http://schemas.openxmlformats.org/markup-compatibility/2006">
                <mc:Choice xmlns:v="urn:schemas-microsoft-com:vml" Requires="v">
                  <p:oleObj spid="_x0000_s11168" r:id="rId55" imgW="812165" imgH="317500" progId="Equation.3">
                    <p:embed/>
                  </p:oleObj>
                </mc:Choice>
                <mc:Fallback>
                  <p:oleObj r:id="rId55" imgW="812165" imgH="317500" progId="Equation.3">
                    <p:embed/>
                    <p:pic>
                      <p:nvPicPr>
                        <p:cNvPr id="15394" name="对象 200733"/>
                        <p:cNvPicPr/>
                        <p:nvPr/>
                      </p:nvPicPr>
                      <p:blipFill>
                        <a:blip r:embed="rId56"/>
                        <a:stretch>
                          <a:fillRect/>
                        </a:stretch>
                      </p:blipFill>
                      <p:spPr>
                        <a:xfrm>
                          <a:off x="3779" y="3139"/>
                          <a:ext cx="512" cy="200"/>
                        </a:xfrm>
                        <a:prstGeom prst="rect">
                          <a:avLst/>
                        </a:prstGeom>
                        <a:noFill/>
                        <a:ln w="38100">
                          <a:noFill/>
                          <a:miter/>
                        </a:ln>
                      </p:spPr>
                    </p:pic>
                  </p:oleObj>
                </mc:Fallback>
              </mc:AlternateContent>
            </a:graphicData>
          </a:graphic>
        </p:graphicFrame>
        <p:graphicFrame>
          <p:nvGraphicFramePr>
            <p:cNvPr id="15395" name="对象 200734"/>
            <p:cNvGraphicFramePr/>
            <p:nvPr/>
          </p:nvGraphicFramePr>
          <p:xfrm>
            <a:off x="4422" y="3139"/>
            <a:ext cx="512" cy="200"/>
          </p:xfrm>
          <a:graphic>
            <a:graphicData uri="http://schemas.openxmlformats.org/presentationml/2006/ole">
              <mc:AlternateContent xmlns:mc="http://schemas.openxmlformats.org/markup-compatibility/2006">
                <mc:Choice xmlns:v="urn:schemas-microsoft-com:vml" Requires="v">
                  <p:oleObj spid="_x0000_s11169" r:id="rId57" imgW="812165" imgH="317500" progId="Equation.3">
                    <p:embed/>
                  </p:oleObj>
                </mc:Choice>
                <mc:Fallback>
                  <p:oleObj r:id="rId57" imgW="812165" imgH="317500" progId="Equation.3">
                    <p:embed/>
                    <p:pic>
                      <p:nvPicPr>
                        <p:cNvPr id="15395" name="对象 200734"/>
                        <p:cNvPicPr/>
                        <p:nvPr/>
                      </p:nvPicPr>
                      <p:blipFill>
                        <a:blip r:embed="rId58"/>
                        <a:stretch>
                          <a:fillRect/>
                        </a:stretch>
                      </p:blipFill>
                      <p:spPr>
                        <a:xfrm>
                          <a:off x="4422" y="3139"/>
                          <a:ext cx="512" cy="200"/>
                        </a:xfrm>
                        <a:prstGeom prst="rect">
                          <a:avLst/>
                        </a:prstGeom>
                        <a:noFill/>
                        <a:ln w="38100">
                          <a:noFill/>
                          <a:miter/>
                        </a:ln>
                      </p:spPr>
                    </p:pic>
                  </p:oleObj>
                </mc:Fallback>
              </mc:AlternateContent>
            </a:graphicData>
          </a:graphic>
        </p:graphicFrame>
      </p:grpSp>
      <p:graphicFrame>
        <p:nvGraphicFramePr>
          <p:cNvPr id="15396" name="对象 5"/>
          <p:cNvGraphicFramePr/>
          <p:nvPr/>
        </p:nvGraphicFramePr>
        <p:xfrm>
          <a:off x="5882055" y="1862505"/>
          <a:ext cx="3333750" cy="1515208"/>
        </p:xfrm>
        <a:graphic>
          <a:graphicData uri="http://schemas.openxmlformats.org/presentationml/2006/ole">
            <mc:AlternateContent xmlns:mc="http://schemas.openxmlformats.org/markup-compatibility/2006">
              <mc:Choice xmlns:v="urn:schemas-microsoft-com:vml" Requires="v">
                <p:oleObj spid="_x0000_s11170" r:id="rId59" imgW="2676525" imgH="1295400" progId="Paint.Picture">
                  <p:embed/>
                </p:oleObj>
              </mc:Choice>
              <mc:Fallback>
                <p:oleObj r:id="rId59" imgW="2676525" imgH="1295400" progId="Paint.Picture">
                  <p:embed/>
                  <p:pic>
                    <p:nvPicPr>
                      <p:cNvPr id="15396" name="对象 5"/>
                      <p:cNvPicPr/>
                      <p:nvPr/>
                    </p:nvPicPr>
                    <p:blipFill>
                      <a:blip r:embed="rId60"/>
                      <a:stretch>
                        <a:fillRect/>
                      </a:stretch>
                    </p:blipFill>
                    <p:spPr>
                      <a:xfrm>
                        <a:off x="5882055" y="1862505"/>
                        <a:ext cx="3333750" cy="1515208"/>
                      </a:xfrm>
                      <a:prstGeom prst="rect">
                        <a:avLst/>
                      </a:prstGeom>
                      <a:noFill/>
                      <a:ln w="38100">
                        <a:noFill/>
                        <a:miter/>
                      </a:ln>
                    </p:spPr>
                  </p:pic>
                </p:oleObj>
              </mc:Fallback>
            </mc:AlternateContent>
          </a:graphicData>
        </a:graphic>
      </p:graphicFrame>
      <p:graphicFrame>
        <p:nvGraphicFramePr>
          <p:cNvPr id="15397" name="对象 7"/>
          <p:cNvGraphicFramePr/>
          <p:nvPr/>
        </p:nvGraphicFramePr>
        <p:xfrm>
          <a:off x="1213339" y="3442189"/>
          <a:ext cx="5673969" cy="422031"/>
        </p:xfrm>
        <a:graphic>
          <a:graphicData uri="http://schemas.openxmlformats.org/presentationml/2006/ole">
            <mc:AlternateContent xmlns:mc="http://schemas.openxmlformats.org/markup-compatibility/2006">
              <mc:Choice xmlns:v="urn:schemas-microsoft-com:vml" Requires="v">
                <p:oleObj spid="_x0000_s11171" r:id="rId61" imgW="6146800" imgH="457200" progId="Equation.3">
                  <p:embed/>
                </p:oleObj>
              </mc:Choice>
              <mc:Fallback>
                <p:oleObj r:id="rId61" imgW="6146800" imgH="457200" progId="Equation.3">
                  <p:embed/>
                  <p:pic>
                    <p:nvPicPr>
                      <p:cNvPr id="15397" name="对象 7"/>
                      <p:cNvPicPr/>
                      <p:nvPr/>
                    </p:nvPicPr>
                    <p:blipFill>
                      <a:blip r:embed="rId62"/>
                      <a:stretch>
                        <a:fillRect/>
                      </a:stretch>
                    </p:blipFill>
                    <p:spPr>
                      <a:xfrm>
                        <a:off x="1213339" y="3442189"/>
                        <a:ext cx="5673969" cy="422031"/>
                      </a:xfrm>
                      <a:prstGeom prst="rect">
                        <a:avLst/>
                      </a:prstGeom>
                      <a:noFill/>
                      <a:ln w="38100">
                        <a:noFill/>
                        <a:miter/>
                      </a:ln>
                    </p:spPr>
                  </p:pic>
                </p:oleObj>
              </mc:Fallback>
            </mc:AlternateContent>
          </a:graphicData>
        </a:graphic>
      </p:graphicFrame>
      <p:pic>
        <p:nvPicPr>
          <p:cNvPr id="2" name="图片 1">
            <a:extLst>
              <a:ext uri="{FF2B5EF4-FFF2-40B4-BE49-F238E27FC236}">
                <a16:creationId xmlns:a16="http://schemas.microsoft.com/office/drawing/2014/main" id="{BA2DFB5E-3E3A-4A1C-A7CD-ECCAEC99B976}"/>
              </a:ext>
            </a:extLst>
          </p:cNvPr>
          <p:cNvPicPr>
            <a:picLocks noChangeAspect="1"/>
          </p:cNvPicPr>
          <p:nvPr/>
        </p:nvPicPr>
        <p:blipFill>
          <a:blip r:embed="rId63"/>
          <a:stretch>
            <a:fillRect/>
          </a:stretch>
        </p:blipFill>
        <p:spPr>
          <a:xfrm>
            <a:off x="1038959" y="1783411"/>
            <a:ext cx="2829320" cy="52394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8"/>
                                        </p:tgtEl>
                                        <p:attrNameLst>
                                          <p:attrName>style.visibility</p:attrName>
                                        </p:attrNameLst>
                                      </p:cBhvr>
                                      <p:to>
                                        <p:strVal val="visible"/>
                                      </p:to>
                                    </p:set>
                                    <p:anim calcmode="lin" valueType="num">
                                      <p:cBhvr>
                                        <p:cTn id="7" dur="500" fill="hold"/>
                                        <p:tgtEl>
                                          <p:spTgt spid="15368"/>
                                        </p:tgtEl>
                                        <p:attrNameLst>
                                          <p:attrName>ppt_x</p:attrName>
                                        </p:attrNameLst>
                                      </p:cBhvr>
                                      <p:tavLst>
                                        <p:tav tm="0">
                                          <p:val>
                                            <p:strVal val="#ppt_x"/>
                                          </p:val>
                                        </p:tav>
                                        <p:tav tm="100000">
                                          <p:val>
                                            <p:strVal val="#ppt_x"/>
                                          </p:val>
                                        </p:tav>
                                      </p:tavLst>
                                    </p:anim>
                                    <p:anim calcmode="lin" valueType="num">
                                      <p:cBhvr>
                                        <p:cTn id="8" dur="500" fill="hold"/>
                                        <p:tgtEl>
                                          <p:spTgt spid="1536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9"/>
                                        </p:tgtEl>
                                        <p:attrNameLst>
                                          <p:attrName>style.visibility</p:attrName>
                                        </p:attrNameLst>
                                      </p:cBhvr>
                                      <p:to>
                                        <p:strVal val="visible"/>
                                      </p:to>
                                    </p:set>
                                    <p:anim calcmode="lin" valueType="num">
                                      <p:cBhvr>
                                        <p:cTn id="11" dur="500" fill="hold"/>
                                        <p:tgtEl>
                                          <p:spTgt spid="15369"/>
                                        </p:tgtEl>
                                        <p:attrNameLst>
                                          <p:attrName>ppt_x</p:attrName>
                                        </p:attrNameLst>
                                      </p:cBhvr>
                                      <p:tavLst>
                                        <p:tav tm="0">
                                          <p:val>
                                            <p:strVal val="#ppt_x"/>
                                          </p:val>
                                        </p:tav>
                                        <p:tav tm="100000">
                                          <p:val>
                                            <p:strVal val="#ppt_x"/>
                                          </p:val>
                                        </p:tav>
                                      </p:tavLst>
                                    </p:anim>
                                    <p:anim calcmode="lin" valueType="num">
                                      <p:cBhvr>
                                        <p:cTn id="12" dur="500" fill="hold"/>
                                        <p:tgtEl>
                                          <p:spTgt spid="1536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371"/>
                                        </p:tgtEl>
                                        <p:attrNameLst>
                                          <p:attrName>style.visibility</p:attrName>
                                        </p:attrNameLst>
                                      </p:cBhvr>
                                      <p:to>
                                        <p:strVal val="visible"/>
                                      </p:to>
                                    </p:set>
                                    <p:anim calcmode="lin" valueType="num">
                                      <p:cBhvr>
                                        <p:cTn id="15" dur="500" fill="hold"/>
                                        <p:tgtEl>
                                          <p:spTgt spid="15371"/>
                                        </p:tgtEl>
                                        <p:attrNameLst>
                                          <p:attrName>ppt_x</p:attrName>
                                        </p:attrNameLst>
                                      </p:cBhvr>
                                      <p:tavLst>
                                        <p:tav tm="0">
                                          <p:val>
                                            <p:strVal val="#ppt_x"/>
                                          </p:val>
                                        </p:tav>
                                        <p:tav tm="100000">
                                          <p:val>
                                            <p:strVal val="#ppt_x"/>
                                          </p:val>
                                        </p:tav>
                                      </p:tavLst>
                                    </p:anim>
                                    <p:anim calcmode="lin" valueType="num">
                                      <p:cBhvr>
                                        <p:cTn id="16" dur="500" fill="hold"/>
                                        <p:tgtEl>
                                          <p:spTgt spid="1537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372"/>
                                        </p:tgtEl>
                                        <p:attrNameLst>
                                          <p:attrName>style.visibility</p:attrName>
                                        </p:attrNameLst>
                                      </p:cBhvr>
                                      <p:to>
                                        <p:strVal val="visible"/>
                                      </p:to>
                                    </p:set>
                                    <p:anim calcmode="lin" valueType="num">
                                      <p:cBhvr>
                                        <p:cTn id="19" dur="500" fill="hold"/>
                                        <p:tgtEl>
                                          <p:spTgt spid="15372"/>
                                        </p:tgtEl>
                                        <p:attrNameLst>
                                          <p:attrName>ppt_x</p:attrName>
                                        </p:attrNameLst>
                                      </p:cBhvr>
                                      <p:tavLst>
                                        <p:tav tm="0">
                                          <p:val>
                                            <p:strVal val="#ppt_x"/>
                                          </p:val>
                                        </p:tav>
                                        <p:tav tm="100000">
                                          <p:val>
                                            <p:strVal val="#ppt_x"/>
                                          </p:val>
                                        </p:tav>
                                      </p:tavLst>
                                    </p:anim>
                                    <p:anim calcmode="lin" valueType="num">
                                      <p:cBhvr>
                                        <p:cTn id="20" dur="500" fill="hold"/>
                                        <p:tgtEl>
                                          <p:spTgt spid="1537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373"/>
                                        </p:tgtEl>
                                        <p:attrNameLst>
                                          <p:attrName>style.visibility</p:attrName>
                                        </p:attrNameLst>
                                      </p:cBhvr>
                                      <p:to>
                                        <p:strVal val="visible"/>
                                      </p:to>
                                    </p:set>
                                    <p:anim calcmode="lin" valueType="num">
                                      <p:cBhvr>
                                        <p:cTn id="23" dur="500" fill="hold"/>
                                        <p:tgtEl>
                                          <p:spTgt spid="15373"/>
                                        </p:tgtEl>
                                        <p:attrNameLst>
                                          <p:attrName>ppt_x</p:attrName>
                                        </p:attrNameLst>
                                      </p:cBhvr>
                                      <p:tavLst>
                                        <p:tav tm="0">
                                          <p:val>
                                            <p:strVal val="#ppt_x"/>
                                          </p:val>
                                        </p:tav>
                                        <p:tav tm="100000">
                                          <p:val>
                                            <p:strVal val="#ppt_x"/>
                                          </p:val>
                                        </p:tav>
                                      </p:tavLst>
                                    </p:anim>
                                    <p:anim calcmode="lin" valueType="num">
                                      <p:cBhvr>
                                        <p:cTn id="24" dur="500" fill="hold"/>
                                        <p:tgtEl>
                                          <p:spTgt spid="1537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374"/>
                                        </p:tgtEl>
                                        <p:attrNameLst>
                                          <p:attrName>style.visibility</p:attrName>
                                        </p:attrNameLst>
                                      </p:cBhvr>
                                      <p:to>
                                        <p:strVal val="visible"/>
                                      </p:to>
                                    </p:set>
                                    <p:anim calcmode="lin" valueType="num">
                                      <p:cBhvr>
                                        <p:cTn id="27" dur="500" fill="hold"/>
                                        <p:tgtEl>
                                          <p:spTgt spid="15374"/>
                                        </p:tgtEl>
                                        <p:attrNameLst>
                                          <p:attrName>ppt_x</p:attrName>
                                        </p:attrNameLst>
                                      </p:cBhvr>
                                      <p:tavLst>
                                        <p:tav tm="0">
                                          <p:val>
                                            <p:strVal val="#ppt_x"/>
                                          </p:val>
                                        </p:tav>
                                        <p:tav tm="100000">
                                          <p:val>
                                            <p:strVal val="#ppt_x"/>
                                          </p:val>
                                        </p:tav>
                                      </p:tavLst>
                                    </p:anim>
                                    <p:anim calcmode="lin" valueType="num">
                                      <p:cBhvr>
                                        <p:cTn id="28" dur="500" fill="hold"/>
                                        <p:tgtEl>
                                          <p:spTgt spid="1537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375"/>
                                        </p:tgtEl>
                                        <p:attrNameLst>
                                          <p:attrName>style.visibility</p:attrName>
                                        </p:attrNameLst>
                                      </p:cBhvr>
                                      <p:to>
                                        <p:strVal val="visible"/>
                                      </p:to>
                                    </p:set>
                                    <p:anim calcmode="lin" valueType="num">
                                      <p:cBhvr>
                                        <p:cTn id="31" dur="500" fill="hold"/>
                                        <p:tgtEl>
                                          <p:spTgt spid="15375"/>
                                        </p:tgtEl>
                                        <p:attrNameLst>
                                          <p:attrName>ppt_x</p:attrName>
                                        </p:attrNameLst>
                                      </p:cBhvr>
                                      <p:tavLst>
                                        <p:tav tm="0">
                                          <p:val>
                                            <p:strVal val="#ppt_x"/>
                                          </p:val>
                                        </p:tav>
                                        <p:tav tm="100000">
                                          <p:val>
                                            <p:strVal val="#ppt_x"/>
                                          </p:val>
                                        </p:tav>
                                      </p:tavLst>
                                    </p:anim>
                                    <p:anim calcmode="lin" valueType="num">
                                      <p:cBhvr>
                                        <p:cTn id="32" dur="500" fill="hold"/>
                                        <p:tgtEl>
                                          <p:spTgt spid="1537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376"/>
                                        </p:tgtEl>
                                        <p:attrNameLst>
                                          <p:attrName>style.visibility</p:attrName>
                                        </p:attrNameLst>
                                      </p:cBhvr>
                                      <p:to>
                                        <p:strVal val="visible"/>
                                      </p:to>
                                    </p:set>
                                    <p:anim calcmode="lin" valueType="num">
                                      <p:cBhvr>
                                        <p:cTn id="35" dur="500" fill="hold"/>
                                        <p:tgtEl>
                                          <p:spTgt spid="15376"/>
                                        </p:tgtEl>
                                        <p:attrNameLst>
                                          <p:attrName>ppt_x</p:attrName>
                                        </p:attrNameLst>
                                      </p:cBhvr>
                                      <p:tavLst>
                                        <p:tav tm="0">
                                          <p:val>
                                            <p:strVal val="#ppt_x"/>
                                          </p:val>
                                        </p:tav>
                                        <p:tav tm="100000">
                                          <p:val>
                                            <p:strVal val="#ppt_x"/>
                                          </p:val>
                                        </p:tav>
                                      </p:tavLst>
                                    </p:anim>
                                    <p:anim calcmode="lin" valueType="num">
                                      <p:cBhvr>
                                        <p:cTn id="36" dur="500" fill="hold"/>
                                        <p:tgtEl>
                                          <p:spTgt spid="1537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377"/>
                                        </p:tgtEl>
                                        <p:attrNameLst>
                                          <p:attrName>style.visibility</p:attrName>
                                        </p:attrNameLst>
                                      </p:cBhvr>
                                      <p:to>
                                        <p:strVal val="visible"/>
                                      </p:to>
                                    </p:set>
                                    <p:anim calcmode="lin" valueType="num">
                                      <p:cBhvr>
                                        <p:cTn id="39" dur="500" fill="hold"/>
                                        <p:tgtEl>
                                          <p:spTgt spid="15377"/>
                                        </p:tgtEl>
                                        <p:attrNameLst>
                                          <p:attrName>ppt_x</p:attrName>
                                        </p:attrNameLst>
                                      </p:cBhvr>
                                      <p:tavLst>
                                        <p:tav tm="0">
                                          <p:val>
                                            <p:strVal val="#ppt_x"/>
                                          </p:val>
                                        </p:tav>
                                        <p:tav tm="100000">
                                          <p:val>
                                            <p:strVal val="#ppt_x"/>
                                          </p:val>
                                        </p:tav>
                                      </p:tavLst>
                                    </p:anim>
                                    <p:anim calcmode="lin" valueType="num">
                                      <p:cBhvr>
                                        <p:cTn id="40" dur="500" fill="hold"/>
                                        <p:tgtEl>
                                          <p:spTgt spid="1537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378"/>
                                        </p:tgtEl>
                                        <p:attrNameLst>
                                          <p:attrName>style.visibility</p:attrName>
                                        </p:attrNameLst>
                                      </p:cBhvr>
                                      <p:to>
                                        <p:strVal val="visible"/>
                                      </p:to>
                                    </p:set>
                                    <p:anim calcmode="lin" valueType="num">
                                      <p:cBhvr>
                                        <p:cTn id="43" dur="500" fill="hold"/>
                                        <p:tgtEl>
                                          <p:spTgt spid="15378"/>
                                        </p:tgtEl>
                                        <p:attrNameLst>
                                          <p:attrName>ppt_x</p:attrName>
                                        </p:attrNameLst>
                                      </p:cBhvr>
                                      <p:tavLst>
                                        <p:tav tm="0">
                                          <p:val>
                                            <p:strVal val="#ppt_x"/>
                                          </p:val>
                                        </p:tav>
                                        <p:tav tm="100000">
                                          <p:val>
                                            <p:strVal val="#ppt_x"/>
                                          </p:val>
                                        </p:tav>
                                      </p:tavLst>
                                    </p:anim>
                                    <p:anim calcmode="lin" valueType="num">
                                      <p:cBhvr>
                                        <p:cTn id="44" dur="500" fill="hold"/>
                                        <p:tgtEl>
                                          <p:spTgt spid="1537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379"/>
                                        </p:tgtEl>
                                        <p:attrNameLst>
                                          <p:attrName>style.visibility</p:attrName>
                                        </p:attrNameLst>
                                      </p:cBhvr>
                                      <p:to>
                                        <p:strVal val="visible"/>
                                      </p:to>
                                    </p:set>
                                    <p:anim calcmode="lin" valueType="num">
                                      <p:cBhvr>
                                        <p:cTn id="47" dur="500" fill="hold"/>
                                        <p:tgtEl>
                                          <p:spTgt spid="15379"/>
                                        </p:tgtEl>
                                        <p:attrNameLst>
                                          <p:attrName>ppt_x</p:attrName>
                                        </p:attrNameLst>
                                      </p:cBhvr>
                                      <p:tavLst>
                                        <p:tav tm="0">
                                          <p:val>
                                            <p:strVal val="#ppt_x"/>
                                          </p:val>
                                        </p:tav>
                                        <p:tav tm="100000">
                                          <p:val>
                                            <p:strVal val="#ppt_x"/>
                                          </p:val>
                                        </p:tav>
                                      </p:tavLst>
                                    </p:anim>
                                    <p:anim calcmode="lin" valueType="num">
                                      <p:cBhvr>
                                        <p:cTn id="48" dur="500" fill="hold"/>
                                        <p:tgtEl>
                                          <p:spTgt spid="1537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396"/>
                                        </p:tgtEl>
                                        <p:attrNameLst>
                                          <p:attrName>style.visibility</p:attrName>
                                        </p:attrNameLst>
                                      </p:cBhvr>
                                      <p:to>
                                        <p:strVal val="visible"/>
                                      </p:to>
                                    </p:set>
                                    <p:anim calcmode="lin" valueType="num">
                                      <p:cBhvr>
                                        <p:cTn id="51" dur="500" fill="hold"/>
                                        <p:tgtEl>
                                          <p:spTgt spid="15396"/>
                                        </p:tgtEl>
                                        <p:attrNameLst>
                                          <p:attrName>ppt_x</p:attrName>
                                        </p:attrNameLst>
                                      </p:cBhvr>
                                      <p:tavLst>
                                        <p:tav tm="0">
                                          <p:val>
                                            <p:strVal val="#ppt_x"/>
                                          </p:val>
                                        </p:tav>
                                        <p:tav tm="100000">
                                          <p:val>
                                            <p:strVal val="#ppt_x"/>
                                          </p:val>
                                        </p:tav>
                                      </p:tavLst>
                                    </p:anim>
                                    <p:anim calcmode="lin" valueType="num">
                                      <p:cBhvr>
                                        <p:cTn id="52" dur="500" fill="hold"/>
                                        <p:tgtEl>
                                          <p:spTgt spid="1539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397"/>
                                        </p:tgtEl>
                                        <p:attrNameLst>
                                          <p:attrName>style.visibility</p:attrName>
                                        </p:attrNameLst>
                                      </p:cBhvr>
                                      <p:to>
                                        <p:strVal val="visible"/>
                                      </p:to>
                                    </p:set>
                                    <p:anim calcmode="lin" valueType="num">
                                      <p:cBhvr>
                                        <p:cTn id="55" dur="500" fill="hold"/>
                                        <p:tgtEl>
                                          <p:spTgt spid="15397"/>
                                        </p:tgtEl>
                                        <p:attrNameLst>
                                          <p:attrName>ppt_x</p:attrName>
                                        </p:attrNameLst>
                                      </p:cBhvr>
                                      <p:tavLst>
                                        <p:tav tm="0">
                                          <p:val>
                                            <p:strVal val="#ppt_x"/>
                                          </p:val>
                                        </p:tav>
                                        <p:tav tm="100000">
                                          <p:val>
                                            <p:strVal val="#ppt_x"/>
                                          </p:val>
                                        </p:tav>
                                      </p:tavLst>
                                    </p:anim>
                                    <p:anim calcmode="lin" valueType="num">
                                      <p:cBhvr>
                                        <p:cTn id="56" dur="500" fill="hold"/>
                                        <p:tgtEl>
                                          <p:spTgt spid="15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B86D8BB-131D-4AFD-BFC1-D4E690E5A17C}"/>
              </a:ext>
            </a:extLst>
          </p:cNvPr>
          <p:cNvPicPr>
            <a:picLocks noChangeAspect="1"/>
          </p:cNvPicPr>
          <p:nvPr/>
        </p:nvPicPr>
        <p:blipFill>
          <a:blip r:embed="rId2"/>
          <a:stretch>
            <a:fillRect/>
          </a:stretch>
        </p:blipFill>
        <p:spPr>
          <a:xfrm>
            <a:off x="280388" y="548680"/>
            <a:ext cx="8583223" cy="6020640"/>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106"/>
          <p:cNvSpPr txBox="1"/>
          <p:nvPr/>
        </p:nvSpPr>
        <p:spPr>
          <a:xfrm>
            <a:off x="1189892" y="435220"/>
            <a:ext cx="4901712" cy="490134"/>
          </a:xfrm>
          <a:prstGeom prst="rect">
            <a:avLst/>
          </a:prstGeom>
          <a:noFill/>
          <a:ln w="9525">
            <a:noFill/>
          </a:ln>
        </p:spPr>
        <p:txBody>
          <a:bodyPr wrap="square" anchor="t" anchorCtr="0">
            <a:spAutoFit/>
          </a:bodyPr>
          <a:lstStyle/>
          <a:p>
            <a:r>
              <a:rPr lang="en-US" altLang="zh-CN" sz="2585" b="1">
                <a:solidFill>
                  <a:srgbClr val="0000FF"/>
                </a:solidFill>
                <a:latin typeface="Times New Roman" panose="02020603050405020304" pitchFamily="18" charset="0"/>
              </a:rPr>
              <a:t>2) 对数正态分布lnX~N(</a:t>
            </a:r>
            <a:r>
              <a:rPr lang="en-US" altLang="zh-CN" sz="2585" b="1">
                <a:solidFill>
                  <a:srgbClr val="0000FF"/>
                </a:solidFill>
                <a:latin typeface="Times New Roman" panose="02020603050405020304" pitchFamily="18" charset="0"/>
                <a:sym typeface="宋体" panose="02010600030101010101" pitchFamily="2" charset="-122"/>
              </a:rPr>
              <a:t>μ, σ</a:t>
            </a:r>
            <a:r>
              <a:rPr lang="en-US" altLang="zh-CN" sz="2585" b="1" baseline="30000">
                <a:solidFill>
                  <a:srgbClr val="0000FF"/>
                </a:solidFill>
                <a:latin typeface="Times New Roman" panose="02020603050405020304" pitchFamily="18" charset="0"/>
                <a:sym typeface="宋体" panose="02010600030101010101" pitchFamily="2" charset="-122"/>
              </a:rPr>
              <a:t>2</a:t>
            </a:r>
            <a:r>
              <a:rPr lang="en-US" altLang="zh-CN" sz="2585" b="1">
                <a:solidFill>
                  <a:srgbClr val="0000FF"/>
                </a:solidFill>
                <a:latin typeface="Times New Roman" panose="02020603050405020304" pitchFamily="18" charset="0"/>
              </a:rPr>
              <a:t>)</a:t>
            </a:r>
          </a:p>
        </p:txBody>
      </p:sp>
      <p:graphicFrame>
        <p:nvGraphicFramePr>
          <p:cNvPr id="17410" name="对象 -2147482623"/>
          <p:cNvGraphicFramePr>
            <a:graphicFrameLocks noChangeAspect="1"/>
          </p:cNvGraphicFramePr>
          <p:nvPr/>
        </p:nvGraphicFramePr>
        <p:xfrm>
          <a:off x="1735015" y="854320"/>
          <a:ext cx="6718789" cy="1644162"/>
        </p:xfrm>
        <a:graphic>
          <a:graphicData uri="http://schemas.openxmlformats.org/presentationml/2006/ole">
            <mc:AlternateContent xmlns:mc="http://schemas.openxmlformats.org/markup-compatibility/2006">
              <mc:Choice xmlns:v="urn:schemas-microsoft-com:vml" Requires="v">
                <p:oleObj spid="_x0000_s11296" r:id="rId3" imgW="3224530" imgH="711200" progId="Equation.DSMT4">
                  <p:embed/>
                </p:oleObj>
              </mc:Choice>
              <mc:Fallback>
                <p:oleObj r:id="rId3" imgW="3224530" imgH="711200" progId="Equation.DSMT4">
                  <p:embed/>
                  <p:pic>
                    <p:nvPicPr>
                      <p:cNvPr id="17410" name="对象 -2147482623"/>
                      <p:cNvPicPr/>
                      <p:nvPr/>
                    </p:nvPicPr>
                    <p:blipFill>
                      <a:blip r:embed="rId4"/>
                      <a:stretch>
                        <a:fillRect/>
                      </a:stretch>
                    </p:blipFill>
                    <p:spPr>
                      <a:xfrm>
                        <a:off x="1735015" y="854320"/>
                        <a:ext cx="6718789" cy="1644162"/>
                      </a:xfrm>
                      <a:prstGeom prst="rect">
                        <a:avLst/>
                      </a:prstGeom>
                      <a:solidFill>
                        <a:srgbClr val="FFFFFF"/>
                      </a:solidFill>
                      <a:ln w="38100">
                        <a:noFill/>
                        <a:miter/>
                      </a:ln>
                    </p:spPr>
                  </p:pic>
                </p:oleObj>
              </mc:Fallback>
            </mc:AlternateContent>
          </a:graphicData>
        </a:graphic>
      </p:graphicFrame>
      <p:pic>
        <p:nvPicPr>
          <p:cNvPr id="17411" name="图片 2"/>
          <p:cNvPicPr>
            <a:picLocks noChangeAspect="1"/>
          </p:cNvPicPr>
          <p:nvPr/>
        </p:nvPicPr>
        <p:blipFill>
          <a:blip r:embed="rId5"/>
          <a:stretch>
            <a:fillRect/>
          </a:stretch>
        </p:blipFill>
        <p:spPr>
          <a:xfrm>
            <a:off x="691661" y="2432539"/>
            <a:ext cx="5187462" cy="4158762"/>
          </a:xfrm>
          <a:prstGeom prst="rect">
            <a:avLst/>
          </a:prstGeom>
          <a:noFill/>
          <a:ln w="9525">
            <a:noFill/>
          </a:ln>
        </p:spPr>
      </p:pic>
      <p:sp>
        <p:nvSpPr>
          <p:cNvPr id="17412" name="文本框 3"/>
          <p:cNvSpPr txBox="1"/>
          <p:nvPr/>
        </p:nvSpPr>
        <p:spPr>
          <a:xfrm flipH="1">
            <a:off x="6858000" y="1014046"/>
            <a:ext cx="246185" cy="433196"/>
          </a:xfrm>
          <a:prstGeom prst="rect">
            <a:avLst/>
          </a:prstGeom>
          <a:solidFill>
            <a:srgbClr val="FFFFFF"/>
          </a:solidFill>
          <a:ln w="9525">
            <a:noFill/>
          </a:ln>
        </p:spPr>
        <p:txBody>
          <a:bodyPr wrap="square" anchor="t" anchorCtr="0">
            <a:spAutoFit/>
          </a:bodyPr>
          <a:lstStyle/>
          <a:p>
            <a:r>
              <a:rPr lang="en-US" altLang="zh-CN" sz="2215" i="1">
                <a:latin typeface="Times New Roman" panose="02020603050405020304" pitchFamily="18" charset="0"/>
                <a:sym typeface="宋体" panose="02010600030101010101" pitchFamily="2" charset="-122"/>
              </a:rPr>
              <a:t>μ</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框 2"/>
          <p:cNvSpPr txBox="1"/>
          <p:nvPr/>
        </p:nvSpPr>
        <p:spPr>
          <a:xfrm>
            <a:off x="1109297" y="572966"/>
            <a:ext cx="2454519" cy="433196"/>
          </a:xfrm>
          <a:prstGeom prst="rect">
            <a:avLst/>
          </a:prstGeom>
          <a:noFill/>
          <a:ln w="9525">
            <a:noFill/>
          </a:ln>
        </p:spPr>
        <p:txBody>
          <a:bodyPr wrap="square" anchor="t" anchorCtr="0">
            <a:spAutoFit/>
          </a:bodyPr>
          <a:lstStyle/>
          <a:p>
            <a:r>
              <a:rPr lang="en-US" altLang="zh-CN" sz="2215" b="1">
                <a:solidFill>
                  <a:srgbClr val="0000FF"/>
                </a:solidFill>
                <a:latin typeface="Times New Roman" panose="02020603050405020304" pitchFamily="18" charset="0"/>
              </a:rPr>
              <a:t>3) 指数分布 </a:t>
            </a:r>
          </a:p>
        </p:txBody>
      </p:sp>
      <p:graphicFrame>
        <p:nvGraphicFramePr>
          <p:cNvPr id="18434" name="对象 -2147482622"/>
          <p:cNvGraphicFramePr>
            <a:graphicFrameLocks noChangeAspect="1"/>
          </p:cNvGraphicFramePr>
          <p:nvPr/>
        </p:nvGraphicFramePr>
        <p:xfrm>
          <a:off x="2930769" y="369277"/>
          <a:ext cx="3282462" cy="1255835"/>
        </p:xfrm>
        <a:graphic>
          <a:graphicData uri="http://schemas.openxmlformats.org/presentationml/2006/ole">
            <mc:AlternateContent xmlns:mc="http://schemas.openxmlformats.org/markup-compatibility/2006">
              <mc:Choice xmlns:v="urn:schemas-microsoft-com:vml" Requires="v">
                <p:oleObj spid="_x0000_s12440" r:id="rId3" imgW="1917065" imgH="660400" progId="Equation.DSMT4">
                  <p:embed/>
                </p:oleObj>
              </mc:Choice>
              <mc:Fallback>
                <p:oleObj r:id="rId3" imgW="1917065" imgH="660400" progId="Equation.DSMT4">
                  <p:embed/>
                  <p:pic>
                    <p:nvPicPr>
                      <p:cNvPr id="18434" name="对象 -2147482622"/>
                      <p:cNvPicPr/>
                      <p:nvPr/>
                    </p:nvPicPr>
                    <p:blipFill>
                      <a:blip r:embed="rId4"/>
                      <a:stretch>
                        <a:fillRect/>
                      </a:stretch>
                    </p:blipFill>
                    <p:spPr>
                      <a:xfrm>
                        <a:off x="2930769" y="369277"/>
                        <a:ext cx="3282462" cy="1255835"/>
                      </a:xfrm>
                      <a:prstGeom prst="rect">
                        <a:avLst/>
                      </a:prstGeom>
                      <a:noFill/>
                      <a:ln w="38100">
                        <a:noFill/>
                        <a:miter/>
                      </a:ln>
                    </p:spPr>
                  </p:pic>
                </p:oleObj>
              </mc:Fallback>
            </mc:AlternateContent>
          </a:graphicData>
        </a:graphic>
      </p:graphicFrame>
      <p:graphicFrame>
        <p:nvGraphicFramePr>
          <p:cNvPr id="18435" name="对象 3"/>
          <p:cNvGraphicFramePr/>
          <p:nvPr/>
        </p:nvGraphicFramePr>
        <p:xfrm>
          <a:off x="4508989" y="1625112"/>
          <a:ext cx="4015154" cy="3090496"/>
        </p:xfrm>
        <a:graphic>
          <a:graphicData uri="http://schemas.openxmlformats.org/presentationml/2006/ole">
            <mc:AlternateContent xmlns:mc="http://schemas.openxmlformats.org/markup-compatibility/2006">
              <mc:Choice xmlns:v="urn:schemas-microsoft-com:vml" Requires="v">
                <p:oleObj spid="_x0000_s12441" r:id="rId5" imgW="4495800" imgH="3590925" progId="Paint.Picture">
                  <p:embed/>
                </p:oleObj>
              </mc:Choice>
              <mc:Fallback>
                <p:oleObj r:id="rId5" imgW="4495800" imgH="3590925" progId="Paint.Picture">
                  <p:embed/>
                  <p:pic>
                    <p:nvPicPr>
                      <p:cNvPr id="18435" name="对象 3"/>
                      <p:cNvPicPr/>
                      <p:nvPr/>
                    </p:nvPicPr>
                    <p:blipFill>
                      <a:blip r:embed="rId6"/>
                      <a:stretch>
                        <a:fillRect/>
                      </a:stretch>
                    </p:blipFill>
                    <p:spPr>
                      <a:xfrm>
                        <a:off x="4508989" y="1625112"/>
                        <a:ext cx="4015154" cy="3090496"/>
                      </a:xfrm>
                      <a:prstGeom prst="rect">
                        <a:avLst/>
                      </a:prstGeom>
                      <a:solidFill>
                        <a:srgbClr val="FFFFFF"/>
                      </a:solidFill>
                      <a:ln w="38100">
                        <a:noFill/>
                        <a:miter/>
                      </a:ln>
                    </p:spPr>
                  </p:pic>
                </p:oleObj>
              </mc:Fallback>
            </mc:AlternateContent>
          </a:graphicData>
        </a:graphic>
      </p:graphicFrame>
      <p:sp>
        <p:nvSpPr>
          <p:cNvPr id="18436" name="文本框 2"/>
          <p:cNvSpPr txBox="1"/>
          <p:nvPr/>
        </p:nvSpPr>
        <p:spPr>
          <a:xfrm>
            <a:off x="660890" y="4715608"/>
            <a:ext cx="7820757" cy="1327158"/>
          </a:xfrm>
          <a:prstGeom prst="rect">
            <a:avLst/>
          </a:prstGeom>
          <a:noFill/>
          <a:ln w="9525">
            <a:noFill/>
          </a:ln>
        </p:spPr>
        <p:txBody>
          <a:bodyPr wrap="square" anchor="t" anchorCtr="0">
            <a:spAutoFit/>
          </a:bodyPr>
          <a:lstStyle/>
          <a:p>
            <a:pPr marL="316531" indent="-316531">
              <a:lnSpc>
                <a:spcPct val="125000"/>
              </a:lnSpc>
              <a:buFont typeface="Wingdings" panose="05000000000000000000" charset="0"/>
              <a:buChar char="Ø"/>
            </a:pPr>
            <a:r>
              <a:rPr lang="zh-CN" altLang="en-US" sz="2215" b="1">
                <a:latin typeface="Times New Roman" panose="02020603050405020304" pitchFamily="18" charset="0"/>
              </a:rPr>
              <a:t>均值</a:t>
            </a:r>
            <a:r>
              <a:rPr lang="en-US" altLang="zh-CN" sz="2215" b="1">
                <a:latin typeface="Times New Roman" panose="02020603050405020304" pitchFamily="18" charset="0"/>
              </a:rPr>
              <a:t>E(X)</a:t>
            </a:r>
            <a:r>
              <a:rPr lang="zh-CN" altLang="en-US" sz="2215" b="1">
                <a:latin typeface="Times New Roman" panose="02020603050405020304" pitchFamily="18" charset="0"/>
              </a:rPr>
              <a:t>为</a:t>
            </a:r>
            <a:r>
              <a:rPr lang="zh-CN" altLang="en-US" sz="2215" b="1" i="1">
                <a:latin typeface="Times New Roman" panose="02020603050405020304" pitchFamily="18" charset="0"/>
              </a:rPr>
              <a:t>σ</a:t>
            </a:r>
            <a:r>
              <a:rPr lang="zh-CN" altLang="en-US" sz="2215" b="1">
                <a:latin typeface="Times New Roman" panose="02020603050405020304" pitchFamily="18" charset="0"/>
              </a:rPr>
              <a:t>，方差</a:t>
            </a:r>
            <a:r>
              <a:rPr lang="en-US" altLang="zh-CN" sz="2215" b="1">
                <a:latin typeface="Times New Roman" panose="02020603050405020304" pitchFamily="18" charset="0"/>
              </a:rPr>
              <a:t>D(X)</a:t>
            </a:r>
            <a:r>
              <a:rPr lang="zh-CN" altLang="en-US" sz="2215" b="1">
                <a:latin typeface="Times New Roman" panose="02020603050405020304" pitchFamily="18" charset="0"/>
              </a:rPr>
              <a:t>为</a:t>
            </a:r>
            <a:r>
              <a:rPr lang="zh-CN" altLang="en-US" sz="2215" b="1" i="1">
                <a:latin typeface="Times New Roman" panose="02020603050405020304" pitchFamily="18" charset="0"/>
              </a:rPr>
              <a:t>σ</a:t>
            </a:r>
            <a:r>
              <a:rPr lang="en-US" altLang="zh-CN" sz="2215" b="1" i="1" baseline="30000">
                <a:latin typeface="Times New Roman" panose="02020603050405020304" pitchFamily="18" charset="0"/>
              </a:rPr>
              <a:t>2</a:t>
            </a:r>
            <a:r>
              <a:rPr lang="zh-CN" altLang="en-US" sz="2215" b="1" baseline="30000">
                <a:latin typeface="Times New Roman" panose="02020603050405020304" pitchFamily="18" charset="0"/>
              </a:rPr>
              <a:t> </a:t>
            </a:r>
          </a:p>
          <a:p>
            <a:pPr marL="316531" indent="-316531">
              <a:lnSpc>
                <a:spcPct val="125000"/>
              </a:lnSpc>
              <a:buFont typeface="Wingdings" panose="05000000000000000000" charset="0"/>
              <a:buChar char="Ø"/>
            </a:pPr>
            <a:r>
              <a:rPr lang="zh-CN" altLang="en-US" sz="2215" b="1">
                <a:latin typeface="Times New Roman" panose="02020603050405020304" pitchFamily="18" charset="0"/>
              </a:rPr>
              <a:t>无记忆性，指数函数的一个重要特征是无记忆性（又称遗失记忆性）：当是</a:t>
            </a:r>
            <a:r>
              <a:rPr lang="en-US" altLang="zh-CN" sz="2215" b="1">
                <a:latin typeface="Times New Roman" panose="02020603050405020304" pitchFamily="18" charset="0"/>
              </a:rPr>
              <a:t>s, t≥0</a:t>
            </a:r>
            <a:r>
              <a:rPr lang="zh-CN" altLang="en-US" sz="2215" b="1">
                <a:latin typeface="Times New Roman" panose="02020603050405020304" pitchFamily="18" charset="0"/>
              </a:rPr>
              <a:t>时，有</a:t>
            </a:r>
            <a:r>
              <a:rPr lang="en-US" altLang="zh-CN" sz="2215" b="1" i="1">
                <a:solidFill>
                  <a:srgbClr val="FF0000"/>
                </a:solidFill>
                <a:latin typeface="Times New Roman" panose="02020603050405020304" pitchFamily="18" charset="0"/>
              </a:rPr>
              <a:t>P</a:t>
            </a:r>
            <a:r>
              <a:rPr lang="en-US" altLang="zh-CN" sz="2215" b="1">
                <a:solidFill>
                  <a:srgbClr val="FF0000"/>
                </a:solidFill>
                <a:latin typeface="Times New Roman" panose="02020603050405020304" pitchFamily="18" charset="0"/>
              </a:rPr>
              <a:t>(T&gt;s+t|T&gt;t)=</a:t>
            </a:r>
            <a:r>
              <a:rPr lang="en-US" altLang="zh-CN" sz="2215" b="1" i="1">
                <a:solidFill>
                  <a:srgbClr val="FF0000"/>
                </a:solidFill>
                <a:latin typeface="Times New Roman" panose="02020603050405020304" pitchFamily="18" charset="0"/>
              </a:rPr>
              <a:t>P</a:t>
            </a:r>
            <a:r>
              <a:rPr lang="en-US" altLang="zh-CN" sz="2215" b="1">
                <a:solidFill>
                  <a:srgbClr val="FF0000"/>
                </a:solidFill>
                <a:latin typeface="Times New Roman" panose="02020603050405020304" pitchFamily="18" charset="0"/>
              </a:rPr>
              <a:t>(T&gt;s)</a:t>
            </a:r>
            <a:r>
              <a:rPr lang="zh-CN" altLang="en-US" sz="2215" b="1">
                <a:solidFill>
                  <a:srgbClr val="FF0000"/>
                </a:solidFill>
                <a:latin typeface="Times New Roman" panose="02020603050405020304" pitchFamily="18" charset="0"/>
              </a:rPr>
              <a:t> </a:t>
            </a:r>
            <a:r>
              <a:rPr lang="zh-CN" altLang="en-US" sz="2215" b="1">
                <a:latin typeface="Times New Roman" panose="02020603050405020304" pitchFamily="18" charset="0"/>
              </a:rPr>
              <a:t>。</a:t>
            </a:r>
          </a:p>
        </p:txBody>
      </p:sp>
      <p:graphicFrame>
        <p:nvGraphicFramePr>
          <p:cNvPr id="18437" name="对象 3">
            <a:hlinkClick r:id="" action="ppaction://ole?verb=0"/>
          </p:cNvPr>
          <p:cNvGraphicFramePr>
            <a:graphicFrameLocks noChangeAspect="1"/>
          </p:cNvGraphicFramePr>
          <p:nvPr/>
        </p:nvGraphicFramePr>
        <p:xfrm>
          <a:off x="7517423" y="3367454"/>
          <a:ext cx="253512" cy="232997"/>
        </p:xfrm>
        <a:graphic>
          <a:graphicData uri="http://schemas.openxmlformats.org/presentationml/2006/ole">
            <mc:AlternateContent xmlns:mc="http://schemas.openxmlformats.org/markup-compatibility/2006">
              <mc:Choice xmlns:v="urn:schemas-microsoft-com:vml" Requires="v">
                <p:oleObj spid="_x0000_s12442" r:id="rId7" imgW="152400" imgH="139700" progId="Equation.KSEE3">
                  <p:embed/>
                </p:oleObj>
              </mc:Choice>
              <mc:Fallback>
                <p:oleObj r:id="rId7" imgW="152400" imgH="139700" progId="Equation.KSEE3">
                  <p:embed/>
                  <p:pic>
                    <p:nvPicPr>
                      <p:cNvPr id="18437" name="对象 3">
                        <a:hlinkClick r:id="" action="ppaction://ole?verb=0"/>
                      </p:cNvPr>
                      <p:cNvPicPr/>
                      <p:nvPr/>
                    </p:nvPicPr>
                    <p:blipFill>
                      <a:blip r:embed="rId8"/>
                      <a:stretch>
                        <a:fillRect/>
                      </a:stretch>
                    </p:blipFill>
                    <p:spPr>
                      <a:xfrm>
                        <a:off x="7517423" y="3367454"/>
                        <a:ext cx="253512" cy="232997"/>
                      </a:xfrm>
                      <a:prstGeom prst="rect">
                        <a:avLst/>
                      </a:prstGeom>
                      <a:solidFill>
                        <a:srgbClr val="FFFFFF"/>
                      </a:solidFill>
                      <a:ln w="38100">
                        <a:noFill/>
                        <a:miter/>
                      </a:ln>
                    </p:spPr>
                  </p:pic>
                </p:oleObj>
              </mc:Fallback>
            </mc:AlternateContent>
          </a:graphicData>
        </a:graphic>
      </p:graphicFrame>
      <p:graphicFrame>
        <p:nvGraphicFramePr>
          <p:cNvPr id="18438" name="对象 5">
            <a:hlinkClick r:id="" action="ppaction://ole?verb=0"/>
          </p:cNvPr>
          <p:cNvGraphicFramePr>
            <a:graphicFrameLocks noChangeAspect="1"/>
          </p:cNvGraphicFramePr>
          <p:nvPr/>
        </p:nvGraphicFramePr>
        <p:xfrm>
          <a:off x="7515959" y="3667858"/>
          <a:ext cx="253511" cy="232996"/>
        </p:xfrm>
        <a:graphic>
          <a:graphicData uri="http://schemas.openxmlformats.org/presentationml/2006/ole">
            <mc:AlternateContent xmlns:mc="http://schemas.openxmlformats.org/markup-compatibility/2006">
              <mc:Choice xmlns:v="urn:schemas-microsoft-com:vml" Requires="v">
                <p:oleObj spid="_x0000_s12443" r:id="rId9" imgW="152400" imgH="139700" progId="Equation.KSEE3">
                  <p:embed/>
                </p:oleObj>
              </mc:Choice>
              <mc:Fallback>
                <p:oleObj r:id="rId9" imgW="152400" imgH="139700" progId="Equation.KSEE3">
                  <p:embed/>
                  <p:pic>
                    <p:nvPicPr>
                      <p:cNvPr id="18438" name="对象 5">
                        <a:hlinkClick r:id="" action="ppaction://ole?verb=0"/>
                      </p:cNvPr>
                      <p:cNvPicPr/>
                      <p:nvPr/>
                    </p:nvPicPr>
                    <p:blipFill>
                      <a:blip r:embed="rId8"/>
                      <a:stretch>
                        <a:fillRect/>
                      </a:stretch>
                    </p:blipFill>
                    <p:spPr>
                      <a:xfrm>
                        <a:off x="7515959" y="3667858"/>
                        <a:ext cx="253511" cy="232996"/>
                      </a:xfrm>
                      <a:prstGeom prst="rect">
                        <a:avLst/>
                      </a:prstGeom>
                      <a:solidFill>
                        <a:srgbClr val="FFFFFF"/>
                      </a:solidFill>
                      <a:ln w="38100">
                        <a:noFill/>
                        <a:miter/>
                      </a:ln>
                    </p:spPr>
                  </p:pic>
                </p:oleObj>
              </mc:Fallback>
            </mc:AlternateContent>
          </a:graphicData>
        </a:graphic>
      </p:graphicFrame>
      <p:graphicFrame>
        <p:nvGraphicFramePr>
          <p:cNvPr id="18439" name="对象 7">
            <a:hlinkClick r:id="" action="ppaction://ole?verb=0"/>
          </p:cNvPr>
          <p:cNvGraphicFramePr>
            <a:graphicFrameLocks noChangeAspect="1"/>
          </p:cNvGraphicFramePr>
          <p:nvPr/>
        </p:nvGraphicFramePr>
        <p:xfrm>
          <a:off x="7507166" y="3975589"/>
          <a:ext cx="253511" cy="232996"/>
        </p:xfrm>
        <a:graphic>
          <a:graphicData uri="http://schemas.openxmlformats.org/presentationml/2006/ole">
            <mc:AlternateContent xmlns:mc="http://schemas.openxmlformats.org/markup-compatibility/2006">
              <mc:Choice xmlns:v="urn:schemas-microsoft-com:vml" Requires="v">
                <p:oleObj spid="_x0000_s12444" r:id="rId10" imgW="152400" imgH="139700" progId="Equation.KSEE3">
                  <p:embed/>
                </p:oleObj>
              </mc:Choice>
              <mc:Fallback>
                <p:oleObj r:id="rId10" imgW="152400" imgH="139700" progId="Equation.KSEE3">
                  <p:embed/>
                  <p:pic>
                    <p:nvPicPr>
                      <p:cNvPr id="18439" name="对象 7">
                        <a:hlinkClick r:id="" action="ppaction://ole?verb=0"/>
                      </p:cNvPr>
                      <p:cNvPicPr/>
                      <p:nvPr/>
                    </p:nvPicPr>
                    <p:blipFill>
                      <a:blip r:embed="rId8"/>
                      <a:stretch>
                        <a:fillRect/>
                      </a:stretch>
                    </p:blipFill>
                    <p:spPr>
                      <a:xfrm>
                        <a:off x="7507166" y="3975589"/>
                        <a:ext cx="253511" cy="232996"/>
                      </a:xfrm>
                      <a:prstGeom prst="rect">
                        <a:avLst/>
                      </a:prstGeom>
                      <a:solidFill>
                        <a:srgbClr val="FFFFFF"/>
                      </a:solidFill>
                      <a:ln w="38100">
                        <a:noFill/>
                        <a:miter/>
                      </a:ln>
                    </p:spPr>
                  </p:pic>
                </p:oleObj>
              </mc:Fallback>
            </mc:AlternateContent>
          </a:graphicData>
        </a:graphic>
      </p:graphicFrame>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文本框 3"/>
          <p:cNvSpPr txBox="1"/>
          <p:nvPr/>
        </p:nvSpPr>
        <p:spPr>
          <a:xfrm>
            <a:off x="1255835" y="485043"/>
            <a:ext cx="3584331" cy="433196"/>
          </a:xfrm>
          <a:prstGeom prst="rect">
            <a:avLst/>
          </a:prstGeom>
          <a:noFill/>
          <a:ln w="9525">
            <a:noFill/>
          </a:ln>
        </p:spPr>
        <p:txBody>
          <a:bodyPr wrap="square" anchor="t" anchorCtr="0">
            <a:spAutoFit/>
          </a:bodyPr>
          <a:lstStyle/>
          <a:p>
            <a:r>
              <a:rPr lang="zh-CN" altLang="en-US" sz="2215">
                <a:latin typeface="Times New Roman" panose="02020603050405020304" pitchFamily="18" charset="0"/>
              </a:rPr>
              <a:t>4) Gamma分布</a:t>
            </a:r>
            <a:r>
              <a:rPr lang="en-US" altLang="zh-CN" sz="2215">
                <a:latin typeface="Times New Roman" panose="02020603050405020304" pitchFamily="18" charset="0"/>
              </a:rPr>
              <a:t>(伽玛分布)</a:t>
            </a:r>
          </a:p>
        </p:txBody>
      </p:sp>
      <p:graphicFrame>
        <p:nvGraphicFramePr>
          <p:cNvPr id="19458" name="对象 -2147482621"/>
          <p:cNvGraphicFramePr>
            <a:graphicFrameLocks noChangeAspect="1"/>
          </p:cNvGraphicFramePr>
          <p:nvPr/>
        </p:nvGraphicFramePr>
        <p:xfrm>
          <a:off x="57151" y="949570"/>
          <a:ext cx="4995496" cy="1381858"/>
        </p:xfrm>
        <a:graphic>
          <a:graphicData uri="http://schemas.openxmlformats.org/presentationml/2006/ole">
            <mc:AlternateContent xmlns:mc="http://schemas.openxmlformats.org/markup-compatibility/2006">
              <mc:Choice xmlns:v="urn:schemas-microsoft-com:vml" Requires="v">
                <p:oleObj spid="_x0000_s13404" r:id="rId4" imgW="2856230" imgH="711200" progId="Equation.DSMT4">
                  <p:embed/>
                </p:oleObj>
              </mc:Choice>
              <mc:Fallback>
                <p:oleObj r:id="rId4" imgW="2856230" imgH="711200" progId="Equation.DSMT4">
                  <p:embed/>
                  <p:pic>
                    <p:nvPicPr>
                      <p:cNvPr id="19458" name="对象 -2147482621"/>
                      <p:cNvPicPr/>
                      <p:nvPr/>
                    </p:nvPicPr>
                    <p:blipFill>
                      <a:blip r:embed="rId5"/>
                      <a:stretch>
                        <a:fillRect/>
                      </a:stretch>
                    </p:blipFill>
                    <p:spPr>
                      <a:xfrm>
                        <a:off x="57151" y="949570"/>
                        <a:ext cx="4995496" cy="1381858"/>
                      </a:xfrm>
                      <a:prstGeom prst="rect">
                        <a:avLst/>
                      </a:prstGeom>
                      <a:solidFill>
                        <a:srgbClr val="FFFFFF"/>
                      </a:solidFill>
                      <a:ln w="38100">
                        <a:noFill/>
                        <a:miter/>
                      </a:ln>
                    </p:spPr>
                  </p:pic>
                </p:oleObj>
              </mc:Fallback>
            </mc:AlternateContent>
          </a:graphicData>
        </a:graphic>
      </p:graphicFrame>
      <p:sp>
        <p:nvSpPr>
          <p:cNvPr id="19459" name="文本框 4"/>
          <p:cNvSpPr txBox="1"/>
          <p:nvPr/>
        </p:nvSpPr>
        <p:spPr>
          <a:xfrm>
            <a:off x="179512" y="2676525"/>
            <a:ext cx="8562242" cy="3883627"/>
          </a:xfrm>
          <a:prstGeom prst="rect">
            <a:avLst/>
          </a:prstGeom>
          <a:noFill/>
          <a:ln w="9525">
            <a:noFill/>
          </a:ln>
        </p:spPr>
        <p:txBody>
          <a:bodyPr wrap="square" anchor="t" anchorCtr="0">
            <a:spAutoFit/>
          </a:bodyPr>
          <a:lstStyle/>
          <a:p>
            <a:pPr marL="316531" indent="-316531">
              <a:lnSpc>
                <a:spcPct val="125000"/>
              </a:lnSpc>
              <a:buFont typeface="Wingdings" panose="05000000000000000000" charset="0"/>
              <a:buChar char="Ø"/>
            </a:pPr>
            <a:r>
              <a:rPr lang="zh-CN" altLang="en-US" sz="2215" b="1" i="1" dirty="0">
                <a:latin typeface="Times New Roman" panose="02020603050405020304" pitchFamily="18" charset="0"/>
              </a:rPr>
              <a:t>Г</a:t>
            </a:r>
            <a:r>
              <a:rPr lang="zh-CN" altLang="en-US" sz="2215" b="1" dirty="0">
                <a:latin typeface="Times New Roman" panose="02020603050405020304" pitchFamily="18" charset="0"/>
              </a:rPr>
              <a:t>是伽马函数</a:t>
            </a:r>
          </a:p>
          <a:p>
            <a:pPr marL="316531" indent="-316531">
              <a:lnSpc>
                <a:spcPct val="125000"/>
              </a:lnSpc>
              <a:buFont typeface="Wingdings" panose="05000000000000000000" charset="0"/>
              <a:buChar char="Ø"/>
            </a:pPr>
            <a:r>
              <a:rPr lang="zh-CN" altLang="en-US" sz="2215" b="1" dirty="0">
                <a:latin typeface="Times New Roman" panose="02020603050405020304" pitchFamily="18" charset="0"/>
              </a:rPr>
              <a:t>参数 </a:t>
            </a:r>
            <a:r>
              <a:rPr lang="zh-CN" altLang="en-US" sz="2215" b="1" i="1" dirty="0">
                <a:latin typeface="Times New Roman" panose="02020603050405020304" pitchFamily="18" charset="0"/>
              </a:rPr>
              <a:t>α </a:t>
            </a:r>
            <a:r>
              <a:rPr lang="zh-CN" altLang="en-US" sz="2215" b="1" dirty="0">
                <a:latin typeface="Times New Roman" panose="02020603050405020304" pitchFamily="18" charset="0"/>
              </a:rPr>
              <a:t>称为形状参数，</a:t>
            </a:r>
            <a:r>
              <a:rPr lang="zh-CN" altLang="en-US" sz="2215" b="1" i="1" dirty="0">
                <a:latin typeface="Times New Roman" panose="02020603050405020304" pitchFamily="18" charset="0"/>
              </a:rPr>
              <a:t>σ </a:t>
            </a:r>
            <a:r>
              <a:rPr lang="zh-CN" altLang="en-US" sz="2215" b="1" dirty="0">
                <a:latin typeface="Times New Roman" panose="02020603050405020304" pitchFamily="18" charset="0"/>
              </a:rPr>
              <a:t>称为尺度参数。</a:t>
            </a:r>
          </a:p>
          <a:p>
            <a:pPr marL="316531" indent="-316531">
              <a:lnSpc>
                <a:spcPct val="125000"/>
              </a:lnSpc>
              <a:buFont typeface="Wingdings" panose="05000000000000000000" charset="0"/>
              <a:buChar char="Ø"/>
            </a:pPr>
            <a:r>
              <a:rPr lang="zh-CN" altLang="en-US" sz="2215" b="1" dirty="0">
                <a:latin typeface="Times New Roman" panose="02020603050405020304" pitchFamily="18" charset="0"/>
              </a:rPr>
              <a:t>均值为</a:t>
            </a:r>
            <a:r>
              <a:rPr lang="zh-CN" altLang="en-US" sz="2215" b="1" i="1" dirty="0">
                <a:latin typeface="Times New Roman" panose="02020603050405020304" pitchFamily="18" charset="0"/>
              </a:rPr>
              <a:t>ασ</a:t>
            </a:r>
            <a:r>
              <a:rPr lang="zh-CN" altLang="en-US" sz="2215" b="1" dirty="0">
                <a:latin typeface="Times New Roman" panose="02020603050405020304" pitchFamily="18" charset="0"/>
              </a:rPr>
              <a:t>，方差为</a:t>
            </a:r>
            <a:r>
              <a:rPr lang="zh-CN" altLang="en-US" sz="2215" b="1" i="1" dirty="0">
                <a:latin typeface="Times New Roman" panose="02020603050405020304" pitchFamily="18" charset="0"/>
                <a:sym typeface="宋体" panose="02010600030101010101" pitchFamily="2" charset="-122"/>
              </a:rPr>
              <a:t>ασ</a:t>
            </a:r>
            <a:r>
              <a:rPr lang="en-US" altLang="zh-CN" sz="2215" b="1" baseline="30000" dirty="0">
                <a:latin typeface="Times New Roman" panose="02020603050405020304" pitchFamily="18" charset="0"/>
                <a:sym typeface="宋体" panose="02010600030101010101" pitchFamily="2" charset="-122"/>
              </a:rPr>
              <a:t>2</a:t>
            </a:r>
          </a:p>
          <a:p>
            <a:pPr marL="316531" indent="-316531">
              <a:lnSpc>
                <a:spcPct val="125000"/>
              </a:lnSpc>
              <a:buFont typeface="Wingdings" panose="05000000000000000000" charset="0"/>
              <a:buChar char="Ø"/>
            </a:pPr>
            <a:r>
              <a:rPr lang="zh-CN" altLang="en-US" sz="2215" b="1" dirty="0">
                <a:latin typeface="Times New Roman" panose="02020603050405020304" pitchFamily="18" charset="0"/>
                <a:sym typeface="宋体" panose="02010600030101010101" pitchFamily="2" charset="-122"/>
              </a:rPr>
              <a:t>Gamma的可加性：两个独立随机变量X和Y，且X~G(</a:t>
            </a:r>
            <a:r>
              <a:rPr lang="zh-CN" altLang="en-US" sz="2215" b="1" i="1" dirty="0">
                <a:latin typeface="Times New Roman" panose="02020603050405020304" pitchFamily="18" charset="0"/>
                <a:sym typeface="宋体" panose="02010600030101010101" pitchFamily="2" charset="-122"/>
              </a:rPr>
              <a:t>a</a:t>
            </a:r>
            <a:r>
              <a:rPr lang="zh-CN" altLang="en-US" sz="2215" b="1" dirty="0">
                <a:latin typeface="Times New Roman" panose="02020603050405020304" pitchFamily="18" charset="0"/>
                <a:sym typeface="宋体" panose="02010600030101010101" pitchFamily="2" charset="-122"/>
              </a:rPr>
              <a:t>,</a:t>
            </a:r>
            <a:r>
              <a:rPr lang="zh-CN" altLang="en-US" sz="2215" b="1" i="1" dirty="0">
                <a:latin typeface="Times New Roman" panose="02020603050405020304" pitchFamily="18" charset="0"/>
                <a:sym typeface="宋体" panose="02010600030101010101" pitchFamily="2" charset="-122"/>
              </a:rPr>
              <a:t>σ</a:t>
            </a:r>
            <a:r>
              <a:rPr lang="zh-CN" altLang="en-US" sz="2215" b="1" dirty="0">
                <a:latin typeface="Times New Roman" panose="02020603050405020304" pitchFamily="18" charset="0"/>
                <a:sym typeface="宋体" panose="02010600030101010101" pitchFamily="2" charset="-122"/>
              </a:rPr>
              <a:t>），Y~G(</a:t>
            </a:r>
            <a:r>
              <a:rPr lang="zh-CN" altLang="en-US" sz="2215" b="1" i="1" dirty="0">
                <a:latin typeface="Times New Roman" panose="02020603050405020304" pitchFamily="18" charset="0"/>
                <a:sym typeface="宋体" panose="02010600030101010101" pitchFamily="2" charset="-122"/>
              </a:rPr>
              <a:t>b</a:t>
            </a:r>
            <a:r>
              <a:rPr lang="zh-CN" altLang="en-US" sz="2215" b="1" dirty="0">
                <a:latin typeface="Times New Roman" panose="02020603050405020304" pitchFamily="18" charset="0"/>
                <a:sym typeface="宋体" panose="02010600030101010101" pitchFamily="2" charset="-122"/>
              </a:rPr>
              <a:t>,</a:t>
            </a:r>
            <a:r>
              <a:rPr lang="zh-CN" altLang="en-US" sz="2215" b="1" i="1" dirty="0">
                <a:latin typeface="Times New Roman" panose="02020603050405020304" pitchFamily="18" charset="0"/>
                <a:sym typeface="宋体" panose="02010600030101010101" pitchFamily="2" charset="-122"/>
              </a:rPr>
              <a:t>σ</a:t>
            </a:r>
            <a:r>
              <a:rPr lang="zh-CN" altLang="en-US" sz="2215" b="1" dirty="0">
                <a:latin typeface="Times New Roman" panose="02020603050405020304" pitchFamily="18" charset="0"/>
                <a:sym typeface="宋体" panose="02010600030101010101" pitchFamily="2" charset="-122"/>
              </a:rPr>
              <a:t>），则</a:t>
            </a:r>
            <a:r>
              <a:rPr lang="zh-CN" altLang="en-US" sz="2215" b="1" dirty="0">
                <a:solidFill>
                  <a:srgbClr val="FF0000"/>
                </a:solidFill>
                <a:latin typeface="Times New Roman" panose="02020603050405020304" pitchFamily="18" charset="0"/>
                <a:sym typeface="宋体" panose="02010600030101010101" pitchFamily="2" charset="-122"/>
              </a:rPr>
              <a:t>Z = X+Y ~ G(</a:t>
            </a:r>
            <a:r>
              <a:rPr lang="zh-CN" altLang="en-US" sz="2215" b="1" i="1" dirty="0">
                <a:solidFill>
                  <a:srgbClr val="FF0000"/>
                </a:solidFill>
                <a:latin typeface="Times New Roman" panose="02020603050405020304" pitchFamily="18" charset="0"/>
                <a:sym typeface="宋体" panose="02010600030101010101" pitchFamily="2" charset="-122"/>
              </a:rPr>
              <a:t>a</a:t>
            </a:r>
            <a:r>
              <a:rPr lang="zh-CN" altLang="en-US" sz="2215" b="1" dirty="0">
                <a:solidFill>
                  <a:srgbClr val="FF0000"/>
                </a:solidFill>
                <a:latin typeface="Times New Roman" panose="02020603050405020304" pitchFamily="18" charset="0"/>
                <a:sym typeface="宋体" panose="02010600030101010101" pitchFamily="2" charset="-122"/>
              </a:rPr>
              <a:t>+</a:t>
            </a:r>
            <a:r>
              <a:rPr lang="zh-CN" altLang="en-US" sz="2215" b="1" i="1" dirty="0">
                <a:solidFill>
                  <a:srgbClr val="FF0000"/>
                </a:solidFill>
                <a:latin typeface="Times New Roman" panose="02020603050405020304" pitchFamily="18" charset="0"/>
                <a:sym typeface="宋体" panose="02010600030101010101" pitchFamily="2" charset="-122"/>
              </a:rPr>
              <a:t>b</a:t>
            </a:r>
            <a:r>
              <a:rPr lang="zh-CN" altLang="en-US" sz="2215" b="1" dirty="0">
                <a:solidFill>
                  <a:srgbClr val="FF0000"/>
                </a:solidFill>
                <a:latin typeface="Times New Roman" panose="02020603050405020304" pitchFamily="18" charset="0"/>
                <a:sym typeface="宋体" panose="02010600030101010101" pitchFamily="2" charset="-122"/>
              </a:rPr>
              <a:t>,</a:t>
            </a:r>
            <a:r>
              <a:rPr lang="zh-CN" altLang="en-US" sz="2215" b="1" i="1" dirty="0">
                <a:solidFill>
                  <a:srgbClr val="FF0000"/>
                </a:solidFill>
                <a:latin typeface="Times New Roman" panose="02020603050405020304" pitchFamily="18" charset="0"/>
                <a:sym typeface="宋体" panose="02010600030101010101" pitchFamily="2" charset="-122"/>
              </a:rPr>
              <a:t>σ</a:t>
            </a:r>
            <a:r>
              <a:rPr lang="zh-CN" altLang="en-US" sz="2215" b="1" dirty="0">
                <a:solidFill>
                  <a:srgbClr val="FF0000"/>
                </a:solidFill>
                <a:latin typeface="Times New Roman" panose="02020603050405020304" pitchFamily="18" charset="0"/>
                <a:sym typeface="宋体" panose="02010600030101010101" pitchFamily="2" charset="-122"/>
              </a:rPr>
              <a:t>）</a:t>
            </a:r>
            <a:r>
              <a:rPr lang="zh-CN" altLang="en-US" sz="2215" b="1" dirty="0">
                <a:latin typeface="Times New Roman" panose="02020603050405020304" pitchFamily="18" charset="0"/>
                <a:sym typeface="宋体" panose="02010600030101010101" pitchFamily="2" charset="-122"/>
              </a:rPr>
              <a:t>。</a:t>
            </a:r>
          </a:p>
          <a:p>
            <a:pPr marL="316531" indent="-316531">
              <a:lnSpc>
                <a:spcPct val="125000"/>
              </a:lnSpc>
              <a:buFont typeface="Wingdings" panose="05000000000000000000" charset="0"/>
              <a:buChar char="Ø"/>
            </a:pPr>
            <a:r>
              <a:rPr lang="zh-CN" altLang="en-US" sz="2215" b="1" dirty="0">
                <a:latin typeface="Times New Roman" panose="02020603050405020304" pitchFamily="18" charset="0"/>
                <a:sym typeface="宋体" panose="02010600030101010101" pitchFamily="2" charset="-122"/>
              </a:rPr>
              <a:t>Gamma分布的特殊形式：</a:t>
            </a:r>
          </a:p>
          <a:p>
            <a:pPr marL="844083" lvl="1" indent="-422041">
              <a:lnSpc>
                <a:spcPct val="125000"/>
              </a:lnSpc>
              <a:buFont typeface="Arial" panose="020B0604020202020204" pitchFamily="34" charset="0"/>
              <a:buAutoNum type="circleNumDbPlain"/>
            </a:pPr>
            <a:r>
              <a:rPr lang="zh-CN" altLang="en-US" sz="2215" b="1" dirty="0">
                <a:latin typeface="Times New Roman" panose="02020603050405020304" pitchFamily="18" charset="0"/>
                <a:sym typeface="宋体" panose="02010600030101010101" pitchFamily="2" charset="-122"/>
              </a:rPr>
              <a:t>当形状参数</a:t>
            </a:r>
            <a:r>
              <a:rPr lang="zh-CN" altLang="en-US" sz="2215" b="1" i="1" dirty="0">
                <a:latin typeface="Times New Roman" panose="02020603050405020304" pitchFamily="18" charset="0"/>
                <a:sym typeface="宋体" panose="02010600030101010101" pitchFamily="2" charset="-122"/>
              </a:rPr>
              <a:t>α</a:t>
            </a:r>
            <a:r>
              <a:rPr lang="zh-CN" altLang="en-US" sz="2215" b="1" dirty="0">
                <a:latin typeface="Times New Roman" panose="02020603050405020304" pitchFamily="18" charset="0"/>
                <a:sym typeface="宋体" panose="02010600030101010101" pitchFamily="2" charset="-122"/>
              </a:rPr>
              <a:t>=1时，伽马分布就是参数为</a:t>
            </a:r>
            <a:r>
              <a:rPr lang="zh-CN" altLang="en-US" sz="2215" b="1" i="1" dirty="0">
                <a:latin typeface="Times New Roman" panose="02020603050405020304" pitchFamily="18" charset="0"/>
                <a:sym typeface="宋体" panose="02010600030101010101" pitchFamily="2" charset="-122"/>
              </a:rPr>
              <a:t>σ</a:t>
            </a:r>
            <a:r>
              <a:rPr lang="zh-CN" altLang="en-US" sz="2215" b="1" dirty="0">
                <a:latin typeface="Times New Roman" panose="02020603050405020304" pitchFamily="18" charset="0"/>
                <a:sym typeface="宋体" panose="02010600030101010101" pitchFamily="2" charset="-122"/>
              </a:rPr>
              <a:t>的指数分布，X~</a:t>
            </a:r>
            <a:r>
              <a:rPr lang="en-US" altLang="zh-CN" sz="2215" b="1" dirty="0">
                <a:latin typeface="Times New Roman" panose="02020603050405020304" pitchFamily="18" charset="0"/>
                <a:sym typeface="宋体" panose="02010600030101010101" pitchFamily="2" charset="-122"/>
              </a:rPr>
              <a:t>e</a:t>
            </a:r>
            <a:r>
              <a:rPr lang="zh-CN" altLang="en-US" sz="2215" b="1" dirty="0">
                <a:latin typeface="Times New Roman" panose="02020603050405020304" pitchFamily="18" charset="0"/>
                <a:sym typeface="宋体" panose="02010600030101010101" pitchFamily="2" charset="-122"/>
              </a:rPr>
              <a:t>xp</a:t>
            </a:r>
            <a:r>
              <a:rPr lang="en-US" altLang="zh-CN" sz="2215" b="1" dirty="0">
                <a:latin typeface="Times New Roman" panose="02020603050405020304" pitchFamily="18" charset="0"/>
                <a:sym typeface="宋体" panose="02010600030101010101" pitchFamily="2" charset="-122"/>
              </a:rPr>
              <a:t>(</a:t>
            </a:r>
            <a:r>
              <a:rPr lang="zh-CN" altLang="en-US" sz="2215" b="1" i="1" dirty="0">
                <a:latin typeface="Times New Roman" panose="02020603050405020304" pitchFamily="18" charset="0"/>
                <a:sym typeface="宋体" panose="02010600030101010101" pitchFamily="2" charset="-122"/>
              </a:rPr>
              <a:t>σ</a:t>
            </a:r>
            <a:r>
              <a:rPr lang="en-US" altLang="zh-CN" sz="2215" b="1" dirty="0">
                <a:latin typeface="Times New Roman" panose="02020603050405020304" pitchFamily="18" charset="0"/>
                <a:sym typeface="宋体" panose="02010600030101010101" pitchFamily="2" charset="-122"/>
              </a:rPr>
              <a:t>)</a:t>
            </a:r>
            <a:endParaRPr lang="zh-CN" altLang="en-US" sz="2215" b="1" dirty="0">
              <a:latin typeface="Times New Roman" panose="02020603050405020304" pitchFamily="18" charset="0"/>
              <a:sym typeface="宋体" panose="02010600030101010101" pitchFamily="2" charset="-122"/>
            </a:endParaRPr>
          </a:p>
          <a:p>
            <a:pPr marL="844083" lvl="1" indent="-422041">
              <a:lnSpc>
                <a:spcPct val="125000"/>
              </a:lnSpc>
              <a:buFont typeface="Arial" panose="020B0604020202020204" pitchFamily="34" charset="0"/>
              <a:buAutoNum type="circleNumDbPlain"/>
            </a:pPr>
            <a:r>
              <a:rPr lang="zh-CN" altLang="en-US" sz="2215" b="1" dirty="0">
                <a:latin typeface="Times New Roman" panose="02020603050405020304" pitchFamily="18" charset="0"/>
                <a:sym typeface="宋体" panose="02010600030101010101" pitchFamily="2" charset="-122"/>
              </a:rPr>
              <a:t>当</a:t>
            </a:r>
            <a:r>
              <a:rPr lang="zh-CN" altLang="en-US" sz="2215" b="1" i="1" dirty="0">
                <a:latin typeface="Times New Roman" panose="02020603050405020304" pitchFamily="18" charset="0"/>
                <a:sym typeface="宋体" panose="02010600030101010101" pitchFamily="2" charset="-122"/>
              </a:rPr>
              <a:t>α</a:t>
            </a:r>
            <a:r>
              <a:rPr lang="zh-CN" altLang="en-US" sz="2215" b="1" dirty="0">
                <a:latin typeface="Times New Roman" panose="02020603050405020304" pitchFamily="18" charset="0"/>
                <a:sym typeface="宋体" panose="02010600030101010101" pitchFamily="2" charset="-122"/>
              </a:rPr>
              <a:t>=n/2，</a:t>
            </a:r>
            <a:r>
              <a:rPr lang="zh-CN" altLang="en-US" sz="2215" b="1" i="1" dirty="0">
                <a:latin typeface="Times New Roman" panose="02020603050405020304" pitchFamily="18" charset="0"/>
                <a:sym typeface="宋体" panose="02010600030101010101" pitchFamily="2" charset="-122"/>
              </a:rPr>
              <a:t>σ</a:t>
            </a:r>
            <a:r>
              <a:rPr lang="zh-CN" altLang="en-US" sz="2215" b="1" dirty="0">
                <a:latin typeface="Times New Roman" panose="02020603050405020304" pitchFamily="18" charset="0"/>
                <a:sym typeface="宋体" panose="02010600030101010101" pitchFamily="2" charset="-122"/>
              </a:rPr>
              <a:t>=2时，伽马分布就是自由度为</a:t>
            </a:r>
            <a:r>
              <a:rPr lang="zh-CN" altLang="en-US" sz="2215" b="1" i="1" dirty="0">
                <a:latin typeface="Times New Roman" panose="02020603050405020304" pitchFamily="18" charset="0"/>
                <a:sym typeface="宋体" panose="02010600030101010101" pitchFamily="2" charset="-122"/>
              </a:rPr>
              <a:t>n</a:t>
            </a:r>
            <a:r>
              <a:rPr lang="zh-CN" altLang="en-US" sz="2215" b="1" dirty="0">
                <a:latin typeface="Times New Roman" panose="02020603050405020304" pitchFamily="18" charset="0"/>
                <a:sym typeface="宋体" panose="02010600030101010101" pitchFamily="2" charset="-122"/>
              </a:rPr>
              <a:t>的卡方分布X</a:t>
            </a:r>
            <a:r>
              <a:rPr lang="zh-CN" altLang="en-US" sz="2215" b="1" baseline="30000" dirty="0">
                <a:latin typeface="Times New Roman" panose="02020603050405020304" pitchFamily="18" charset="0"/>
                <a:sym typeface="宋体" panose="02010600030101010101" pitchFamily="2" charset="-122"/>
              </a:rPr>
              <a:t>2</a:t>
            </a:r>
            <a:r>
              <a:rPr lang="zh-CN" altLang="en-US" sz="2215" b="1" dirty="0">
                <a:latin typeface="Times New Roman" panose="02020603050405020304" pitchFamily="18" charset="0"/>
                <a:sym typeface="宋体" panose="02010600030101010101" pitchFamily="2" charset="-122"/>
              </a:rPr>
              <a:t>(n)</a:t>
            </a:r>
          </a:p>
        </p:txBody>
      </p:sp>
      <p:graphicFrame>
        <p:nvGraphicFramePr>
          <p:cNvPr id="19460" name="对象 8">
            <a:hlinkClick r:id="" action="ppaction://ole?verb=0"/>
          </p:cNvPr>
          <p:cNvGraphicFramePr>
            <a:graphicFrameLocks noChangeAspect="1"/>
          </p:cNvGraphicFramePr>
          <p:nvPr/>
        </p:nvGraphicFramePr>
        <p:xfrm>
          <a:off x="2375389" y="2366597"/>
          <a:ext cx="2530719" cy="619857"/>
        </p:xfrm>
        <a:graphic>
          <a:graphicData uri="http://schemas.openxmlformats.org/presentationml/2006/ole">
            <mc:AlternateContent xmlns:mc="http://schemas.openxmlformats.org/markup-compatibility/2006">
              <mc:Choice xmlns:v="urn:schemas-microsoft-com:vml" Requires="v">
                <p:oleObj spid="_x0000_s13405" r:id="rId6" imgW="1346200" imgH="330200" progId="Equation.KSEE3">
                  <p:embed/>
                </p:oleObj>
              </mc:Choice>
              <mc:Fallback>
                <p:oleObj r:id="rId6" imgW="1346200" imgH="330200" progId="Equation.KSEE3">
                  <p:embed/>
                  <p:pic>
                    <p:nvPicPr>
                      <p:cNvPr id="19460" name="对象 8">
                        <a:hlinkClick r:id="" action="ppaction://ole?verb=0"/>
                      </p:cNvPr>
                      <p:cNvPicPr/>
                      <p:nvPr/>
                    </p:nvPicPr>
                    <p:blipFill>
                      <a:blip r:embed="rId7"/>
                      <a:stretch>
                        <a:fillRect/>
                      </a:stretch>
                    </p:blipFill>
                    <p:spPr>
                      <a:xfrm>
                        <a:off x="2375389" y="2366597"/>
                        <a:ext cx="2530719" cy="619857"/>
                      </a:xfrm>
                      <a:prstGeom prst="rect">
                        <a:avLst/>
                      </a:prstGeom>
                      <a:noFill/>
                      <a:ln w="38100">
                        <a:noFill/>
                        <a:miter/>
                      </a:ln>
                    </p:spPr>
                  </p:pic>
                </p:oleObj>
              </mc:Fallback>
            </mc:AlternateContent>
          </a:graphicData>
        </a:graphic>
      </p:graphicFrame>
      <p:graphicFrame>
        <p:nvGraphicFramePr>
          <p:cNvPr id="19461" name="对象 1"/>
          <p:cNvGraphicFramePr/>
          <p:nvPr>
            <p:extLst>
              <p:ext uri="{D42A27DB-BD31-4B8C-83A1-F6EECF244321}">
                <p14:modId xmlns:p14="http://schemas.microsoft.com/office/powerpoint/2010/main" val="2867187391"/>
              </p:ext>
            </p:extLst>
          </p:nvPr>
        </p:nvGraphicFramePr>
        <p:xfrm>
          <a:off x="5177524" y="517956"/>
          <a:ext cx="3717038" cy="2501411"/>
        </p:xfrm>
        <a:graphic>
          <a:graphicData uri="http://schemas.openxmlformats.org/presentationml/2006/ole">
            <mc:AlternateContent xmlns:mc="http://schemas.openxmlformats.org/markup-compatibility/2006">
              <mc:Choice xmlns:v="urn:schemas-microsoft-com:vml" Requires="v">
                <p:oleObj spid="_x0000_s13406" r:id="rId8" imgW="6124575" imgH="4619625" progId="Paint.Picture">
                  <p:embed/>
                </p:oleObj>
              </mc:Choice>
              <mc:Fallback>
                <p:oleObj r:id="rId8" imgW="6124575" imgH="4619625" progId="Paint.Picture">
                  <p:embed/>
                  <p:pic>
                    <p:nvPicPr>
                      <p:cNvPr id="19461" name="对象 1"/>
                      <p:cNvPicPr/>
                      <p:nvPr/>
                    </p:nvPicPr>
                    <p:blipFill>
                      <a:blip r:embed="rId9"/>
                      <a:stretch>
                        <a:fillRect/>
                      </a:stretch>
                    </p:blipFill>
                    <p:spPr>
                      <a:xfrm>
                        <a:off x="5177524" y="517956"/>
                        <a:ext cx="3717038" cy="2501411"/>
                      </a:xfrm>
                      <a:prstGeom prst="rect">
                        <a:avLst/>
                      </a:prstGeom>
                      <a:noFill/>
                      <a:ln w="38100">
                        <a:noFill/>
                        <a:miter/>
                      </a:ln>
                    </p:spPr>
                  </p:pic>
                </p:oleObj>
              </mc:Fallback>
            </mc:AlternateContent>
          </a:graphicData>
        </a:graphic>
      </p:graphicFrame>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3"/>
          <p:cNvSpPr txBox="1"/>
          <p:nvPr/>
        </p:nvSpPr>
        <p:spPr>
          <a:xfrm>
            <a:off x="1141535" y="364881"/>
            <a:ext cx="3568211" cy="433196"/>
          </a:xfrm>
          <a:prstGeom prst="rect">
            <a:avLst/>
          </a:prstGeom>
          <a:noFill/>
          <a:ln w="9525">
            <a:noFill/>
          </a:ln>
        </p:spPr>
        <p:txBody>
          <a:bodyPr wrap="square" anchor="t" anchorCtr="0">
            <a:spAutoFit/>
          </a:bodyPr>
          <a:lstStyle/>
          <a:p>
            <a:r>
              <a:rPr lang="en-US" altLang="zh-CN" sz="2215" b="1">
                <a:latin typeface="Times New Roman" panose="02020603050405020304" pitchFamily="18" charset="0"/>
              </a:rPr>
              <a:t>5</a:t>
            </a:r>
            <a:r>
              <a:rPr lang="zh-CN" altLang="en-US" sz="2215" b="1">
                <a:latin typeface="Times New Roman" panose="02020603050405020304" pitchFamily="18" charset="0"/>
              </a:rPr>
              <a:t>）卡方分布（</a:t>
            </a:r>
            <a:r>
              <a:rPr lang="zh-CN" altLang="en-US" sz="2215" b="1" i="1">
                <a:latin typeface="Times New Roman" panose="02020603050405020304" pitchFamily="18" charset="0"/>
              </a:rPr>
              <a:t>χ</a:t>
            </a:r>
            <a:r>
              <a:rPr lang="en-US" altLang="zh-CN" sz="2215" b="1" baseline="30000">
                <a:latin typeface="Times New Roman" panose="02020603050405020304" pitchFamily="18" charset="0"/>
              </a:rPr>
              <a:t>2</a:t>
            </a:r>
            <a:r>
              <a:rPr lang="zh-CN" altLang="en-US" sz="2215" b="1">
                <a:latin typeface="Times New Roman" panose="02020603050405020304" pitchFamily="18" charset="0"/>
              </a:rPr>
              <a:t>分布）</a:t>
            </a:r>
          </a:p>
        </p:txBody>
      </p:sp>
      <p:graphicFrame>
        <p:nvGraphicFramePr>
          <p:cNvPr id="21506" name="对象 15366"/>
          <p:cNvGraphicFramePr/>
          <p:nvPr/>
        </p:nvGraphicFramePr>
        <p:xfrm>
          <a:off x="677008" y="2681654"/>
          <a:ext cx="3751385" cy="433754"/>
        </p:xfrm>
        <a:graphic>
          <a:graphicData uri="http://schemas.openxmlformats.org/presentationml/2006/ole">
            <mc:AlternateContent xmlns:mc="http://schemas.openxmlformats.org/markup-compatibility/2006">
              <mc:Choice xmlns:v="urn:schemas-microsoft-com:vml" Requires="v">
                <p:oleObj spid="_x0000_s14728" r:id="rId4" imgW="4064000" imgH="469900" progId="Equation.3">
                  <p:embed/>
                </p:oleObj>
              </mc:Choice>
              <mc:Fallback>
                <p:oleObj r:id="rId4" imgW="4064000" imgH="469900" progId="Equation.3">
                  <p:embed/>
                  <p:pic>
                    <p:nvPicPr>
                      <p:cNvPr id="21506" name="对象 15366"/>
                      <p:cNvPicPr/>
                      <p:nvPr/>
                    </p:nvPicPr>
                    <p:blipFill>
                      <a:blip r:embed="rId5"/>
                      <a:stretch>
                        <a:fillRect/>
                      </a:stretch>
                    </p:blipFill>
                    <p:spPr>
                      <a:xfrm>
                        <a:off x="677008" y="2681654"/>
                        <a:ext cx="3751385" cy="433754"/>
                      </a:xfrm>
                      <a:prstGeom prst="rect">
                        <a:avLst/>
                      </a:prstGeom>
                      <a:noFill/>
                      <a:ln w="38100">
                        <a:noFill/>
                        <a:miter/>
                      </a:ln>
                    </p:spPr>
                  </p:pic>
                </p:oleObj>
              </mc:Fallback>
            </mc:AlternateContent>
          </a:graphicData>
        </a:graphic>
      </p:graphicFrame>
      <p:sp>
        <p:nvSpPr>
          <p:cNvPr id="21507" name="文本框 15367"/>
          <p:cNvSpPr txBox="1"/>
          <p:nvPr/>
        </p:nvSpPr>
        <p:spPr>
          <a:xfrm>
            <a:off x="533400" y="3115408"/>
            <a:ext cx="6349512" cy="433196"/>
          </a:xfrm>
          <a:prstGeom prst="rect">
            <a:avLst/>
          </a:prstGeom>
          <a:noFill/>
          <a:ln w="9525">
            <a:noFill/>
          </a:ln>
        </p:spPr>
        <p:txBody>
          <a:bodyPr wrap="square" anchor="t" anchorCtr="0">
            <a:spAutoFit/>
          </a:bodyPr>
          <a:lstStyle/>
          <a:p>
            <a:pPr>
              <a:spcBef>
                <a:spcPct val="50000"/>
              </a:spcBef>
            </a:pPr>
            <a:r>
              <a:rPr lang="zh-CN" altLang="en-US" sz="2215" b="1" dirty="0">
                <a:latin typeface="楷体_GB2312" pitchFamily="49" charset="-122"/>
                <a:ea typeface="楷体_GB2312" pitchFamily="49" charset="-122"/>
              </a:rPr>
              <a:t>自由度是指</a:t>
            </a:r>
            <a:r>
              <a:rPr lang="zh-CN" altLang="en-US" sz="2215" b="1" dirty="0">
                <a:latin typeface="Times New Roman" panose="02020603050405020304" pitchFamily="18" charset="0"/>
                <a:ea typeface="楷体_GB2312" pitchFamily="49" charset="-122"/>
              </a:rPr>
              <a:t>上式</a:t>
            </a:r>
            <a:r>
              <a:rPr lang="zh-CN" altLang="en-US" sz="2215" b="1" dirty="0">
                <a:latin typeface="楷体_GB2312" pitchFamily="49" charset="-122"/>
                <a:ea typeface="楷体_GB2312" pitchFamily="49" charset="-122"/>
              </a:rPr>
              <a:t>右端包含的独立变量的个数</a:t>
            </a:r>
            <a:r>
              <a:rPr lang="en-US" altLang="zh-CN" sz="2215" b="1">
                <a:latin typeface="楷体_GB2312" pitchFamily="49" charset="-122"/>
                <a:ea typeface="楷体_GB2312" pitchFamily="49" charset="-122"/>
              </a:rPr>
              <a:t>.</a:t>
            </a:r>
          </a:p>
        </p:txBody>
      </p:sp>
      <p:graphicFrame>
        <p:nvGraphicFramePr>
          <p:cNvPr id="21508" name="对象 15369"/>
          <p:cNvGraphicFramePr/>
          <p:nvPr/>
        </p:nvGraphicFramePr>
        <p:xfrm>
          <a:off x="1355481" y="886558"/>
          <a:ext cx="6060831" cy="422031"/>
        </p:xfrm>
        <a:graphic>
          <a:graphicData uri="http://schemas.openxmlformats.org/presentationml/2006/ole">
            <mc:AlternateContent xmlns:mc="http://schemas.openxmlformats.org/markup-compatibility/2006">
              <mc:Choice xmlns:v="urn:schemas-microsoft-com:vml" Requires="v">
                <p:oleObj spid="_x0000_s14729" r:id="rId6" imgW="6565900" imgH="457200" progId="Equation.3">
                  <p:embed/>
                </p:oleObj>
              </mc:Choice>
              <mc:Fallback>
                <p:oleObj r:id="rId6" imgW="6565900" imgH="457200" progId="Equation.3">
                  <p:embed/>
                  <p:pic>
                    <p:nvPicPr>
                      <p:cNvPr id="21508" name="对象 15369"/>
                      <p:cNvPicPr/>
                      <p:nvPr/>
                    </p:nvPicPr>
                    <p:blipFill>
                      <a:blip r:embed="rId7"/>
                      <a:stretch>
                        <a:fillRect/>
                      </a:stretch>
                    </p:blipFill>
                    <p:spPr>
                      <a:xfrm>
                        <a:off x="1355481" y="886558"/>
                        <a:ext cx="6060831" cy="422031"/>
                      </a:xfrm>
                      <a:prstGeom prst="rect">
                        <a:avLst/>
                      </a:prstGeom>
                      <a:noFill/>
                      <a:ln w="38100">
                        <a:noFill/>
                        <a:miter/>
                      </a:ln>
                    </p:spPr>
                  </p:pic>
                </p:oleObj>
              </mc:Fallback>
            </mc:AlternateContent>
          </a:graphicData>
        </a:graphic>
      </p:graphicFrame>
      <p:graphicFrame>
        <p:nvGraphicFramePr>
          <p:cNvPr id="21509" name="对象 15370"/>
          <p:cNvGraphicFramePr/>
          <p:nvPr/>
        </p:nvGraphicFramePr>
        <p:xfrm>
          <a:off x="1141535" y="1462454"/>
          <a:ext cx="2016369" cy="398585"/>
        </p:xfrm>
        <a:graphic>
          <a:graphicData uri="http://schemas.openxmlformats.org/presentationml/2006/ole">
            <mc:AlternateContent xmlns:mc="http://schemas.openxmlformats.org/markup-compatibility/2006">
              <mc:Choice xmlns:v="urn:schemas-microsoft-com:vml" Requires="v">
                <p:oleObj spid="_x0000_s14730" r:id="rId8" imgW="2183765" imgH="431800" progId="Equation.3">
                  <p:embed/>
                </p:oleObj>
              </mc:Choice>
              <mc:Fallback>
                <p:oleObj r:id="rId8" imgW="2183765" imgH="431800" progId="Equation.3">
                  <p:embed/>
                  <p:pic>
                    <p:nvPicPr>
                      <p:cNvPr id="21509" name="对象 15370"/>
                      <p:cNvPicPr/>
                      <p:nvPr/>
                    </p:nvPicPr>
                    <p:blipFill>
                      <a:blip r:embed="rId9"/>
                      <a:stretch>
                        <a:fillRect/>
                      </a:stretch>
                    </p:blipFill>
                    <p:spPr>
                      <a:xfrm>
                        <a:off x="1141535" y="1462454"/>
                        <a:ext cx="2016369" cy="398585"/>
                      </a:xfrm>
                      <a:prstGeom prst="rect">
                        <a:avLst/>
                      </a:prstGeom>
                      <a:noFill/>
                      <a:ln w="38100">
                        <a:noFill/>
                        <a:miter/>
                      </a:ln>
                    </p:spPr>
                  </p:pic>
                </p:oleObj>
              </mc:Fallback>
            </mc:AlternateContent>
          </a:graphicData>
        </a:graphic>
      </p:graphicFrame>
      <p:graphicFrame>
        <p:nvGraphicFramePr>
          <p:cNvPr id="21510" name="对象 15372"/>
          <p:cNvGraphicFramePr/>
          <p:nvPr/>
        </p:nvGraphicFramePr>
        <p:xfrm>
          <a:off x="2394438" y="1861039"/>
          <a:ext cx="3657600" cy="468923"/>
        </p:xfrm>
        <a:graphic>
          <a:graphicData uri="http://schemas.openxmlformats.org/presentationml/2006/ole">
            <mc:AlternateContent xmlns:mc="http://schemas.openxmlformats.org/markup-compatibility/2006">
              <mc:Choice xmlns:v="urn:schemas-microsoft-com:vml" Requires="v">
                <p:oleObj spid="_x0000_s14731" r:id="rId10" imgW="3962400" imgH="508000" progId="Equation.3">
                  <p:embed/>
                </p:oleObj>
              </mc:Choice>
              <mc:Fallback>
                <p:oleObj r:id="rId10" imgW="3962400" imgH="508000" progId="Equation.3">
                  <p:embed/>
                  <p:pic>
                    <p:nvPicPr>
                      <p:cNvPr id="21510" name="对象 15372"/>
                      <p:cNvPicPr/>
                      <p:nvPr/>
                    </p:nvPicPr>
                    <p:blipFill>
                      <a:blip r:embed="rId11"/>
                      <a:stretch>
                        <a:fillRect/>
                      </a:stretch>
                    </p:blipFill>
                    <p:spPr>
                      <a:xfrm>
                        <a:off x="2394438" y="1861039"/>
                        <a:ext cx="3657600" cy="468923"/>
                      </a:xfrm>
                      <a:prstGeom prst="rect">
                        <a:avLst/>
                      </a:prstGeom>
                      <a:solidFill>
                        <a:srgbClr val="FFFFFF"/>
                      </a:solidFill>
                      <a:ln w="38100">
                        <a:noFill/>
                        <a:miter/>
                      </a:ln>
                    </p:spPr>
                  </p:pic>
                </p:oleObj>
              </mc:Fallback>
            </mc:AlternateContent>
          </a:graphicData>
        </a:graphic>
      </p:graphicFrame>
      <p:graphicFrame>
        <p:nvGraphicFramePr>
          <p:cNvPr id="21511" name="对象 15373"/>
          <p:cNvGraphicFramePr/>
          <p:nvPr/>
        </p:nvGraphicFramePr>
        <p:xfrm>
          <a:off x="4292112" y="2681654"/>
          <a:ext cx="2262554" cy="433754"/>
        </p:xfrm>
        <a:graphic>
          <a:graphicData uri="http://schemas.openxmlformats.org/presentationml/2006/ole">
            <mc:AlternateContent xmlns:mc="http://schemas.openxmlformats.org/markup-compatibility/2006">
              <mc:Choice xmlns:v="urn:schemas-microsoft-com:vml" Requires="v">
                <p:oleObj spid="_x0000_s14732" r:id="rId12" imgW="2451100" imgH="469900" progId="Equation.3">
                  <p:embed/>
                </p:oleObj>
              </mc:Choice>
              <mc:Fallback>
                <p:oleObj r:id="rId12" imgW="2451100" imgH="469900" progId="Equation.3">
                  <p:embed/>
                  <p:pic>
                    <p:nvPicPr>
                      <p:cNvPr id="21511" name="对象 15373"/>
                      <p:cNvPicPr/>
                      <p:nvPr/>
                    </p:nvPicPr>
                    <p:blipFill>
                      <a:blip r:embed="rId13"/>
                      <a:stretch>
                        <a:fillRect/>
                      </a:stretch>
                    </p:blipFill>
                    <p:spPr>
                      <a:xfrm>
                        <a:off x="4292112" y="2681654"/>
                        <a:ext cx="2262554" cy="433754"/>
                      </a:xfrm>
                      <a:prstGeom prst="rect">
                        <a:avLst/>
                      </a:prstGeom>
                      <a:noFill/>
                      <a:ln w="38100">
                        <a:noFill/>
                        <a:miter/>
                      </a:ln>
                    </p:spPr>
                  </p:pic>
                </p:oleObj>
              </mc:Fallback>
            </mc:AlternateContent>
          </a:graphicData>
        </a:graphic>
      </p:graphicFrame>
      <p:graphicFrame>
        <p:nvGraphicFramePr>
          <p:cNvPr id="21512" name="对象 16388"/>
          <p:cNvGraphicFramePr/>
          <p:nvPr/>
        </p:nvGraphicFramePr>
        <p:xfrm>
          <a:off x="1872761" y="5152293"/>
          <a:ext cx="715108" cy="363415"/>
        </p:xfrm>
        <a:graphic>
          <a:graphicData uri="http://schemas.openxmlformats.org/presentationml/2006/ole">
            <mc:AlternateContent xmlns:mc="http://schemas.openxmlformats.org/markup-compatibility/2006">
              <mc:Choice xmlns:v="urn:schemas-microsoft-com:vml" Requires="v">
                <p:oleObj spid="_x0000_s14733" r:id="rId14" imgW="774065" imgH="393700" progId="Equation.3">
                  <p:embed/>
                </p:oleObj>
              </mc:Choice>
              <mc:Fallback>
                <p:oleObj r:id="rId14" imgW="774065" imgH="393700" progId="Equation.3">
                  <p:embed/>
                  <p:pic>
                    <p:nvPicPr>
                      <p:cNvPr id="21512" name="对象 16388"/>
                      <p:cNvPicPr/>
                      <p:nvPr/>
                    </p:nvPicPr>
                    <p:blipFill>
                      <a:blip r:embed="rId15"/>
                      <a:stretch>
                        <a:fillRect/>
                      </a:stretch>
                    </p:blipFill>
                    <p:spPr>
                      <a:xfrm>
                        <a:off x="1872761" y="5152293"/>
                        <a:ext cx="715108" cy="363415"/>
                      </a:xfrm>
                      <a:prstGeom prst="rect">
                        <a:avLst/>
                      </a:prstGeom>
                      <a:noFill/>
                      <a:ln w="38100">
                        <a:noFill/>
                        <a:miter/>
                      </a:ln>
                    </p:spPr>
                  </p:pic>
                </p:oleObj>
              </mc:Fallback>
            </mc:AlternateContent>
          </a:graphicData>
        </a:graphic>
      </p:graphicFrame>
      <p:graphicFrame>
        <p:nvGraphicFramePr>
          <p:cNvPr id="21513" name="对象 16396"/>
          <p:cNvGraphicFramePr/>
          <p:nvPr/>
        </p:nvGraphicFramePr>
        <p:xfrm>
          <a:off x="2669931" y="5249008"/>
          <a:ext cx="222738" cy="140677"/>
        </p:xfrm>
        <a:graphic>
          <a:graphicData uri="http://schemas.openxmlformats.org/presentationml/2006/ole">
            <mc:AlternateContent xmlns:mc="http://schemas.openxmlformats.org/markup-compatibility/2006">
              <mc:Choice xmlns:v="urn:schemas-microsoft-com:vml" Requires="v">
                <p:oleObj spid="_x0000_s14734" r:id="rId16" imgW="241300" imgH="152400" progId="Equation.3">
                  <p:embed/>
                </p:oleObj>
              </mc:Choice>
              <mc:Fallback>
                <p:oleObj r:id="rId16" imgW="241300" imgH="152400" progId="Equation.3">
                  <p:embed/>
                  <p:pic>
                    <p:nvPicPr>
                      <p:cNvPr id="21513" name="对象 16396"/>
                      <p:cNvPicPr/>
                      <p:nvPr/>
                    </p:nvPicPr>
                    <p:blipFill>
                      <a:blip r:embed="rId17"/>
                      <a:stretch>
                        <a:fillRect/>
                      </a:stretch>
                    </p:blipFill>
                    <p:spPr>
                      <a:xfrm>
                        <a:off x="2669931" y="5249008"/>
                        <a:ext cx="222738" cy="140677"/>
                      </a:xfrm>
                      <a:prstGeom prst="rect">
                        <a:avLst/>
                      </a:prstGeom>
                      <a:noFill/>
                      <a:ln w="38100">
                        <a:noFill/>
                        <a:miter/>
                      </a:ln>
                    </p:spPr>
                  </p:pic>
                </p:oleObj>
              </mc:Fallback>
            </mc:AlternateContent>
          </a:graphicData>
        </a:graphic>
      </p:graphicFrame>
      <p:graphicFrame>
        <p:nvGraphicFramePr>
          <p:cNvPr id="21514" name="对象 16397"/>
          <p:cNvGraphicFramePr/>
          <p:nvPr/>
        </p:nvGraphicFramePr>
        <p:xfrm>
          <a:off x="2974731" y="4651131"/>
          <a:ext cx="890954" cy="1395046"/>
        </p:xfrm>
        <a:graphic>
          <a:graphicData uri="http://schemas.openxmlformats.org/presentationml/2006/ole">
            <mc:AlternateContent xmlns:mc="http://schemas.openxmlformats.org/markup-compatibility/2006">
              <mc:Choice xmlns:v="urn:schemas-microsoft-com:vml" Requires="v">
                <p:oleObj spid="_x0000_s14735" r:id="rId18" imgW="965200" imgH="1511300" progId="Equation.3">
                  <p:embed/>
                </p:oleObj>
              </mc:Choice>
              <mc:Fallback>
                <p:oleObj r:id="rId18" imgW="965200" imgH="1511300" progId="Equation.3">
                  <p:embed/>
                  <p:pic>
                    <p:nvPicPr>
                      <p:cNvPr id="21514" name="对象 16397"/>
                      <p:cNvPicPr/>
                      <p:nvPr/>
                    </p:nvPicPr>
                    <p:blipFill>
                      <a:blip r:embed="rId19"/>
                      <a:stretch>
                        <a:fillRect/>
                      </a:stretch>
                    </p:blipFill>
                    <p:spPr>
                      <a:xfrm>
                        <a:off x="2974731" y="4651131"/>
                        <a:ext cx="890954" cy="1395046"/>
                      </a:xfrm>
                      <a:prstGeom prst="rect">
                        <a:avLst/>
                      </a:prstGeom>
                      <a:noFill/>
                      <a:ln w="38100">
                        <a:noFill/>
                        <a:miter/>
                      </a:ln>
                    </p:spPr>
                  </p:pic>
                </p:oleObj>
              </mc:Fallback>
            </mc:AlternateContent>
          </a:graphicData>
        </a:graphic>
      </p:graphicFrame>
      <p:graphicFrame>
        <p:nvGraphicFramePr>
          <p:cNvPr id="21515" name="对象 16398"/>
          <p:cNvGraphicFramePr/>
          <p:nvPr/>
        </p:nvGraphicFramePr>
        <p:xfrm>
          <a:off x="3865685" y="5804389"/>
          <a:ext cx="2250831" cy="363415"/>
        </p:xfrm>
        <a:graphic>
          <a:graphicData uri="http://schemas.openxmlformats.org/presentationml/2006/ole">
            <mc:AlternateContent xmlns:mc="http://schemas.openxmlformats.org/markup-compatibility/2006">
              <mc:Choice xmlns:v="urn:schemas-microsoft-com:vml" Requires="v">
                <p:oleObj spid="_x0000_s14736" r:id="rId20" imgW="2437130" imgH="393700" progId="Equation.3">
                  <p:embed/>
                </p:oleObj>
              </mc:Choice>
              <mc:Fallback>
                <p:oleObj r:id="rId20" imgW="2437130" imgH="393700" progId="Equation.3">
                  <p:embed/>
                  <p:pic>
                    <p:nvPicPr>
                      <p:cNvPr id="21515" name="对象 16398"/>
                      <p:cNvPicPr/>
                      <p:nvPr/>
                    </p:nvPicPr>
                    <p:blipFill>
                      <a:blip r:embed="rId21"/>
                      <a:stretch>
                        <a:fillRect/>
                      </a:stretch>
                    </p:blipFill>
                    <p:spPr>
                      <a:xfrm>
                        <a:off x="3865685" y="5804389"/>
                        <a:ext cx="2250831" cy="363415"/>
                      </a:xfrm>
                      <a:prstGeom prst="rect">
                        <a:avLst/>
                      </a:prstGeom>
                      <a:noFill/>
                      <a:ln w="38100">
                        <a:noFill/>
                        <a:miter/>
                      </a:ln>
                    </p:spPr>
                  </p:pic>
                </p:oleObj>
              </mc:Fallback>
            </mc:AlternateContent>
          </a:graphicData>
        </a:graphic>
      </p:graphicFrame>
      <p:graphicFrame>
        <p:nvGraphicFramePr>
          <p:cNvPr id="21516" name="对象 16399"/>
          <p:cNvGraphicFramePr/>
          <p:nvPr/>
        </p:nvGraphicFramePr>
        <p:xfrm>
          <a:off x="3417277" y="4202723"/>
          <a:ext cx="2309446" cy="1312985"/>
        </p:xfrm>
        <a:graphic>
          <a:graphicData uri="http://schemas.openxmlformats.org/presentationml/2006/ole">
            <mc:AlternateContent xmlns:mc="http://schemas.openxmlformats.org/markup-compatibility/2006">
              <mc:Choice xmlns:v="urn:schemas-microsoft-com:vml" Requires="v">
                <p:oleObj spid="_x0000_s14737" r:id="rId22" imgW="2501900" imgH="1422400" progId="Equation.3">
                  <p:embed/>
                </p:oleObj>
              </mc:Choice>
              <mc:Fallback>
                <p:oleObj r:id="rId22" imgW="2501900" imgH="1422400" progId="Equation.3">
                  <p:embed/>
                  <p:pic>
                    <p:nvPicPr>
                      <p:cNvPr id="21516" name="对象 16399"/>
                      <p:cNvPicPr/>
                      <p:nvPr/>
                    </p:nvPicPr>
                    <p:blipFill>
                      <a:blip r:embed="rId23"/>
                      <a:stretch>
                        <a:fillRect/>
                      </a:stretch>
                    </p:blipFill>
                    <p:spPr>
                      <a:xfrm>
                        <a:off x="3417277" y="4202723"/>
                        <a:ext cx="2309446" cy="1312985"/>
                      </a:xfrm>
                      <a:prstGeom prst="rect">
                        <a:avLst/>
                      </a:prstGeom>
                      <a:noFill/>
                      <a:ln w="38100">
                        <a:noFill/>
                        <a:miter/>
                      </a:ln>
                    </p:spPr>
                  </p:pic>
                </p:oleObj>
              </mc:Fallback>
            </mc:AlternateContent>
          </a:graphicData>
        </a:graphic>
      </p:graphicFrame>
      <p:graphicFrame>
        <p:nvGraphicFramePr>
          <p:cNvPr id="21517" name="对象 16400"/>
          <p:cNvGraphicFramePr/>
          <p:nvPr/>
        </p:nvGraphicFramePr>
        <p:xfrm>
          <a:off x="5728189" y="4850423"/>
          <a:ext cx="1066800" cy="363415"/>
        </p:xfrm>
        <a:graphic>
          <a:graphicData uri="http://schemas.openxmlformats.org/presentationml/2006/ole">
            <mc:AlternateContent xmlns:mc="http://schemas.openxmlformats.org/markup-compatibility/2006">
              <mc:Choice xmlns:v="urn:schemas-microsoft-com:vml" Requires="v">
                <p:oleObj spid="_x0000_s14738" r:id="rId24" imgW="1155065" imgH="393700" progId="Equation.3">
                  <p:embed/>
                </p:oleObj>
              </mc:Choice>
              <mc:Fallback>
                <p:oleObj r:id="rId24" imgW="1155065" imgH="393700" progId="Equation.3">
                  <p:embed/>
                  <p:pic>
                    <p:nvPicPr>
                      <p:cNvPr id="21517" name="对象 16400"/>
                      <p:cNvPicPr/>
                      <p:nvPr/>
                    </p:nvPicPr>
                    <p:blipFill>
                      <a:blip r:embed="rId25"/>
                      <a:stretch>
                        <a:fillRect/>
                      </a:stretch>
                    </p:blipFill>
                    <p:spPr>
                      <a:xfrm>
                        <a:off x="5728189" y="4850423"/>
                        <a:ext cx="1066800" cy="363415"/>
                      </a:xfrm>
                      <a:prstGeom prst="rect">
                        <a:avLst/>
                      </a:prstGeom>
                      <a:noFill/>
                      <a:ln w="38100">
                        <a:noFill/>
                        <a:miter/>
                      </a:ln>
                    </p:spPr>
                  </p:pic>
                </p:oleObj>
              </mc:Fallback>
            </mc:AlternateContent>
          </a:graphicData>
        </a:graphic>
      </p:graphicFrame>
      <p:graphicFrame>
        <p:nvGraphicFramePr>
          <p:cNvPr id="21518" name="对象 16401"/>
          <p:cNvGraphicFramePr/>
          <p:nvPr/>
        </p:nvGraphicFramePr>
        <p:xfrm>
          <a:off x="6052039" y="5715000"/>
          <a:ext cx="937846" cy="410308"/>
        </p:xfrm>
        <a:graphic>
          <a:graphicData uri="http://schemas.openxmlformats.org/presentationml/2006/ole">
            <mc:AlternateContent xmlns:mc="http://schemas.openxmlformats.org/markup-compatibility/2006">
              <mc:Choice xmlns:v="urn:schemas-microsoft-com:vml" Requires="v">
                <p:oleObj spid="_x0000_s14739" r:id="rId26" imgW="1015365" imgH="444500" progId="Equation.3">
                  <p:embed/>
                </p:oleObj>
              </mc:Choice>
              <mc:Fallback>
                <p:oleObj r:id="rId26" imgW="1015365" imgH="444500" progId="Equation.3">
                  <p:embed/>
                  <p:pic>
                    <p:nvPicPr>
                      <p:cNvPr id="21518" name="对象 16401"/>
                      <p:cNvPicPr/>
                      <p:nvPr/>
                    </p:nvPicPr>
                    <p:blipFill>
                      <a:blip r:embed="rId27"/>
                      <a:stretch>
                        <a:fillRect/>
                      </a:stretch>
                    </p:blipFill>
                    <p:spPr>
                      <a:xfrm>
                        <a:off x="6052039" y="5715000"/>
                        <a:ext cx="937846" cy="410308"/>
                      </a:xfrm>
                      <a:prstGeom prst="rect">
                        <a:avLst/>
                      </a:prstGeom>
                      <a:noFill/>
                      <a:ln w="38100">
                        <a:noFill/>
                        <a:miter/>
                      </a:ln>
                    </p:spPr>
                  </p:pic>
                </p:oleObj>
              </mc:Fallback>
            </mc:AlternateContent>
          </a:graphicData>
        </a:graphic>
      </p:graphicFrame>
      <p:graphicFrame>
        <p:nvGraphicFramePr>
          <p:cNvPr id="21519" name="对象 5"/>
          <p:cNvGraphicFramePr/>
          <p:nvPr/>
        </p:nvGraphicFramePr>
        <p:xfrm>
          <a:off x="2687516" y="3830515"/>
          <a:ext cx="187569" cy="82062"/>
        </p:xfrm>
        <a:graphic>
          <a:graphicData uri="http://schemas.openxmlformats.org/presentationml/2006/ole">
            <mc:AlternateContent xmlns:mc="http://schemas.openxmlformats.org/markup-compatibility/2006">
              <mc:Choice xmlns:v="urn:schemas-microsoft-com:vml" Requires="v">
                <p:oleObj spid="_x0000_s14740" r:id="rId28" imgW="203200" imgH="88265" progId="Equation.3">
                  <p:embed/>
                </p:oleObj>
              </mc:Choice>
              <mc:Fallback>
                <p:oleObj r:id="rId28" imgW="203200" imgH="88265" progId="Equation.3">
                  <p:embed/>
                  <p:pic>
                    <p:nvPicPr>
                      <p:cNvPr id="21519" name="对象 5"/>
                      <p:cNvPicPr/>
                      <p:nvPr/>
                    </p:nvPicPr>
                    <p:blipFill>
                      <a:blip r:embed="rId29">
                        <a:clrChange>
                          <a:clrFrom>
                            <a:srgbClr val="000000"/>
                          </a:clrFrom>
                          <a:clrTo>
                            <a:srgbClr val="000000">
                              <a:alpha val="0"/>
                            </a:srgbClr>
                          </a:clrTo>
                        </a:clrChange>
                      </a:blip>
                      <a:stretch>
                        <a:fillRect/>
                      </a:stretch>
                    </p:blipFill>
                    <p:spPr>
                      <a:xfrm>
                        <a:off x="2687516" y="3830515"/>
                        <a:ext cx="187569" cy="82062"/>
                      </a:xfrm>
                      <a:prstGeom prst="rect">
                        <a:avLst/>
                      </a:prstGeom>
                      <a:noFill/>
                      <a:ln w="38100">
                        <a:noFill/>
                        <a:miter/>
                      </a:ln>
                    </p:spPr>
                  </p:pic>
                </p:oleObj>
              </mc:Fallback>
            </mc:AlternateContent>
          </a:graphicData>
        </a:graphic>
      </p:graphicFrame>
      <p:sp>
        <p:nvSpPr>
          <p:cNvPr id="21520" name="文本框 9"/>
          <p:cNvSpPr txBox="1"/>
          <p:nvPr/>
        </p:nvSpPr>
        <p:spPr>
          <a:xfrm>
            <a:off x="870439" y="3659066"/>
            <a:ext cx="3041217" cy="433196"/>
          </a:xfrm>
          <a:prstGeom prst="rect">
            <a:avLst/>
          </a:prstGeom>
          <a:noFill/>
          <a:ln w="9525">
            <a:noFill/>
          </a:ln>
        </p:spPr>
        <p:txBody>
          <a:bodyPr wrap="none" anchor="t" anchorCtr="0">
            <a:spAutoFit/>
          </a:bodyPr>
          <a:lstStyle/>
          <a:p>
            <a:r>
              <a:rPr lang="zh-CN" altLang="en-US" sz="2215" b="1" i="1">
                <a:latin typeface="Times New Roman" panose="02020603050405020304" pitchFamily="18" charset="0"/>
              </a:rPr>
              <a:t>χ</a:t>
            </a:r>
            <a:r>
              <a:rPr lang="en-US" altLang="zh-CN" sz="2215" b="1" baseline="30000">
                <a:latin typeface="Times New Roman" panose="02020603050405020304" pitchFamily="18" charset="0"/>
              </a:rPr>
              <a:t>2</a:t>
            </a:r>
            <a:r>
              <a:rPr lang="en-US" altLang="zh-CN" sz="2215" b="1">
                <a:latin typeface="Times New Roman" panose="02020603050405020304" pitchFamily="18" charset="0"/>
              </a:rPr>
              <a:t>(n)</a:t>
            </a:r>
            <a:r>
              <a:rPr lang="zh-CN" altLang="en-US" sz="2215" b="1">
                <a:latin typeface="Times New Roman" panose="02020603050405020304" pitchFamily="18" charset="0"/>
              </a:rPr>
              <a:t>分布的概率密度是</a:t>
            </a:r>
            <a:endParaRPr lang="zh-CN" altLang="en-US" sz="2215">
              <a:latin typeface="Tahoma" panose="020B0604030504040204" pitchFamily="34"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56AEE7F-22C0-4941-92C0-94694C884EA5}"/>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latin typeface="+mn-lt"/>
              </a:rPr>
              <a:t>图灵测试</a:t>
            </a:r>
          </a:p>
        </p:txBody>
      </p:sp>
      <p:sp>
        <p:nvSpPr>
          <p:cNvPr id="10243" name="Rectangle 3">
            <a:extLst>
              <a:ext uri="{FF2B5EF4-FFF2-40B4-BE49-F238E27FC236}">
                <a16:creationId xmlns:a16="http://schemas.microsoft.com/office/drawing/2014/main" id="{3EFD0A52-C42C-4771-AB58-D305D0270AB2}"/>
              </a:ext>
            </a:extLst>
          </p:cNvPr>
          <p:cNvSpPr>
            <a:spLocks noGrp="1" noChangeArrowheads="1"/>
          </p:cNvSpPr>
          <p:nvPr>
            <p:ph type="body" idx="1"/>
          </p:nvPr>
        </p:nvSpPr>
        <p:spPr>
          <a:xfrm>
            <a:off x="647700" y="1341438"/>
            <a:ext cx="7848600" cy="4608512"/>
          </a:xfrm>
        </p:spPr>
        <p:txBody>
          <a:bodyPr/>
          <a:lstStyle/>
          <a:p>
            <a:pPr eaLnBrk="1" hangingPunct="1">
              <a:buClr>
                <a:srgbClr val="FF0000"/>
              </a:buClr>
              <a:buSzPct val="55000"/>
            </a:pPr>
            <a:r>
              <a:rPr lang="zh-CN" altLang="en-US" sz="2400">
                <a:ea typeface="微软雅黑" panose="020B0503020204020204" pitchFamily="34" charset="-122"/>
              </a:rPr>
              <a:t>图灵测试很通用，因为其具备两个显著的特征：</a:t>
            </a:r>
            <a:endParaRPr lang="en-US" altLang="zh-CN" sz="2400">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a:solidFill>
                  <a:srgbClr val="0000FF"/>
                </a:solidFill>
                <a:ea typeface="微软雅黑" panose="020B0503020204020204" pitchFamily="34" charset="-122"/>
              </a:rPr>
              <a:t>使用终端进行人机交互</a:t>
            </a:r>
            <a:r>
              <a:rPr lang="zh-CN" altLang="en-US" sz="2000">
                <a:ea typeface="微软雅黑" panose="020B0503020204020204" pitchFamily="34" charset="-122"/>
              </a:rPr>
              <a:t>，让人们对智能有客观的衡量标准，避免了对人类本质的争论，排除了偏向人类的可能性</a:t>
            </a:r>
            <a:endParaRPr lang="en-US" altLang="zh-CN" sz="2000">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a:ea typeface="微软雅黑" panose="020B0503020204020204" pitchFamily="34" charset="-122"/>
              </a:rPr>
              <a:t>测试本身</a:t>
            </a:r>
            <a:r>
              <a:rPr lang="zh-CN" altLang="en-US" sz="2000">
                <a:solidFill>
                  <a:srgbClr val="0000FF"/>
                </a:solidFill>
                <a:ea typeface="微软雅黑" panose="020B0503020204020204" pitchFamily="34" charset="-122"/>
              </a:rPr>
              <a:t>独立于实验细节</a:t>
            </a:r>
            <a:r>
              <a:rPr lang="zh-CN" altLang="en-US" sz="2000">
                <a:ea typeface="微软雅黑" panose="020B0503020204020204" pitchFamily="34" charset="-122"/>
              </a:rPr>
              <a:t>。审讯员既可以提出任何领域的任何问题，也可以只关注答案本身</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内容占位符 19465"/>
          <p:cNvPicPr>
            <a:picLocks noGrp="1" noChangeAspect="1"/>
          </p:cNvPicPr>
          <p:nvPr>
            <p:ph idx="1"/>
          </p:nvPr>
        </p:nvPicPr>
        <p:blipFill>
          <a:blip r:embed="rId2"/>
          <a:srcRect t="4109" b="6941"/>
          <a:stretch>
            <a:fillRect/>
          </a:stretch>
        </p:blipFill>
        <p:spPr>
          <a:xfrm>
            <a:off x="2050073" y="620688"/>
            <a:ext cx="5136173" cy="3426069"/>
          </a:xfrm>
          <a:ln/>
        </p:spPr>
      </p:pic>
      <p:sp>
        <p:nvSpPr>
          <p:cNvPr id="23555" name="文本框 8"/>
          <p:cNvSpPr txBox="1"/>
          <p:nvPr/>
        </p:nvSpPr>
        <p:spPr>
          <a:xfrm>
            <a:off x="564174" y="4152900"/>
            <a:ext cx="8107973" cy="1753237"/>
          </a:xfrm>
          <a:prstGeom prst="rect">
            <a:avLst/>
          </a:prstGeom>
          <a:noFill/>
          <a:ln w="9525">
            <a:noFill/>
          </a:ln>
        </p:spPr>
        <p:txBody>
          <a:bodyPr wrap="square" anchor="t" anchorCtr="0">
            <a:spAutoFit/>
          </a:bodyPr>
          <a:lstStyle/>
          <a:p>
            <a:pPr>
              <a:lnSpc>
                <a:spcPct val="125000"/>
              </a:lnSpc>
            </a:pPr>
            <a:r>
              <a:rPr lang="zh-CN" altLang="en-US" sz="2215" b="1" i="1">
                <a:latin typeface="Times New Roman" panose="02020603050405020304" pitchFamily="18" charset="0"/>
              </a:rPr>
              <a:t>χ</a:t>
            </a:r>
            <a:r>
              <a:rPr lang="en-US" altLang="zh-CN" sz="2215" b="1" baseline="30000">
                <a:latin typeface="Times New Roman" panose="02020603050405020304" pitchFamily="18" charset="0"/>
              </a:rPr>
              <a:t>2</a:t>
            </a:r>
            <a:r>
              <a:rPr lang="zh-CN" altLang="en-US" sz="2215" b="1">
                <a:latin typeface="Times New Roman" panose="02020603050405020304" pitchFamily="18" charset="0"/>
              </a:rPr>
              <a:t>分布性质：</a:t>
            </a:r>
          </a:p>
          <a:p>
            <a:pPr>
              <a:lnSpc>
                <a:spcPct val="125000"/>
              </a:lnSpc>
            </a:pPr>
            <a:r>
              <a:rPr lang="en-US" altLang="zh-CN" sz="2215" b="1">
                <a:latin typeface="Times New Roman" panose="02020603050405020304" pitchFamily="18" charset="0"/>
              </a:rPr>
              <a:t>1</a:t>
            </a:r>
            <a:r>
              <a:rPr lang="zh-CN" altLang="en-US" sz="2215" b="1">
                <a:latin typeface="Times New Roman" panose="02020603050405020304" pitchFamily="18" charset="0"/>
              </a:rPr>
              <a:t>）可加性：设</a:t>
            </a:r>
            <a:r>
              <a:rPr lang="zh-CN" altLang="en-US" sz="2215" b="1" i="1">
                <a:latin typeface="Times New Roman" panose="02020603050405020304" pitchFamily="18" charset="0"/>
                <a:sym typeface="宋体" panose="02010600030101010101" pitchFamily="2" charset="-122"/>
              </a:rPr>
              <a:t>χ</a:t>
            </a:r>
            <a:r>
              <a:rPr lang="en-US" altLang="zh-CN" sz="2215" b="1" baseline="-25000">
                <a:latin typeface="Times New Roman" panose="02020603050405020304" pitchFamily="18" charset="0"/>
                <a:sym typeface="宋体" panose="02010600030101010101" pitchFamily="2" charset="-122"/>
              </a:rPr>
              <a:t>1</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zh-CN" altLang="en-US" sz="2215" b="1" i="1">
                <a:latin typeface="Times New Roman" panose="02020603050405020304" pitchFamily="18" charset="0"/>
                <a:sym typeface="宋体" panose="02010600030101010101" pitchFamily="2" charset="-122"/>
              </a:rPr>
              <a:t>χ</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en-US" altLang="zh-CN" sz="2215" b="1" i="1">
                <a:latin typeface="Times New Roman" panose="02020603050405020304" pitchFamily="18" charset="0"/>
                <a:sym typeface="宋体" panose="02010600030101010101" pitchFamily="2" charset="-122"/>
              </a:rPr>
              <a:t>n</a:t>
            </a:r>
            <a:r>
              <a:rPr lang="en-US" altLang="zh-CN" sz="2215" b="1" baseline="-25000">
                <a:latin typeface="Times New Roman" panose="02020603050405020304" pitchFamily="18" charset="0"/>
                <a:sym typeface="宋体" panose="02010600030101010101" pitchFamily="2" charset="-122"/>
              </a:rPr>
              <a:t>1</a:t>
            </a:r>
            <a:r>
              <a:rPr lang="en-US" altLang="zh-CN" sz="2215" b="1">
                <a:latin typeface="Times New Roman" panose="02020603050405020304" pitchFamily="18" charset="0"/>
                <a:sym typeface="宋体" panose="02010600030101010101" pitchFamily="2" charset="-122"/>
              </a:rPr>
              <a:t>) </a:t>
            </a:r>
            <a:r>
              <a:rPr lang="en-US" altLang="zh-CN" sz="2215" b="1" i="1">
                <a:latin typeface="Times New Roman" panose="02020603050405020304" pitchFamily="18" charset="0"/>
              </a:rPr>
              <a:t>, </a:t>
            </a:r>
            <a:r>
              <a:rPr lang="zh-CN" altLang="en-US" sz="2215" b="1" i="1">
                <a:latin typeface="Times New Roman" panose="02020603050405020304" pitchFamily="18" charset="0"/>
              </a:rPr>
              <a:t>χ</a:t>
            </a:r>
            <a:r>
              <a:rPr lang="en-US" altLang="zh-CN" sz="2215" b="1" baseline="-25000">
                <a:latin typeface="Times New Roman" panose="02020603050405020304" pitchFamily="18" charset="0"/>
              </a:rPr>
              <a:t>2</a:t>
            </a:r>
            <a:r>
              <a:rPr lang="en-US" altLang="zh-CN" sz="2215" b="1" baseline="30000">
                <a:latin typeface="Times New Roman" panose="02020603050405020304" pitchFamily="18" charset="0"/>
              </a:rPr>
              <a:t>2</a:t>
            </a:r>
            <a:r>
              <a:rPr lang="en-US" altLang="zh-CN" sz="2215" b="1">
                <a:latin typeface="Times New Roman" panose="02020603050405020304" pitchFamily="18" charset="0"/>
              </a:rPr>
              <a:t>~</a:t>
            </a:r>
            <a:r>
              <a:rPr lang="zh-CN" altLang="en-US" sz="2215" b="1" i="1">
                <a:latin typeface="Times New Roman" panose="02020603050405020304" pitchFamily="18" charset="0"/>
                <a:sym typeface="宋体" panose="02010600030101010101" pitchFamily="2" charset="-122"/>
              </a:rPr>
              <a:t>χ</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rPr>
              <a:t>(</a:t>
            </a:r>
            <a:r>
              <a:rPr lang="en-US" altLang="zh-CN" sz="2215" b="1" i="1">
                <a:latin typeface="Times New Roman" panose="02020603050405020304" pitchFamily="18" charset="0"/>
              </a:rPr>
              <a:t>n</a:t>
            </a:r>
            <a:r>
              <a:rPr lang="en-US" altLang="zh-CN" sz="2215" b="1" baseline="-25000">
                <a:latin typeface="Times New Roman" panose="02020603050405020304" pitchFamily="18" charset="0"/>
              </a:rPr>
              <a:t>2</a:t>
            </a:r>
            <a:r>
              <a:rPr lang="en-US" altLang="zh-CN" sz="2215" b="1">
                <a:latin typeface="Times New Roman" panose="02020603050405020304" pitchFamily="18" charset="0"/>
              </a:rPr>
              <a:t>)</a:t>
            </a:r>
            <a:r>
              <a:rPr lang="zh-CN" altLang="en-US" sz="2215" b="1">
                <a:latin typeface="Times New Roman" panose="02020603050405020304" pitchFamily="18" charset="0"/>
              </a:rPr>
              <a:t>并且</a:t>
            </a:r>
            <a:r>
              <a:rPr lang="zh-CN" altLang="en-US" sz="2215" b="1" i="1">
                <a:latin typeface="Times New Roman" panose="02020603050405020304" pitchFamily="18" charset="0"/>
                <a:sym typeface="宋体" panose="02010600030101010101" pitchFamily="2" charset="-122"/>
              </a:rPr>
              <a:t>χ</a:t>
            </a:r>
            <a:r>
              <a:rPr lang="en-US" altLang="zh-CN" sz="2215" b="1" baseline="-25000">
                <a:latin typeface="Times New Roman" panose="02020603050405020304" pitchFamily="18" charset="0"/>
                <a:sym typeface="宋体" panose="02010600030101010101" pitchFamily="2" charset="-122"/>
              </a:rPr>
              <a:t>1</a:t>
            </a:r>
            <a:r>
              <a:rPr lang="en-US" altLang="zh-CN" sz="2215" b="1" baseline="30000">
                <a:latin typeface="Times New Roman" panose="02020603050405020304" pitchFamily="18" charset="0"/>
                <a:sym typeface="宋体" panose="02010600030101010101" pitchFamily="2" charset="-122"/>
              </a:rPr>
              <a:t>2</a:t>
            </a:r>
            <a:r>
              <a:rPr lang="en-US" altLang="zh-CN" sz="2215" b="1" i="1">
                <a:latin typeface="Times New Roman" panose="02020603050405020304" pitchFamily="18" charset="0"/>
                <a:sym typeface="宋体" panose="02010600030101010101" pitchFamily="2" charset="-122"/>
              </a:rPr>
              <a:t>, </a:t>
            </a:r>
            <a:r>
              <a:rPr lang="zh-CN" altLang="en-US" sz="2215" b="1" i="1">
                <a:latin typeface="Times New Roman" panose="02020603050405020304" pitchFamily="18" charset="0"/>
                <a:sym typeface="宋体" panose="02010600030101010101" pitchFamily="2" charset="-122"/>
              </a:rPr>
              <a:t>χ</a:t>
            </a:r>
            <a:r>
              <a:rPr lang="en-US" altLang="zh-CN" sz="2215" b="1" baseline="-25000">
                <a:latin typeface="Times New Roman" panose="02020603050405020304" pitchFamily="18" charset="0"/>
                <a:sym typeface="宋体" panose="02010600030101010101" pitchFamily="2" charset="-122"/>
              </a:rPr>
              <a:t>2</a:t>
            </a:r>
            <a:r>
              <a:rPr lang="en-US" altLang="zh-CN" sz="2215" b="1" baseline="30000">
                <a:latin typeface="Times New Roman" panose="02020603050405020304" pitchFamily="18" charset="0"/>
                <a:sym typeface="宋体" panose="02010600030101010101" pitchFamily="2" charset="-122"/>
              </a:rPr>
              <a:t>2</a:t>
            </a:r>
            <a:r>
              <a:rPr lang="zh-CN" altLang="en-US" sz="2215" b="1">
                <a:latin typeface="Times New Roman" panose="02020603050405020304" pitchFamily="18" charset="0"/>
                <a:sym typeface="宋体" panose="02010600030101010101" pitchFamily="2" charset="-122"/>
              </a:rPr>
              <a:t>独立，则</a:t>
            </a:r>
            <a:r>
              <a:rPr lang="zh-CN" altLang="en-US" sz="2215" b="1" i="1">
                <a:latin typeface="Times New Roman" panose="02020603050405020304" pitchFamily="18" charset="0"/>
                <a:sym typeface="宋体" panose="02010600030101010101" pitchFamily="2" charset="-122"/>
              </a:rPr>
              <a:t>χ</a:t>
            </a:r>
            <a:r>
              <a:rPr lang="en-US" altLang="zh-CN" sz="2215" b="1" baseline="-25000">
                <a:latin typeface="Times New Roman" panose="02020603050405020304" pitchFamily="18" charset="0"/>
                <a:sym typeface="宋体" panose="02010600030101010101" pitchFamily="2" charset="-122"/>
              </a:rPr>
              <a:t>1</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zh-CN" altLang="en-US" sz="2215" b="1" i="1">
                <a:latin typeface="Times New Roman" panose="02020603050405020304" pitchFamily="18" charset="0"/>
                <a:sym typeface="宋体" panose="02010600030101010101" pitchFamily="2" charset="-122"/>
              </a:rPr>
              <a:t>χ</a:t>
            </a:r>
            <a:r>
              <a:rPr lang="en-US" altLang="zh-CN" sz="2215" b="1" baseline="-25000">
                <a:latin typeface="Times New Roman" panose="02020603050405020304" pitchFamily="18" charset="0"/>
                <a:sym typeface="宋体" panose="02010600030101010101" pitchFamily="2" charset="-122"/>
              </a:rPr>
              <a:t>2</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zh-CN" altLang="en-US" sz="2215" b="1" i="1">
                <a:latin typeface="Times New Roman" panose="02020603050405020304" pitchFamily="18" charset="0"/>
                <a:sym typeface="宋体" panose="02010600030101010101" pitchFamily="2" charset="-122"/>
              </a:rPr>
              <a:t>χ</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en-US" altLang="zh-CN" sz="2215" b="1" i="1">
                <a:latin typeface="Times New Roman" panose="02020603050405020304" pitchFamily="18" charset="0"/>
                <a:sym typeface="宋体" panose="02010600030101010101" pitchFamily="2" charset="-122"/>
              </a:rPr>
              <a:t>n</a:t>
            </a:r>
            <a:r>
              <a:rPr lang="en-US" altLang="zh-CN" sz="2215" b="1" baseline="-25000">
                <a:latin typeface="Times New Roman" panose="02020603050405020304" pitchFamily="18" charset="0"/>
                <a:sym typeface="宋体" panose="02010600030101010101" pitchFamily="2" charset="-122"/>
              </a:rPr>
              <a:t>1</a:t>
            </a:r>
            <a:r>
              <a:rPr lang="en-US" altLang="zh-CN" sz="2215" b="1">
                <a:latin typeface="Times New Roman" panose="02020603050405020304" pitchFamily="18" charset="0"/>
                <a:sym typeface="宋体" panose="02010600030101010101" pitchFamily="2" charset="-122"/>
              </a:rPr>
              <a:t>+</a:t>
            </a:r>
            <a:r>
              <a:rPr lang="en-US" altLang="zh-CN" sz="2215" b="1" i="1">
                <a:latin typeface="Times New Roman" panose="02020603050405020304" pitchFamily="18" charset="0"/>
                <a:sym typeface="宋体" panose="02010600030101010101" pitchFamily="2" charset="-122"/>
              </a:rPr>
              <a:t>n</a:t>
            </a:r>
            <a:r>
              <a:rPr lang="en-US" altLang="zh-CN" sz="2215" b="1" baseline="-25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p>
          <a:p>
            <a:pPr>
              <a:lnSpc>
                <a:spcPct val="125000"/>
              </a:lnSpc>
            </a:pPr>
            <a:r>
              <a:rPr lang="en-US" altLang="zh-CN" sz="2215" b="1">
                <a:latin typeface="Times New Roman" panose="02020603050405020304" pitchFamily="18" charset="0"/>
              </a:rPr>
              <a:t>2</a:t>
            </a:r>
            <a:r>
              <a:rPr lang="zh-CN" altLang="en-US" sz="2215" b="1">
                <a:latin typeface="Times New Roman" panose="02020603050405020304" pitchFamily="18" charset="0"/>
              </a:rPr>
              <a:t>）期望值和方差：</a:t>
            </a:r>
            <a:r>
              <a:rPr lang="en-US" altLang="zh-CN" sz="2215" b="1">
                <a:latin typeface="Times New Roman" panose="02020603050405020304" pitchFamily="18" charset="0"/>
              </a:rPr>
              <a:t>E(</a:t>
            </a:r>
            <a:r>
              <a:rPr lang="zh-CN" altLang="en-US" sz="2215" b="1" i="1">
                <a:latin typeface="Times New Roman" panose="02020603050405020304" pitchFamily="18" charset="0"/>
                <a:sym typeface="宋体" panose="02010600030101010101" pitchFamily="2" charset="-122"/>
              </a:rPr>
              <a:t>χ</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en-US" altLang="zh-CN" sz="2215" b="1" i="1">
                <a:latin typeface="Times New Roman" panose="02020603050405020304" pitchFamily="18" charset="0"/>
                <a:sym typeface="宋体" panose="02010600030101010101" pitchFamily="2" charset="-122"/>
              </a:rPr>
              <a:t>n</a:t>
            </a:r>
            <a:r>
              <a:rPr lang="en-US" altLang="zh-CN" sz="2215" b="1">
                <a:latin typeface="Times New Roman" panose="02020603050405020304" pitchFamily="18" charset="0"/>
                <a:sym typeface="宋体" panose="02010600030101010101" pitchFamily="2" charset="-122"/>
              </a:rPr>
              <a:t>, D(</a:t>
            </a:r>
            <a:r>
              <a:rPr lang="zh-CN" altLang="en-US" sz="2215" b="1" i="1">
                <a:latin typeface="Times New Roman" panose="02020603050405020304" pitchFamily="18" charset="0"/>
                <a:sym typeface="宋体" panose="02010600030101010101" pitchFamily="2" charset="-122"/>
              </a:rPr>
              <a:t>χ</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)=2</a:t>
            </a:r>
            <a:r>
              <a:rPr lang="en-US" altLang="zh-CN" sz="2215" b="1" i="1">
                <a:latin typeface="Times New Roman" panose="02020603050405020304" pitchFamily="18" charset="0"/>
                <a:sym typeface="宋体" panose="02010600030101010101" pitchFamily="2" charset="-122"/>
              </a:rPr>
              <a:t>n</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7" name="对象 20484"/>
          <p:cNvGraphicFramePr/>
          <p:nvPr/>
        </p:nvGraphicFramePr>
        <p:xfrm>
          <a:off x="889489" y="2074984"/>
          <a:ext cx="3868615" cy="398585"/>
        </p:xfrm>
        <a:graphic>
          <a:graphicData uri="http://schemas.openxmlformats.org/presentationml/2006/ole">
            <mc:AlternateContent xmlns:mc="http://schemas.openxmlformats.org/markup-compatibility/2006">
              <mc:Choice xmlns:v="urn:schemas-microsoft-com:vml" Requires="v">
                <p:oleObj spid="_x0000_s15752" r:id="rId3" imgW="4189095" imgH="431800" progId="Equation.3">
                  <p:embed/>
                </p:oleObj>
              </mc:Choice>
              <mc:Fallback>
                <p:oleObj r:id="rId3" imgW="4189095" imgH="431800" progId="Equation.3">
                  <p:embed/>
                  <p:pic>
                    <p:nvPicPr>
                      <p:cNvPr id="24577" name="对象 20484"/>
                      <p:cNvPicPr/>
                      <p:nvPr/>
                    </p:nvPicPr>
                    <p:blipFill>
                      <a:blip r:embed="rId4"/>
                      <a:stretch>
                        <a:fillRect/>
                      </a:stretch>
                    </p:blipFill>
                    <p:spPr>
                      <a:xfrm>
                        <a:off x="889489" y="2074984"/>
                        <a:ext cx="3868615" cy="398585"/>
                      </a:xfrm>
                      <a:prstGeom prst="rect">
                        <a:avLst/>
                      </a:prstGeom>
                      <a:noFill/>
                      <a:ln w="38100">
                        <a:noFill/>
                        <a:miter/>
                      </a:ln>
                    </p:spPr>
                  </p:pic>
                </p:oleObj>
              </mc:Fallback>
            </mc:AlternateContent>
          </a:graphicData>
        </a:graphic>
      </p:graphicFrame>
      <p:graphicFrame>
        <p:nvGraphicFramePr>
          <p:cNvPr id="24578" name="对象 20485"/>
          <p:cNvGraphicFramePr/>
          <p:nvPr/>
        </p:nvGraphicFramePr>
        <p:xfrm>
          <a:off x="794238" y="5065835"/>
          <a:ext cx="2848708" cy="398585"/>
        </p:xfrm>
        <a:graphic>
          <a:graphicData uri="http://schemas.openxmlformats.org/presentationml/2006/ole">
            <mc:AlternateContent xmlns:mc="http://schemas.openxmlformats.org/markup-compatibility/2006">
              <mc:Choice xmlns:v="urn:schemas-microsoft-com:vml" Requires="v">
                <p:oleObj spid="_x0000_s15753" r:id="rId5" imgW="3084830" imgH="431800" progId="Equation.3">
                  <p:embed/>
                </p:oleObj>
              </mc:Choice>
              <mc:Fallback>
                <p:oleObj r:id="rId5" imgW="3084830" imgH="431800" progId="Equation.3">
                  <p:embed/>
                  <p:pic>
                    <p:nvPicPr>
                      <p:cNvPr id="24578" name="对象 20485"/>
                      <p:cNvPicPr/>
                      <p:nvPr/>
                    </p:nvPicPr>
                    <p:blipFill>
                      <a:blip r:embed="rId6"/>
                      <a:stretch>
                        <a:fillRect/>
                      </a:stretch>
                    </p:blipFill>
                    <p:spPr>
                      <a:xfrm>
                        <a:off x="794238" y="5065835"/>
                        <a:ext cx="2848708" cy="398585"/>
                      </a:xfrm>
                      <a:prstGeom prst="rect">
                        <a:avLst/>
                      </a:prstGeom>
                      <a:noFill/>
                      <a:ln w="38100">
                        <a:noFill/>
                        <a:miter/>
                      </a:ln>
                    </p:spPr>
                  </p:pic>
                </p:oleObj>
              </mc:Fallback>
            </mc:AlternateContent>
          </a:graphicData>
        </a:graphic>
      </p:graphicFrame>
      <p:pic>
        <p:nvPicPr>
          <p:cNvPr id="24579" name="图片 20486"/>
          <p:cNvPicPr>
            <a:picLocks noChangeAspect="1"/>
          </p:cNvPicPr>
          <p:nvPr/>
        </p:nvPicPr>
        <p:blipFill>
          <a:blip r:embed="rId7"/>
          <a:stretch>
            <a:fillRect/>
          </a:stretch>
        </p:blipFill>
        <p:spPr>
          <a:xfrm>
            <a:off x="3642946" y="3802674"/>
            <a:ext cx="4355123" cy="2658208"/>
          </a:xfrm>
          <a:prstGeom prst="rect">
            <a:avLst/>
          </a:prstGeom>
          <a:solidFill>
            <a:srgbClr val="FFFFFF"/>
          </a:solidFill>
          <a:ln w="9525">
            <a:noFill/>
          </a:ln>
        </p:spPr>
      </p:pic>
      <p:graphicFrame>
        <p:nvGraphicFramePr>
          <p:cNvPr id="24580" name="对象 20488"/>
          <p:cNvGraphicFramePr/>
          <p:nvPr/>
        </p:nvGraphicFramePr>
        <p:xfrm>
          <a:off x="783981" y="3357197"/>
          <a:ext cx="5627077" cy="445477"/>
        </p:xfrm>
        <a:graphic>
          <a:graphicData uri="http://schemas.openxmlformats.org/presentationml/2006/ole">
            <mc:AlternateContent xmlns:mc="http://schemas.openxmlformats.org/markup-compatibility/2006">
              <mc:Choice xmlns:v="urn:schemas-microsoft-com:vml" Requires="v">
                <p:oleObj spid="_x0000_s15754" r:id="rId8" imgW="6093460" imgH="482600" progId="Equation.3">
                  <p:embed/>
                </p:oleObj>
              </mc:Choice>
              <mc:Fallback>
                <p:oleObj r:id="rId8" imgW="6093460" imgH="482600" progId="Equation.3">
                  <p:embed/>
                  <p:pic>
                    <p:nvPicPr>
                      <p:cNvPr id="24580" name="对象 20488"/>
                      <p:cNvPicPr/>
                      <p:nvPr/>
                    </p:nvPicPr>
                    <p:blipFill>
                      <a:blip r:embed="rId9"/>
                      <a:stretch>
                        <a:fillRect/>
                      </a:stretch>
                    </p:blipFill>
                    <p:spPr>
                      <a:xfrm>
                        <a:off x="783981" y="3357197"/>
                        <a:ext cx="5627077" cy="445477"/>
                      </a:xfrm>
                      <a:prstGeom prst="rect">
                        <a:avLst/>
                      </a:prstGeom>
                      <a:noFill/>
                      <a:ln w="38100">
                        <a:noFill/>
                        <a:miter/>
                      </a:ln>
                    </p:spPr>
                  </p:pic>
                </p:oleObj>
              </mc:Fallback>
            </mc:AlternateContent>
          </a:graphicData>
        </a:graphic>
      </p:graphicFrame>
      <p:graphicFrame>
        <p:nvGraphicFramePr>
          <p:cNvPr id="24581" name="对象 20489"/>
          <p:cNvGraphicFramePr/>
          <p:nvPr/>
        </p:nvGraphicFramePr>
        <p:xfrm>
          <a:off x="1692520" y="2623038"/>
          <a:ext cx="2028092" cy="445477"/>
        </p:xfrm>
        <a:graphic>
          <a:graphicData uri="http://schemas.openxmlformats.org/presentationml/2006/ole">
            <mc:AlternateContent xmlns:mc="http://schemas.openxmlformats.org/markup-compatibility/2006">
              <mc:Choice xmlns:v="urn:schemas-microsoft-com:vml" Requires="v">
                <p:oleObj spid="_x0000_s15755" r:id="rId10" imgW="2195830" imgH="482600" progId="Equation.3">
                  <p:embed/>
                </p:oleObj>
              </mc:Choice>
              <mc:Fallback>
                <p:oleObj r:id="rId10" imgW="2195830" imgH="482600" progId="Equation.3">
                  <p:embed/>
                  <p:pic>
                    <p:nvPicPr>
                      <p:cNvPr id="24581" name="对象 20489"/>
                      <p:cNvPicPr/>
                      <p:nvPr/>
                    </p:nvPicPr>
                    <p:blipFill>
                      <a:blip r:embed="rId11"/>
                      <a:stretch>
                        <a:fillRect/>
                      </a:stretch>
                    </p:blipFill>
                    <p:spPr>
                      <a:xfrm>
                        <a:off x="1692520" y="2623038"/>
                        <a:ext cx="2028092" cy="445477"/>
                      </a:xfrm>
                      <a:prstGeom prst="rect">
                        <a:avLst/>
                      </a:prstGeom>
                      <a:noFill/>
                      <a:ln w="38100">
                        <a:noFill/>
                        <a:miter/>
                      </a:ln>
                    </p:spPr>
                  </p:pic>
                </p:oleObj>
              </mc:Fallback>
            </mc:AlternateContent>
          </a:graphicData>
        </a:graphic>
      </p:graphicFrame>
      <p:graphicFrame>
        <p:nvGraphicFramePr>
          <p:cNvPr id="24582" name="对象 20490"/>
          <p:cNvGraphicFramePr/>
          <p:nvPr/>
        </p:nvGraphicFramePr>
        <p:xfrm>
          <a:off x="3940420" y="2539512"/>
          <a:ext cx="1735015" cy="691662"/>
        </p:xfrm>
        <a:graphic>
          <a:graphicData uri="http://schemas.openxmlformats.org/presentationml/2006/ole">
            <mc:AlternateContent xmlns:mc="http://schemas.openxmlformats.org/markup-compatibility/2006">
              <mc:Choice xmlns:v="urn:schemas-microsoft-com:vml" Requires="v">
                <p:oleObj spid="_x0000_s15756" r:id="rId12" imgW="1879600" imgH="749300" progId="Equation.3">
                  <p:embed/>
                </p:oleObj>
              </mc:Choice>
              <mc:Fallback>
                <p:oleObj r:id="rId12" imgW="1879600" imgH="749300" progId="Equation.3">
                  <p:embed/>
                  <p:pic>
                    <p:nvPicPr>
                      <p:cNvPr id="24582" name="对象 20490"/>
                      <p:cNvPicPr/>
                      <p:nvPr/>
                    </p:nvPicPr>
                    <p:blipFill>
                      <a:blip r:embed="rId13"/>
                      <a:stretch>
                        <a:fillRect/>
                      </a:stretch>
                    </p:blipFill>
                    <p:spPr>
                      <a:xfrm>
                        <a:off x="3940420" y="2539512"/>
                        <a:ext cx="1735015" cy="691662"/>
                      </a:xfrm>
                      <a:prstGeom prst="rect">
                        <a:avLst/>
                      </a:prstGeom>
                      <a:noFill/>
                      <a:ln w="38100">
                        <a:noFill/>
                        <a:miter/>
                      </a:ln>
                    </p:spPr>
                  </p:pic>
                </p:oleObj>
              </mc:Fallback>
            </mc:AlternateContent>
          </a:graphicData>
        </a:graphic>
      </p:graphicFrame>
      <p:graphicFrame>
        <p:nvGraphicFramePr>
          <p:cNvPr id="24583" name="对象 20491"/>
          <p:cNvGraphicFramePr/>
          <p:nvPr/>
        </p:nvGraphicFramePr>
        <p:xfrm>
          <a:off x="6016869" y="2766646"/>
          <a:ext cx="257908" cy="222738"/>
        </p:xfrm>
        <a:graphic>
          <a:graphicData uri="http://schemas.openxmlformats.org/presentationml/2006/ole">
            <mc:AlternateContent xmlns:mc="http://schemas.openxmlformats.org/markup-compatibility/2006">
              <mc:Choice xmlns:v="urn:schemas-microsoft-com:vml" Requires="v">
                <p:oleObj spid="_x0000_s15757" r:id="rId14" imgW="279400" imgH="241300" progId="Equation.3">
                  <p:embed/>
                </p:oleObj>
              </mc:Choice>
              <mc:Fallback>
                <p:oleObj r:id="rId14" imgW="279400" imgH="241300" progId="Equation.3">
                  <p:embed/>
                  <p:pic>
                    <p:nvPicPr>
                      <p:cNvPr id="24583" name="对象 20491"/>
                      <p:cNvPicPr/>
                      <p:nvPr/>
                    </p:nvPicPr>
                    <p:blipFill>
                      <a:blip r:embed="rId15"/>
                      <a:stretch>
                        <a:fillRect/>
                      </a:stretch>
                    </p:blipFill>
                    <p:spPr>
                      <a:xfrm>
                        <a:off x="6016869" y="2766646"/>
                        <a:ext cx="257908" cy="222738"/>
                      </a:xfrm>
                      <a:prstGeom prst="rect">
                        <a:avLst/>
                      </a:prstGeom>
                      <a:noFill/>
                      <a:ln w="38100">
                        <a:noFill/>
                        <a:miter/>
                      </a:ln>
                    </p:spPr>
                  </p:pic>
                </p:oleObj>
              </mc:Fallback>
            </mc:AlternateContent>
          </a:graphicData>
        </a:graphic>
      </p:graphicFrame>
      <p:graphicFrame>
        <p:nvGraphicFramePr>
          <p:cNvPr id="24584" name="对象 20492"/>
          <p:cNvGraphicFramePr/>
          <p:nvPr/>
        </p:nvGraphicFramePr>
        <p:xfrm>
          <a:off x="4412273" y="2110154"/>
          <a:ext cx="1500554" cy="363415"/>
        </p:xfrm>
        <a:graphic>
          <a:graphicData uri="http://schemas.openxmlformats.org/presentationml/2006/ole">
            <mc:AlternateContent xmlns:mc="http://schemas.openxmlformats.org/markup-compatibility/2006">
              <mc:Choice xmlns:v="urn:schemas-microsoft-com:vml" Requires="v">
                <p:oleObj spid="_x0000_s15758" r:id="rId16" imgW="1624965" imgH="393700" progId="Equation.3">
                  <p:embed/>
                </p:oleObj>
              </mc:Choice>
              <mc:Fallback>
                <p:oleObj r:id="rId16" imgW="1624965" imgH="393700" progId="Equation.3">
                  <p:embed/>
                  <p:pic>
                    <p:nvPicPr>
                      <p:cNvPr id="24584" name="对象 20492"/>
                      <p:cNvPicPr/>
                      <p:nvPr/>
                    </p:nvPicPr>
                    <p:blipFill>
                      <a:blip r:embed="rId17"/>
                      <a:stretch>
                        <a:fillRect/>
                      </a:stretch>
                    </p:blipFill>
                    <p:spPr>
                      <a:xfrm>
                        <a:off x="4412273" y="2110154"/>
                        <a:ext cx="1500554" cy="363415"/>
                      </a:xfrm>
                      <a:prstGeom prst="rect">
                        <a:avLst/>
                      </a:prstGeom>
                      <a:noFill/>
                      <a:ln w="38100">
                        <a:noFill/>
                        <a:miter/>
                      </a:ln>
                    </p:spPr>
                  </p:pic>
                </p:oleObj>
              </mc:Fallback>
            </mc:AlternateContent>
          </a:graphicData>
        </a:graphic>
      </p:graphicFrame>
      <p:graphicFrame>
        <p:nvGraphicFramePr>
          <p:cNvPr id="24585" name="对象 20493"/>
          <p:cNvGraphicFramePr/>
          <p:nvPr/>
        </p:nvGraphicFramePr>
        <p:xfrm>
          <a:off x="5874727" y="2074985"/>
          <a:ext cx="1688123" cy="375138"/>
        </p:xfrm>
        <a:graphic>
          <a:graphicData uri="http://schemas.openxmlformats.org/presentationml/2006/ole">
            <mc:AlternateContent xmlns:mc="http://schemas.openxmlformats.org/markup-compatibility/2006">
              <mc:Choice xmlns:v="urn:schemas-microsoft-com:vml" Requires="v">
                <p:oleObj spid="_x0000_s15759" r:id="rId18" imgW="1827530" imgH="405765" progId="Equation.3">
                  <p:embed/>
                </p:oleObj>
              </mc:Choice>
              <mc:Fallback>
                <p:oleObj r:id="rId18" imgW="1827530" imgH="405765" progId="Equation.3">
                  <p:embed/>
                  <p:pic>
                    <p:nvPicPr>
                      <p:cNvPr id="24585" name="对象 20493"/>
                      <p:cNvPicPr/>
                      <p:nvPr/>
                    </p:nvPicPr>
                    <p:blipFill>
                      <a:blip r:embed="rId19"/>
                      <a:stretch>
                        <a:fillRect/>
                      </a:stretch>
                    </p:blipFill>
                    <p:spPr>
                      <a:xfrm>
                        <a:off x="5874727" y="2074985"/>
                        <a:ext cx="1688123" cy="375138"/>
                      </a:xfrm>
                      <a:prstGeom prst="rect">
                        <a:avLst/>
                      </a:prstGeom>
                      <a:noFill/>
                      <a:ln w="38100">
                        <a:noFill/>
                        <a:miter/>
                      </a:ln>
                    </p:spPr>
                  </p:pic>
                </p:oleObj>
              </mc:Fallback>
            </mc:AlternateContent>
          </a:graphicData>
        </a:graphic>
      </p:graphicFrame>
      <p:graphicFrame>
        <p:nvGraphicFramePr>
          <p:cNvPr id="24586" name="对象 20494"/>
          <p:cNvGraphicFramePr/>
          <p:nvPr/>
        </p:nvGraphicFramePr>
        <p:xfrm>
          <a:off x="783981" y="4001966"/>
          <a:ext cx="2121877" cy="398585"/>
        </p:xfrm>
        <a:graphic>
          <a:graphicData uri="http://schemas.openxmlformats.org/presentationml/2006/ole">
            <mc:AlternateContent xmlns:mc="http://schemas.openxmlformats.org/markup-compatibility/2006">
              <mc:Choice xmlns:v="urn:schemas-microsoft-com:vml" Requires="v">
                <p:oleObj spid="_x0000_s15760" r:id="rId20" imgW="2297430" imgH="431800" progId="Equation.3">
                  <p:embed/>
                </p:oleObj>
              </mc:Choice>
              <mc:Fallback>
                <p:oleObj r:id="rId20" imgW="2297430" imgH="431800" progId="Equation.3">
                  <p:embed/>
                  <p:pic>
                    <p:nvPicPr>
                      <p:cNvPr id="24586" name="对象 20494"/>
                      <p:cNvPicPr/>
                      <p:nvPr/>
                    </p:nvPicPr>
                    <p:blipFill>
                      <a:blip r:embed="rId21"/>
                      <a:stretch>
                        <a:fillRect/>
                      </a:stretch>
                    </p:blipFill>
                    <p:spPr>
                      <a:xfrm>
                        <a:off x="783981" y="4001966"/>
                        <a:ext cx="2121877" cy="398585"/>
                      </a:xfrm>
                      <a:prstGeom prst="rect">
                        <a:avLst/>
                      </a:prstGeom>
                      <a:noFill/>
                      <a:ln w="38100">
                        <a:noFill/>
                        <a:miter/>
                      </a:ln>
                    </p:spPr>
                  </p:pic>
                </p:oleObj>
              </mc:Fallback>
            </mc:AlternateContent>
          </a:graphicData>
        </a:graphic>
      </p:graphicFrame>
      <p:graphicFrame>
        <p:nvGraphicFramePr>
          <p:cNvPr id="24587" name="对象 20495"/>
          <p:cNvGraphicFramePr/>
          <p:nvPr/>
        </p:nvGraphicFramePr>
        <p:xfrm>
          <a:off x="2970335" y="4107474"/>
          <a:ext cx="398585" cy="293077"/>
        </p:xfrm>
        <a:graphic>
          <a:graphicData uri="http://schemas.openxmlformats.org/presentationml/2006/ole">
            <mc:AlternateContent xmlns:mc="http://schemas.openxmlformats.org/markup-compatibility/2006">
              <mc:Choice xmlns:v="urn:schemas-microsoft-com:vml" Requires="v">
                <p:oleObj spid="_x0000_s15761" r:id="rId22" imgW="431165" imgH="317500" progId="Equation.3">
                  <p:embed/>
                </p:oleObj>
              </mc:Choice>
              <mc:Fallback>
                <p:oleObj r:id="rId22" imgW="431165" imgH="317500" progId="Equation.3">
                  <p:embed/>
                  <p:pic>
                    <p:nvPicPr>
                      <p:cNvPr id="24587" name="对象 20495"/>
                      <p:cNvPicPr/>
                      <p:nvPr/>
                    </p:nvPicPr>
                    <p:blipFill>
                      <a:blip r:embed="rId23"/>
                      <a:stretch>
                        <a:fillRect/>
                      </a:stretch>
                    </p:blipFill>
                    <p:spPr>
                      <a:xfrm>
                        <a:off x="2970335" y="4107474"/>
                        <a:ext cx="398585" cy="293077"/>
                      </a:xfrm>
                      <a:prstGeom prst="rect">
                        <a:avLst/>
                      </a:prstGeom>
                      <a:noFill/>
                      <a:ln w="38100">
                        <a:noFill/>
                        <a:miter/>
                      </a:ln>
                    </p:spPr>
                  </p:pic>
                </p:oleObj>
              </mc:Fallback>
            </mc:AlternateContent>
          </a:graphicData>
        </a:graphic>
      </p:graphicFrame>
      <p:graphicFrame>
        <p:nvGraphicFramePr>
          <p:cNvPr id="24588" name="对象 20496"/>
          <p:cNvGraphicFramePr/>
          <p:nvPr/>
        </p:nvGraphicFramePr>
        <p:xfrm>
          <a:off x="797169" y="4522177"/>
          <a:ext cx="2450123" cy="410308"/>
        </p:xfrm>
        <a:graphic>
          <a:graphicData uri="http://schemas.openxmlformats.org/presentationml/2006/ole">
            <mc:AlternateContent xmlns:mc="http://schemas.openxmlformats.org/markup-compatibility/2006">
              <mc:Choice xmlns:v="urn:schemas-microsoft-com:vml" Requires="v">
                <p:oleObj spid="_x0000_s15762" r:id="rId24" imgW="2653030" imgH="444500" progId="Equation.3">
                  <p:embed/>
                </p:oleObj>
              </mc:Choice>
              <mc:Fallback>
                <p:oleObj r:id="rId24" imgW="2653030" imgH="444500" progId="Equation.3">
                  <p:embed/>
                  <p:pic>
                    <p:nvPicPr>
                      <p:cNvPr id="24588" name="对象 20496"/>
                      <p:cNvPicPr/>
                      <p:nvPr/>
                    </p:nvPicPr>
                    <p:blipFill>
                      <a:blip r:embed="rId25"/>
                      <a:stretch>
                        <a:fillRect/>
                      </a:stretch>
                    </p:blipFill>
                    <p:spPr>
                      <a:xfrm>
                        <a:off x="797169" y="4522177"/>
                        <a:ext cx="2450123" cy="410308"/>
                      </a:xfrm>
                      <a:prstGeom prst="rect">
                        <a:avLst/>
                      </a:prstGeom>
                      <a:noFill/>
                      <a:ln w="38100">
                        <a:noFill/>
                        <a:miter/>
                      </a:ln>
                    </p:spPr>
                  </p:pic>
                </p:oleObj>
              </mc:Fallback>
            </mc:AlternateContent>
          </a:graphicData>
        </a:graphic>
      </p:graphicFrame>
      <p:graphicFrame>
        <p:nvGraphicFramePr>
          <p:cNvPr id="24589" name="对象 20497"/>
          <p:cNvGraphicFramePr/>
          <p:nvPr/>
        </p:nvGraphicFramePr>
        <p:xfrm>
          <a:off x="3725008" y="2806212"/>
          <a:ext cx="222738" cy="140677"/>
        </p:xfrm>
        <a:graphic>
          <a:graphicData uri="http://schemas.openxmlformats.org/presentationml/2006/ole">
            <mc:AlternateContent xmlns:mc="http://schemas.openxmlformats.org/markup-compatibility/2006">
              <mc:Choice xmlns:v="urn:schemas-microsoft-com:vml" Requires="v">
                <p:oleObj spid="_x0000_s15763" r:id="rId26" imgW="241300" imgH="152400" progId="Equation.3">
                  <p:embed/>
                </p:oleObj>
              </mc:Choice>
              <mc:Fallback>
                <p:oleObj r:id="rId26" imgW="241300" imgH="152400" progId="Equation.3">
                  <p:embed/>
                  <p:pic>
                    <p:nvPicPr>
                      <p:cNvPr id="24589" name="对象 20497"/>
                      <p:cNvPicPr/>
                      <p:nvPr/>
                    </p:nvPicPr>
                    <p:blipFill>
                      <a:blip r:embed="rId27"/>
                      <a:stretch>
                        <a:fillRect/>
                      </a:stretch>
                    </p:blipFill>
                    <p:spPr>
                      <a:xfrm>
                        <a:off x="3725008" y="2806212"/>
                        <a:ext cx="222738" cy="140677"/>
                      </a:xfrm>
                      <a:prstGeom prst="rect">
                        <a:avLst/>
                      </a:prstGeom>
                      <a:noFill/>
                      <a:ln w="38100">
                        <a:noFill/>
                        <a:miter/>
                      </a:ln>
                    </p:spPr>
                  </p:pic>
                </p:oleObj>
              </mc:Fallback>
            </mc:AlternateContent>
          </a:graphicData>
        </a:graphic>
      </p:graphicFrame>
      <p:graphicFrame>
        <p:nvGraphicFramePr>
          <p:cNvPr id="24590" name="对象 20498"/>
          <p:cNvGraphicFramePr/>
          <p:nvPr/>
        </p:nvGraphicFramePr>
        <p:xfrm>
          <a:off x="5675435" y="2806212"/>
          <a:ext cx="222738" cy="140677"/>
        </p:xfrm>
        <a:graphic>
          <a:graphicData uri="http://schemas.openxmlformats.org/presentationml/2006/ole">
            <mc:AlternateContent xmlns:mc="http://schemas.openxmlformats.org/markup-compatibility/2006">
              <mc:Choice xmlns:v="urn:schemas-microsoft-com:vml" Requires="v">
                <p:oleObj spid="_x0000_s15764" r:id="rId28" imgW="241300" imgH="152400" progId="Equation.3">
                  <p:embed/>
                </p:oleObj>
              </mc:Choice>
              <mc:Fallback>
                <p:oleObj r:id="rId28" imgW="241300" imgH="152400" progId="Equation.3">
                  <p:embed/>
                  <p:pic>
                    <p:nvPicPr>
                      <p:cNvPr id="24590" name="对象 20498"/>
                      <p:cNvPicPr/>
                      <p:nvPr/>
                    </p:nvPicPr>
                    <p:blipFill>
                      <a:blip r:embed="rId29"/>
                      <a:stretch>
                        <a:fillRect/>
                      </a:stretch>
                    </p:blipFill>
                    <p:spPr>
                      <a:xfrm>
                        <a:off x="5675435" y="2806212"/>
                        <a:ext cx="222738" cy="140677"/>
                      </a:xfrm>
                      <a:prstGeom prst="rect">
                        <a:avLst/>
                      </a:prstGeom>
                      <a:noFill/>
                      <a:ln w="38100">
                        <a:noFill/>
                        <a:miter/>
                      </a:ln>
                    </p:spPr>
                  </p:pic>
                </p:oleObj>
              </mc:Fallback>
            </mc:AlternateContent>
          </a:graphicData>
        </a:graphic>
      </p:graphicFrame>
      <p:sp>
        <p:nvSpPr>
          <p:cNvPr id="24591" name="文本框 3"/>
          <p:cNvSpPr txBox="1"/>
          <p:nvPr/>
        </p:nvSpPr>
        <p:spPr>
          <a:xfrm>
            <a:off x="1286608" y="1247043"/>
            <a:ext cx="6277708" cy="490134"/>
          </a:xfrm>
          <a:prstGeom prst="rect">
            <a:avLst/>
          </a:prstGeom>
          <a:solidFill>
            <a:srgbClr val="FFFFFF"/>
          </a:solidFill>
          <a:ln w="9525">
            <a:noFill/>
          </a:ln>
        </p:spPr>
        <p:txBody>
          <a:bodyPr wrap="square" anchor="t" anchorCtr="0">
            <a:spAutoFit/>
          </a:bodyPr>
          <a:lstStyle/>
          <a:p>
            <a:r>
              <a:rPr lang="zh-CN" altLang="en-US" sz="2585" b="1" i="1">
                <a:latin typeface="Times New Roman" panose="02020603050405020304" pitchFamily="18" charset="0"/>
                <a:sym typeface="宋体" panose="02010600030101010101" pitchFamily="2" charset="-122"/>
              </a:rPr>
              <a:t>χ</a:t>
            </a:r>
            <a:r>
              <a:rPr lang="en-US" altLang="zh-CN" sz="2585" b="1" baseline="30000">
                <a:latin typeface="Times New Roman" panose="02020603050405020304" pitchFamily="18" charset="0"/>
                <a:sym typeface="宋体" panose="02010600030101010101" pitchFamily="2" charset="-122"/>
              </a:rPr>
              <a:t>2</a:t>
            </a:r>
            <a:r>
              <a:rPr lang="zh-CN" altLang="en-US" sz="2585" b="1">
                <a:latin typeface="Times New Roman" panose="02020603050405020304" pitchFamily="18" charset="0"/>
                <a:sym typeface="宋体" panose="02010600030101010101" pitchFamily="2" charset="-122"/>
              </a:rPr>
              <a:t>分布的分位点</a:t>
            </a:r>
            <a:endParaRPr lang="en-US" altLang="zh-CN" sz="2585" b="1">
              <a:latin typeface="Times New Roman" panose="02020603050405020304" pitchFamily="18" charset="0"/>
              <a:sym typeface="宋体" panose="02010600030101010101" pitchFamily="2" charset="-122"/>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4" y="1052736"/>
            <a:ext cx="7772400" cy="45719"/>
          </a:xfrm>
          <a:solidFill>
            <a:schemeClr val="accent3"/>
          </a:solidFill>
        </p:spPr>
        <p:txBody>
          <a:bodyPr/>
          <a:lstStyle/>
          <a:p>
            <a:pPr marL="316531" indent="-316531" algn="ctr" defTabSz="844083" eaLnBrk="1" hangingPunct="1">
              <a:lnSpc>
                <a:spcPct val="125000"/>
              </a:lnSpc>
              <a:spcAft>
                <a:spcPct val="0"/>
              </a:spcAft>
              <a:buClr>
                <a:schemeClr val="folHlink"/>
              </a:buClr>
              <a:buSzPct val="60000"/>
            </a:pPr>
            <a:r>
              <a:rPr lang="zh-CN" altLang="en-US" sz="2585" b="1" kern="1200" noProof="1">
                <a:latin typeface="Tahoma" panose="020B0604030504040204" pitchFamily="34" charset="0"/>
                <a:cs typeface="+mn-cs"/>
                <a:sym typeface="+mn-ea"/>
              </a:rPr>
              <a:t>常用</a:t>
            </a:r>
            <a:r>
              <a:rPr lang="en-US" altLang="zh-CN" sz="2585" b="1" kern="1200" noProof="1">
                <a:latin typeface="Tahoma" panose="020B0604030504040204" pitchFamily="34" charset="0"/>
                <a:cs typeface="+mn-cs"/>
                <a:sym typeface="+mn-ea"/>
              </a:rPr>
              <a:t>Matlab</a:t>
            </a:r>
            <a:r>
              <a:rPr lang="zh-CN" altLang="en-US" sz="2585" b="1" kern="1200" noProof="1">
                <a:latin typeface="Tahoma" panose="020B0604030504040204" pitchFamily="34" charset="0"/>
                <a:cs typeface="+mn-cs"/>
                <a:sym typeface="+mn-ea"/>
              </a:rPr>
              <a:t>函数</a:t>
            </a:r>
            <a:endParaRPr lang="zh-CN" altLang="en-US" sz="2585" b="1" kern="1200" noProof="1">
              <a:latin typeface="+mn-lt"/>
              <a:ea typeface="+mn-ea"/>
              <a:cs typeface="+mn-cs"/>
              <a:sym typeface="+mn-ea"/>
            </a:endParaRPr>
          </a:p>
          <a:p>
            <a:pPr marL="316531" indent="-316531" algn="ctr" defTabSz="844083" eaLnBrk="1" hangingPunct="1">
              <a:lnSpc>
                <a:spcPct val="125000"/>
              </a:lnSpc>
              <a:spcAft>
                <a:spcPct val="0"/>
              </a:spcAft>
              <a:buClr>
                <a:schemeClr val="folHlink"/>
              </a:buClr>
              <a:buSzPct val="60000"/>
            </a:pPr>
            <a:endParaRPr lang="zh-CN" altLang="en-US" sz="2585" b="1" kern="1200" noProof="1">
              <a:latin typeface="+mn-lt"/>
              <a:ea typeface="+mn-ea"/>
              <a:cs typeface="+mn-cs"/>
            </a:endParaRPr>
          </a:p>
          <a:p>
            <a:pPr marL="422041" indent="-422041" defTabSz="844083" eaLnBrk="1" hangingPunct="1">
              <a:lnSpc>
                <a:spcPct val="125000"/>
              </a:lnSpc>
              <a:spcBef>
                <a:spcPts val="0"/>
              </a:spcBef>
              <a:spcAft>
                <a:spcPts val="1108"/>
              </a:spcAft>
              <a:buClr>
                <a:schemeClr val="folHlink"/>
              </a:buClr>
              <a:buSzPct val="60000"/>
              <a:buFont typeface="Wingdings" panose="05000000000000000000" charset="0"/>
              <a:buChar char="Ø"/>
            </a:pPr>
            <a:r>
              <a:rPr sz="2585" b="1" kern="1200" noProof="1">
                <a:latin typeface="Tahoma" panose="020B0604030504040204" pitchFamily="34" charset="0"/>
                <a:cs typeface="+mn-cs"/>
                <a:sym typeface="+mn-ea"/>
              </a:rPr>
              <a:t>chi2pdf</a:t>
            </a:r>
            <a:r>
              <a:rPr lang="en-US" altLang="zh-CN" sz="2585" b="1" kern="1200" noProof="1">
                <a:latin typeface="Tahoma" panose="020B0604030504040204" pitchFamily="34" charset="0"/>
                <a:cs typeface="+mn-cs"/>
                <a:sym typeface="+mn-ea"/>
              </a:rPr>
              <a:t>,</a:t>
            </a:r>
            <a:r>
              <a:rPr lang="zh-CN" altLang="en-US" sz="2585" b="1" kern="1200" noProof="1">
                <a:latin typeface="Times New Roman" panose="02020603050405020304" pitchFamily="18" charset="0"/>
                <a:ea typeface="+mn-ea"/>
                <a:cs typeface="+mn-cs"/>
                <a:sym typeface="+mn-ea"/>
              </a:rPr>
              <a:t>卡方</a:t>
            </a:r>
            <a:r>
              <a:rPr lang="zh-CN" altLang="en-US" sz="2585" b="1" kern="1200" noProof="1">
                <a:latin typeface="Tahoma" panose="020B0604030504040204" pitchFamily="34" charset="0"/>
                <a:cs typeface="+mn-cs"/>
                <a:sym typeface="+mn-ea"/>
              </a:rPr>
              <a:t>分布概率密度函数</a:t>
            </a:r>
            <a:r>
              <a:rPr lang="en-US" altLang="zh-CN" sz="2585" b="1" kern="1200" noProof="1">
                <a:latin typeface="Tahoma" panose="020B0604030504040204" pitchFamily="34" charset="0"/>
                <a:cs typeface="+mn-cs"/>
                <a:sym typeface="+mn-ea"/>
              </a:rPr>
              <a:t>,</a:t>
            </a:r>
            <a:r>
              <a:rPr lang="zh-CN" altLang="en-US" sz="2585" b="1" kern="1200" noProof="1">
                <a:latin typeface="Tahoma" panose="020B0604030504040204" pitchFamily="34" charset="0"/>
                <a:cs typeface="+mn-cs"/>
                <a:sym typeface="+mn-ea"/>
              </a:rPr>
              <a:t>如</a:t>
            </a:r>
            <a:r>
              <a:rPr lang="en-US" sz="2585" b="1" kern="1200" noProof="1">
                <a:latin typeface="Tahoma" panose="020B0604030504040204" pitchFamily="34" charset="0"/>
                <a:cs typeface="+mn-cs"/>
                <a:sym typeface="+mn-ea"/>
              </a:rPr>
              <a:t>f</a:t>
            </a:r>
            <a:r>
              <a:rPr sz="2585" b="1" kern="1200" noProof="1">
                <a:latin typeface="Tahoma" panose="020B0604030504040204" pitchFamily="34" charset="0"/>
                <a:cs typeface="+mn-cs"/>
                <a:sym typeface="+mn-ea"/>
              </a:rPr>
              <a:t> = chi2pdf(</a:t>
            </a:r>
            <a:r>
              <a:rPr lang="en-US" sz="2585" b="1" kern="1200" noProof="1">
                <a:latin typeface="Tahoma" panose="020B0604030504040204" pitchFamily="34" charset="0"/>
                <a:cs typeface="+mn-cs"/>
                <a:sym typeface="+mn-ea"/>
              </a:rPr>
              <a:t>y</a:t>
            </a:r>
            <a:r>
              <a:rPr sz="2585" b="1" kern="1200" noProof="1">
                <a:latin typeface="Tahoma" panose="020B0604030504040204" pitchFamily="34" charset="0"/>
                <a:cs typeface="+mn-cs"/>
                <a:sym typeface="+mn-ea"/>
              </a:rPr>
              <a:t>,</a:t>
            </a:r>
            <a:r>
              <a:rPr lang="en-US" sz="2585" b="1" kern="1200" noProof="1">
                <a:latin typeface="Tahoma" panose="020B0604030504040204" pitchFamily="34" charset="0"/>
                <a:cs typeface="+mn-cs"/>
                <a:sym typeface="+mn-ea"/>
              </a:rPr>
              <a:t>n</a:t>
            </a:r>
            <a:r>
              <a:rPr sz="2585" b="1" kern="1200" noProof="1">
                <a:latin typeface="Tahoma" panose="020B0604030504040204" pitchFamily="34" charset="0"/>
                <a:cs typeface="+mn-cs"/>
                <a:sym typeface="+mn-ea"/>
              </a:rPr>
              <a:t>)</a:t>
            </a:r>
            <a:r>
              <a:rPr lang="zh-CN" altLang="en-US" sz="2585" b="1" kern="1200" noProof="1">
                <a:latin typeface="Tahoma" panose="020B0604030504040204" pitchFamily="34" charset="0"/>
                <a:cs typeface="+mn-cs"/>
                <a:sym typeface="+mn-ea"/>
              </a:rPr>
              <a:t>；</a:t>
            </a:r>
            <a:endParaRPr lang="zh-CN" altLang="en-US" sz="2585" b="1" kern="1200" noProof="1">
              <a:latin typeface="+mn-lt"/>
              <a:ea typeface="+mn-ea"/>
              <a:cs typeface="+mn-cs"/>
            </a:endParaRPr>
          </a:p>
          <a:p>
            <a:pPr marL="422041" indent="-422041" defTabSz="844083" eaLnBrk="1" hangingPunct="1">
              <a:lnSpc>
                <a:spcPct val="125000"/>
              </a:lnSpc>
              <a:spcBef>
                <a:spcPts val="0"/>
              </a:spcBef>
              <a:spcAft>
                <a:spcPts val="1108"/>
              </a:spcAft>
              <a:buClr>
                <a:schemeClr val="folHlink"/>
              </a:buClr>
              <a:buSzPct val="60000"/>
              <a:buFont typeface="Wingdings" panose="05000000000000000000" charset="0"/>
              <a:buChar char="Ø"/>
            </a:pPr>
            <a:r>
              <a:rPr lang="zh-CN" altLang="en-US" sz="2585" b="1" kern="1200" noProof="1">
                <a:latin typeface="Tahoma" panose="020B0604030504040204" pitchFamily="34" charset="0"/>
                <a:cs typeface="+mn-cs"/>
                <a:sym typeface="+mn-ea"/>
              </a:rPr>
              <a:t>chi2cdf，</a:t>
            </a:r>
            <a:r>
              <a:rPr lang="zh-CN" altLang="en-US" sz="2585" b="1" kern="1200" noProof="1">
                <a:latin typeface="Times New Roman" panose="02020603050405020304" pitchFamily="18" charset="0"/>
                <a:ea typeface="+mn-ea"/>
                <a:cs typeface="+mn-cs"/>
                <a:sym typeface="+mn-ea"/>
              </a:rPr>
              <a:t>卡方</a:t>
            </a:r>
            <a:r>
              <a:rPr lang="zh-CN" altLang="en-US" sz="2585" b="1" kern="1200" noProof="1">
                <a:latin typeface="Tahoma" panose="020B0604030504040204" pitchFamily="34" charset="0"/>
                <a:cs typeface="+mn-cs"/>
                <a:sym typeface="+mn-ea"/>
              </a:rPr>
              <a:t>分布累积函数，如p = chi2cdf</a:t>
            </a:r>
            <a:r>
              <a:rPr sz="2585" b="1" kern="1200" noProof="1">
                <a:latin typeface="Tahoma" panose="020B0604030504040204" pitchFamily="34" charset="0"/>
                <a:cs typeface="+mn-cs"/>
                <a:sym typeface="+mn-ea"/>
              </a:rPr>
              <a:t>(</a:t>
            </a:r>
            <a:r>
              <a:rPr lang="en-US" sz="2585" b="1" kern="1200" noProof="1">
                <a:latin typeface="Tahoma" panose="020B0604030504040204" pitchFamily="34" charset="0"/>
                <a:cs typeface="+mn-cs"/>
                <a:sym typeface="+mn-ea"/>
              </a:rPr>
              <a:t>y</a:t>
            </a:r>
            <a:r>
              <a:rPr sz="2585" b="1" kern="1200" noProof="1">
                <a:latin typeface="Tahoma" panose="020B0604030504040204" pitchFamily="34" charset="0"/>
                <a:cs typeface="+mn-cs"/>
                <a:sym typeface="+mn-ea"/>
              </a:rPr>
              <a:t>,</a:t>
            </a:r>
            <a:r>
              <a:rPr lang="en-US" sz="2585" b="1" kern="1200" noProof="1">
                <a:latin typeface="Tahoma" panose="020B0604030504040204" pitchFamily="34" charset="0"/>
                <a:cs typeface="+mn-cs"/>
                <a:sym typeface="+mn-ea"/>
              </a:rPr>
              <a:t>n</a:t>
            </a:r>
            <a:r>
              <a:rPr sz="2585" b="1" kern="1200" noProof="1">
                <a:latin typeface="Tahoma" panose="020B0604030504040204" pitchFamily="34" charset="0"/>
                <a:cs typeface="+mn-cs"/>
                <a:sym typeface="+mn-ea"/>
              </a:rPr>
              <a:t>)</a:t>
            </a:r>
            <a:r>
              <a:rPr lang="zh-CN" altLang="en-US" sz="2585" b="1" kern="1200" noProof="1">
                <a:latin typeface="Tahoma" panose="020B0604030504040204" pitchFamily="34" charset="0"/>
                <a:cs typeface="+mn-cs"/>
                <a:sym typeface="+mn-ea"/>
              </a:rPr>
              <a:t>；</a:t>
            </a:r>
          </a:p>
          <a:p>
            <a:pPr marL="422041" indent="-422041" defTabSz="844083" eaLnBrk="1" hangingPunct="1">
              <a:lnSpc>
                <a:spcPct val="125000"/>
              </a:lnSpc>
              <a:spcBef>
                <a:spcPts val="0"/>
              </a:spcBef>
              <a:spcAft>
                <a:spcPts val="1108"/>
              </a:spcAft>
              <a:buClr>
                <a:schemeClr val="folHlink"/>
              </a:buClr>
              <a:buSzPct val="60000"/>
              <a:buFont typeface="Wingdings" panose="05000000000000000000" charset="0"/>
              <a:buChar char="Ø"/>
            </a:pPr>
            <a:r>
              <a:rPr lang="zh-CN" altLang="en-US" sz="2585" b="1" kern="1200" noProof="1">
                <a:latin typeface="Tahoma" panose="020B0604030504040204" pitchFamily="34" charset="0"/>
                <a:cs typeface="+mn-cs"/>
                <a:sym typeface="+mn-ea"/>
              </a:rPr>
              <a:t>chi2inv，</a:t>
            </a:r>
            <a:r>
              <a:rPr lang="zh-CN" altLang="en-US" sz="2585" b="1" kern="1200" noProof="1">
                <a:latin typeface="Times New Roman" panose="02020603050405020304" pitchFamily="18" charset="0"/>
                <a:ea typeface="+mn-ea"/>
                <a:cs typeface="+mn-cs"/>
                <a:sym typeface="+mn-ea"/>
              </a:rPr>
              <a:t>卡方</a:t>
            </a:r>
            <a:r>
              <a:rPr lang="zh-CN" altLang="en-US" sz="2585" b="1" kern="1200" noProof="1">
                <a:latin typeface="Tahoma" panose="020B0604030504040204" pitchFamily="34" charset="0"/>
                <a:cs typeface="+mn-cs"/>
                <a:sym typeface="+mn-ea"/>
              </a:rPr>
              <a:t>分布分位数，返回指定平均值和标准偏差的</a:t>
            </a:r>
            <a:r>
              <a:rPr lang="zh-CN" altLang="en-US" sz="2585" b="1" kern="1200" noProof="1">
                <a:latin typeface="Times New Roman" panose="02020603050405020304" pitchFamily="18" charset="0"/>
                <a:ea typeface="+mn-ea"/>
                <a:cs typeface="+mn-cs"/>
                <a:sym typeface="+mn-ea"/>
              </a:rPr>
              <a:t>卡方</a:t>
            </a:r>
            <a:r>
              <a:rPr lang="zh-CN" altLang="en-US" sz="2585" b="1" kern="1200" noProof="1">
                <a:latin typeface="Tahoma" panose="020B0604030504040204" pitchFamily="34" charset="0"/>
                <a:cs typeface="+mn-cs"/>
                <a:sym typeface="+mn-ea"/>
              </a:rPr>
              <a:t>分布累积函数的反函数。如</a:t>
            </a:r>
            <a:r>
              <a:rPr lang="en-US" altLang="zh-CN" sz="2585" b="1" kern="1200" noProof="1">
                <a:latin typeface="Tahoma" panose="020B0604030504040204" pitchFamily="34" charset="0"/>
                <a:cs typeface="+mn-cs"/>
                <a:sym typeface="+mn-ea"/>
              </a:rPr>
              <a:t>y</a:t>
            </a:r>
            <a:r>
              <a:rPr lang="zh-CN" altLang="en-US" sz="2585" b="1" kern="1200" noProof="1">
                <a:latin typeface="Tahoma" panose="020B0604030504040204" pitchFamily="34" charset="0"/>
                <a:cs typeface="+mn-cs"/>
                <a:sym typeface="+mn-ea"/>
              </a:rPr>
              <a:t>= chi2inv(</a:t>
            </a:r>
            <a:r>
              <a:rPr lang="en-US" altLang="zh-CN" sz="2585" b="1" kern="1200" noProof="1">
                <a:latin typeface="Tahoma" panose="020B0604030504040204" pitchFamily="34" charset="0"/>
                <a:cs typeface="+mn-cs"/>
                <a:sym typeface="+mn-ea"/>
              </a:rPr>
              <a:t>p</a:t>
            </a:r>
            <a:r>
              <a:rPr lang="zh-CN" altLang="en-US" sz="2585" b="1" kern="1200" noProof="1">
                <a:latin typeface="Tahoma" panose="020B0604030504040204" pitchFamily="34" charset="0"/>
                <a:cs typeface="+mn-cs"/>
                <a:sym typeface="+mn-ea"/>
              </a:rPr>
              <a:t>,</a:t>
            </a:r>
            <a:r>
              <a:rPr lang="en-US" altLang="zh-CN" sz="2585" b="1" kern="1200" noProof="1">
                <a:latin typeface="Tahoma" panose="020B0604030504040204" pitchFamily="34" charset="0"/>
                <a:cs typeface="+mn-cs"/>
                <a:sym typeface="+mn-ea"/>
              </a:rPr>
              <a:t>n</a:t>
            </a:r>
            <a:r>
              <a:rPr lang="zh-CN" altLang="en-US" sz="2585" b="1" kern="1200" noProof="1">
                <a:latin typeface="Tahoma" panose="020B0604030504040204" pitchFamily="34" charset="0"/>
                <a:cs typeface="+mn-cs"/>
                <a:sym typeface="+mn-ea"/>
              </a:rPr>
              <a:t>)；</a:t>
            </a:r>
            <a:endParaRPr lang="zh-CN" altLang="en-US" sz="2585" kern="1200" noProof="1">
              <a:latin typeface="+mn-lt"/>
              <a:ea typeface="+mn-ea"/>
              <a:cs typeface="+mn-cs"/>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对象 21507"/>
          <p:cNvGraphicFramePr/>
          <p:nvPr/>
        </p:nvGraphicFramePr>
        <p:xfrm>
          <a:off x="1191358" y="1567961"/>
          <a:ext cx="2965938" cy="386862"/>
        </p:xfrm>
        <a:graphic>
          <a:graphicData uri="http://schemas.openxmlformats.org/presentationml/2006/ole">
            <mc:AlternateContent xmlns:mc="http://schemas.openxmlformats.org/markup-compatibility/2006">
              <mc:Choice xmlns:v="urn:schemas-microsoft-com:vml" Requires="v">
                <p:oleObj spid="_x0000_s16656" r:id="rId3" imgW="3213100" imgH="419100" progId="Equation.3">
                  <p:embed/>
                </p:oleObj>
              </mc:Choice>
              <mc:Fallback>
                <p:oleObj r:id="rId3" imgW="3213100" imgH="419100" progId="Equation.3">
                  <p:embed/>
                  <p:pic>
                    <p:nvPicPr>
                      <p:cNvPr id="26625" name="对象 21507"/>
                      <p:cNvPicPr/>
                      <p:nvPr/>
                    </p:nvPicPr>
                    <p:blipFill>
                      <a:blip r:embed="rId4"/>
                      <a:stretch>
                        <a:fillRect/>
                      </a:stretch>
                    </p:blipFill>
                    <p:spPr>
                      <a:xfrm>
                        <a:off x="1191358" y="1567961"/>
                        <a:ext cx="2965938" cy="386862"/>
                      </a:xfrm>
                      <a:prstGeom prst="rect">
                        <a:avLst/>
                      </a:prstGeom>
                      <a:solidFill>
                        <a:srgbClr val="FFFFFF"/>
                      </a:solidFill>
                      <a:ln w="38100">
                        <a:noFill/>
                        <a:miter/>
                      </a:ln>
                    </p:spPr>
                  </p:pic>
                </p:oleObj>
              </mc:Fallback>
            </mc:AlternateContent>
          </a:graphicData>
        </a:graphic>
      </p:graphicFrame>
      <p:sp>
        <p:nvSpPr>
          <p:cNvPr id="26626" name="文本框 21508"/>
          <p:cNvSpPr txBox="1"/>
          <p:nvPr/>
        </p:nvSpPr>
        <p:spPr>
          <a:xfrm>
            <a:off x="1191358" y="3348404"/>
            <a:ext cx="6652846" cy="433196"/>
          </a:xfrm>
          <a:prstGeom prst="rect">
            <a:avLst/>
          </a:prstGeom>
          <a:noFill/>
          <a:ln w="9525">
            <a:noFill/>
          </a:ln>
        </p:spPr>
        <p:txBody>
          <a:bodyPr wrap="square" anchor="t" anchorCtr="0">
            <a:spAutoFit/>
          </a:bodyPr>
          <a:lstStyle/>
          <a:p>
            <a:pPr>
              <a:spcBef>
                <a:spcPct val="50000"/>
              </a:spcBef>
            </a:pPr>
            <a:r>
              <a:rPr lang="en-US" altLang="zh-CN" sz="2215" b="1" i="1">
                <a:latin typeface="Times New Roman" panose="02020603050405020304" pitchFamily="18" charset="0"/>
                <a:ea typeface="楷体_GB2312" pitchFamily="49" charset="-122"/>
              </a:rPr>
              <a:t>t </a:t>
            </a:r>
            <a:r>
              <a:rPr lang="zh-CN" altLang="en-US" sz="2215" b="1" dirty="0">
                <a:latin typeface="楷体_GB2312" pitchFamily="49" charset="-122"/>
                <a:ea typeface="楷体_GB2312" pitchFamily="49" charset="-122"/>
              </a:rPr>
              <a:t>分布又称学生氏</a:t>
            </a:r>
            <a:r>
              <a:rPr lang="en-US" altLang="zh-CN" sz="2215" b="1">
                <a:latin typeface="楷体_GB2312" pitchFamily="49" charset="-122"/>
                <a:ea typeface="楷体_GB2312" pitchFamily="49" charset="-122"/>
              </a:rPr>
              <a:t>(Student)</a:t>
            </a:r>
            <a:r>
              <a:rPr lang="zh-CN" altLang="en-US" sz="2215" b="1" dirty="0">
                <a:latin typeface="楷体_GB2312" pitchFamily="49" charset="-122"/>
                <a:ea typeface="楷体_GB2312" pitchFamily="49" charset="-122"/>
              </a:rPr>
              <a:t>分布</a:t>
            </a:r>
            <a:r>
              <a:rPr lang="en-US" altLang="zh-CN" sz="2215" b="1">
                <a:latin typeface="楷体_GB2312" pitchFamily="49" charset="-122"/>
                <a:ea typeface="楷体_GB2312" pitchFamily="49" charset="-122"/>
              </a:rPr>
              <a:t>.</a:t>
            </a:r>
            <a:endParaRPr lang="en-US" altLang="zh-CN" sz="2215" b="1" i="1">
              <a:latin typeface="楷体_GB2312" pitchFamily="49" charset="-122"/>
              <a:ea typeface="楷体_GB2312" pitchFamily="49" charset="-122"/>
            </a:endParaRPr>
          </a:p>
        </p:txBody>
      </p:sp>
      <p:graphicFrame>
        <p:nvGraphicFramePr>
          <p:cNvPr id="26627" name="对象 21511"/>
          <p:cNvGraphicFramePr/>
          <p:nvPr/>
        </p:nvGraphicFramePr>
        <p:xfrm>
          <a:off x="1846384" y="4491404"/>
          <a:ext cx="6049108" cy="1676400"/>
        </p:xfrm>
        <a:graphic>
          <a:graphicData uri="http://schemas.openxmlformats.org/presentationml/2006/ole">
            <mc:AlternateContent xmlns:mc="http://schemas.openxmlformats.org/markup-compatibility/2006">
              <mc:Choice xmlns:v="urn:schemas-microsoft-com:vml" Requires="v">
                <p:oleObj spid="_x0000_s16657" r:id="rId5" imgW="6553200" imgH="1816100" progId="Equation.3">
                  <p:embed/>
                </p:oleObj>
              </mc:Choice>
              <mc:Fallback>
                <p:oleObj r:id="rId5" imgW="6553200" imgH="1816100" progId="Equation.3">
                  <p:embed/>
                  <p:pic>
                    <p:nvPicPr>
                      <p:cNvPr id="26627" name="对象 21511"/>
                      <p:cNvPicPr/>
                      <p:nvPr/>
                    </p:nvPicPr>
                    <p:blipFill>
                      <a:blip r:embed="rId6"/>
                      <a:stretch>
                        <a:fillRect/>
                      </a:stretch>
                    </p:blipFill>
                    <p:spPr>
                      <a:xfrm>
                        <a:off x="1846384" y="4491404"/>
                        <a:ext cx="6049108" cy="1676400"/>
                      </a:xfrm>
                      <a:prstGeom prst="rect">
                        <a:avLst/>
                      </a:prstGeom>
                      <a:noFill/>
                      <a:ln w="38100">
                        <a:noFill/>
                        <a:miter/>
                      </a:ln>
                    </p:spPr>
                  </p:pic>
                </p:oleObj>
              </mc:Fallback>
            </mc:AlternateContent>
          </a:graphicData>
        </a:graphic>
      </p:graphicFrame>
      <p:graphicFrame>
        <p:nvGraphicFramePr>
          <p:cNvPr id="26628" name="对象 21512"/>
          <p:cNvGraphicFramePr/>
          <p:nvPr/>
        </p:nvGraphicFramePr>
        <p:xfrm>
          <a:off x="1277815" y="3971192"/>
          <a:ext cx="4267200" cy="410308"/>
        </p:xfrm>
        <a:graphic>
          <a:graphicData uri="http://schemas.openxmlformats.org/presentationml/2006/ole">
            <mc:AlternateContent xmlns:mc="http://schemas.openxmlformats.org/markup-compatibility/2006">
              <mc:Choice xmlns:v="urn:schemas-microsoft-com:vml" Requires="v">
                <p:oleObj spid="_x0000_s16658" r:id="rId7" imgW="4620895" imgH="444500" progId="Equation.3">
                  <p:embed/>
                </p:oleObj>
              </mc:Choice>
              <mc:Fallback>
                <p:oleObj r:id="rId7" imgW="4620895" imgH="444500" progId="Equation.3">
                  <p:embed/>
                  <p:pic>
                    <p:nvPicPr>
                      <p:cNvPr id="26628" name="对象 21512"/>
                      <p:cNvPicPr/>
                      <p:nvPr/>
                    </p:nvPicPr>
                    <p:blipFill>
                      <a:blip r:embed="rId8"/>
                      <a:stretch>
                        <a:fillRect/>
                      </a:stretch>
                    </p:blipFill>
                    <p:spPr>
                      <a:xfrm>
                        <a:off x="1277815" y="3971192"/>
                        <a:ext cx="4267200" cy="410308"/>
                      </a:xfrm>
                      <a:prstGeom prst="rect">
                        <a:avLst/>
                      </a:prstGeom>
                      <a:noFill/>
                      <a:ln w="38100">
                        <a:noFill/>
                        <a:miter/>
                      </a:ln>
                    </p:spPr>
                  </p:pic>
                </p:oleObj>
              </mc:Fallback>
            </mc:AlternateContent>
          </a:graphicData>
        </a:graphic>
      </p:graphicFrame>
      <p:sp>
        <p:nvSpPr>
          <p:cNvPr id="26629" name="文本框 21515"/>
          <p:cNvSpPr txBox="1"/>
          <p:nvPr/>
        </p:nvSpPr>
        <p:spPr>
          <a:xfrm>
            <a:off x="1163516" y="889489"/>
            <a:ext cx="1212191" cy="433196"/>
          </a:xfrm>
          <a:prstGeom prst="rect">
            <a:avLst/>
          </a:prstGeom>
          <a:noFill/>
          <a:ln w="9525">
            <a:noFill/>
          </a:ln>
        </p:spPr>
        <p:txBody>
          <a:bodyPr wrap="none" anchor="t" anchorCtr="0">
            <a:spAutoFit/>
          </a:bodyPr>
          <a:lstStyle/>
          <a:p>
            <a:r>
              <a:rPr lang="en-US" altLang="zh-CN" sz="2215" b="1">
                <a:latin typeface="Times New Roman" panose="02020603050405020304" pitchFamily="18" charset="0"/>
              </a:rPr>
              <a:t>6)  </a:t>
            </a:r>
            <a:r>
              <a:rPr lang="en-US" altLang="zh-CN" sz="2215" b="1" i="1">
                <a:latin typeface="Times New Roman" panose="02020603050405020304" pitchFamily="18" charset="0"/>
              </a:rPr>
              <a:t>t</a:t>
            </a:r>
            <a:r>
              <a:rPr lang="zh-CN" altLang="en-US" sz="2215" b="1">
                <a:latin typeface="Times New Roman" panose="02020603050405020304" pitchFamily="18" charset="0"/>
              </a:rPr>
              <a:t>分布</a:t>
            </a:r>
          </a:p>
        </p:txBody>
      </p:sp>
      <p:graphicFrame>
        <p:nvGraphicFramePr>
          <p:cNvPr id="26630" name="对象 21519"/>
          <p:cNvGraphicFramePr/>
          <p:nvPr/>
        </p:nvGraphicFramePr>
        <p:xfrm>
          <a:off x="7772400" y="2305050"/>
          <a:ext cx="175846" cy="386862"/>
        </p:xfrm>
        <a:graphic>
          <a:graphicData uri="http://schemas.openxmlformats.org/presentationml/2006/ole">
            <mc:AlternateContent xmlns:mc="http://schemas.openxmlformats.org/markup-compatibility/2006">
              <mc:Choice xmlns:v="urn:schemas-microsoft-com:vml" Requires="v">
                <p:oleObj spid="_x0000_s16659" r:id="rId9" imgW="190500" imgH="419100" progId="Equation.3">
                  <p:embed/>
                </p:oleObj>
              </mc:Choice>
              <mc:Fallback>
                <p:oleObj r:id="rId9" imgW="190500" imgH="419100" progId="Equation.3">
                  <p:embed/>
                  <p:pic>
                    <p:nvPicPr>
                      <p:cNvPr id="26630" name="对象 21519"/>
                      <p:cNvPicPr/>
                      <p:nvPr/>
                    </p:nvPicPr>
                    <p:blipFill>
                      <a:blip r:embed="rId10"/>
                      <a:stretch>
                        <a:fillRect/>
                      </a:stretch>
                    </p:blipFill>
                    <p:spPr>
                      <a:xfrm>
                        <a:off x="7772400" y="2305050"/>
                        <a:ext cx="175846" cy="386862"/>
                      </a:xfrm>
                      <a:prstGeom prst="rect">
                        <a:avLst/>
                      </a:prstGeom>
                      <a:solidFill>
                        <a:srgbClr val="FFFFFF"/>
                      </a:solidFill>
                      <a:ln w="38100">
                        <a:noFill/>
                        <a:miter/>
                      </a:ln>
                    </p:spPr>
                  </p:pic>
                </p:oleObj>
              </mc:Fallback>
            </mc:AlternateContent>
          </a:graphicData>
        </a:graphic>
      </p:graphicFrame>
      <p:graphicFrame>
        <p:nvGraphicFramePr>
          <p:cNvPr id="26631" name="对象 21520"/>
          <p:cNvGraphicFramePr/>
          <p:nvPr/>
        </p:nvGraphicFramePr>
        <p:xfrm>
          <a:off x="1226527" y="2045677"/>
          <a:ext cx="7326923" cy="785446"/>
        </p:xfrm>
        <a:graphic>
          <a:graphicData uri="http://schemas.openxmlformats.org/presentationml/2006/ole">
            <mc:AlternateContent xmlns:mc="http://schemas.openxmlformats.org/markup-compatibility/2006">
              <mc:Choice xmlns:v="urn:schemas-microsoft-com:vml" Requires="v">
                <p:oleObj spid="_x0000_s16660" r:id="rId11" imgW="7934325" imgH="850265" progId="Equation.3">
                  <p:embed/>
                </p:oleObj>
              </mc:Choice>
              <mc:Fallback>
                <p:oleObj r:id="rId11" imgW="7934325" imgH="850265" progId="Equation.3">
                  <p:embed/>
                  <p:pic>
                    <p:nvPicPr>
                      <p:cNvPr id="26631" name="对象 21520"/>
                      <p:cNvPicPr/>
                      <p:nvPr/>
                    </p:nvPicPr>
                    <p:blipFill>
                      <a:blip r:embed="rId12"/>
                      <a:stretch>
                        <a:fillRect/>
                      </a:stretch>
                    </p:blipFill>
                    <p:spPr>
                      <a:xfrm>
                        <a:off x="1226527" y="2045677"/>
                        <a:ext cx="7326923" cy="785446"/>
                      </a:xfrm>
                      <a:prstGeom prst="rect">
                        <a:avLst/>
                      </a:prstGeom>
                      <a:solidFill>
                        <a:srgbClr val="FFFFFF"/>
                      </a:solidFill>
                      <a:ln w="38100">
                        <a:noFill/>
                        <a:miter/>
                      </a:ln>
                    </p:spPr>
                  </p:pic>
                </p:oleObj>
              </mc:Fallback>
            </mc:AlternateContent>
          </a:graphicData>
        </a:graphic>
      </p:graphicFrame>
      <p:graphicFrame>
        <p:nvGraphicFramePr>
          <p:cNvPr id="26632" name="对象 21521"/>
          <p:cNvGraphicFramePr/>
          <p:nvPr/>
        </p:nvGraphicFramePr>
        <p:xfrm>
          <a:off x="5773615" y="1633904"/>
          <a:ext cx="1922585" cy="386862"/>
        </p:xfrm>
        <a:graphic>
          <a:graphicData uri="http://schemas.openxmlformats.org/presentationml/2006/ole">
            <mc:AlternateContent xmlns:mc="http://schemas.openxmlformats.org/markup-compatibility/2006">
              <mc:Choice xmlns:v="urn:schemas-microsoft-com:vml" Requires="v">
                <p:oleObj spid="_x0000_s16661" r:id="rId13" imgW="2082800" imgH="419100" progId="Equation.3">
                  <p:embed/>
                </p:oleObj>
              </mc:Choice>
              <mc:Fallback>
                <p:oleObj r:id="rId13" imgW="2082800" imgH="419100" progId="Equation.3">
                  <p:embed/>
                  <p:pic>
                    <p:nvPicPr>
                      <p:cNvPr id="26632" name="对象 21521"/>
                      <p:cNvPicPr/>
                      <p:nvPr/>
                    </p:nvPicPr>
                    <p:blipFill>
                      <a:blip r:embed="rId14"/>
                      <a:stretch>
                        <a:fillRect/>
                      </a:stretch>
                    </p:blipFill>
                    <p:spPr>
                      <a:xfrm>
                        <a:off x="5773615" y="1633904"/>
                        <a:ext cx="1922585" cy="386862"/>
                      </a:xfrm>
                      <a:prstGeom prst="rect">
                        <a:avLst/>
                      </a:prstGeom>
                      <a:solidFill>
                        <a:srgbClr val="FFFFFF"/>
                      </a:solidFill>
                      <a:ln w="38100">
                        <a:noFill/>
                        <a:miter/>
                      </a:ln>
                    </p:spPr>
                  </p:pic>
                </p:oleObj>
              </mc:Fallback>
            </mc:AlternateContent>
          </a:graphicData>
        </a:graphic>
      </p:graphicFrame>
      <p:graphicFrame>
        <p:nvGraphicFramePr>
          <p:cNvPr id="26633" name="对象 21522"/>
          <p:cNvGraphicFramePr/>
          <p:nvPr/>
        </p:nvGraphicFramePr>
        <p:xfrm>
          <a:off x="4130920" y="1567961"/>
          <a:ext cx="1570892" cy="433754"/>
        </p:xfrm>
        <a:graphic>
          <a:graphicData uri="http://schemas.openxmlformats.org/presentationml/2006/ole">
            <mc:AlternateContent xmlns:mc="http://schemas.openxmlformats.org/markup-compatibility/2006">
              <mc:Choice xmlns:v="urn:schemas-microsoft-com:vml" Requires="v">
                <p:oleObj spid="_x0000_s16662" r:id="rId15" imgW="1701800" imgH="469900" progId="Equation.3">
                  <p:embed/>
                </p:oleObj>
              </mc:Choice>
              <mc:Fallback>
                <p:oleObj r:id="rId15" imgW="1701800" imgH="469900" progId="Equation.3">
                  <p:embed/>
                  <p:pic>
                    <p:nvPicPr>
                      <p:cNvPr id="26633" name="对象 21522"/>
                      <p:cNvPicPr/>
                      <p:nvPr/>
                    </p:nvPicPr>
                    <p:blipFill>
                      <a:blip r:embed="rId16"/>
                      <a:stretch>
                        <a:fillRect/>
                      </a:stretch>
                    </p:blipFill>
                    <p:spPr>
                      <a:xfrm>
                        <a:off x="4130920" y="1567961"/>
                        <a:ext cx="1570892" cy="433754"/>
                      </a:xfrm>
                      <a:prstGeom prst="rect">
                        <a:avLst/>
                      </a:prstGeom>
                      <a:solidFill>
                        <a:srgbClr val="FFFFFF"/>
                      </a:solidFill>
                      <a:ln w="38100">
                        <a:noFill/>
                        <a:miter/>
                      </a:ln>
                    </p:spPr>
                  </p:pic>
                </p:oleObj>
              </mc:Fallback>
            </mc:AlternateContent>
          </a:graphicData>
        </a:graphic>
      </p:graphicFrame>
      <p:graphicFrame>
        <p:nvGraphicFramePr>
          <p:cNvPr id="26634" name="对象 21523"/>
          <p:cNvGraphicFramePr/>
          <p:nvPr/>
        </p:nvGraphicFramePr>
        <p:xfrm>
          <a:off x="1226527" y="2831123"/>
          <a:ext cx="2145323" cy="398585"/>
        </p:xfrm>
        <a:graphic>
          <a:graphicData uri="http://schemas.openxmlformats.org/presentationml/2006/ole">
            <mc:AlternateContent xmlns:mc="http://schemas.openxmlformats.org/markup-compatibility/2006">
              <mc:Choice xmlns:v="urn:schemas-microsoft-com:vml" Requires="v">
                <p:oleObj spid="_x0000_s16663" r:id="rId17" imgW="2322830" imgH="431800" progId="Equation.3">
                  <p:embed/>
                </p:oleObj>
              </mc:Choice>
              <mc:Fallback>
                <p:oleObj r:id="rId17" imgW="2322830" imgH="431800" progId="Equation.3">
                  <p:embed/>
                  <p:pic>
                    <p:nvPicPr>
                      <p:cNvPr id="26634" name="对象 21523"/>
                      <p:cNvPicPr/>
                      <p:nvPr/>
                    </p:nvPicPr>
                    <p:blipFill>
                      <a:blip r:embed="rId18"/>
                      <a:stretch>
                        <a:fillRect/>
                      </a:stretch>
                    </p:blipFill>
                    <p:spPr>
                      <a:xfrm>
                        <a:off x="1226527" y="2831123"/>
                        <a:ext cx="2145323" cy="398585"/>
                      </a:xfrm>
                      <a:prstGeom prst="rect">
                        <a:avLst/>
                      </a:prstGeom>
                      <a:solidFill>
                        <a:srgbClr val="FFFFFF"/>
                      </a:solidFill>
                      <a:ln w="38100">
                        <a:noFill/>
                        <a:miter/>
                      </a:ln>
                    </p:spPr>
                  </p:pic>
                </p:oleObj>
              </mc:Fallback>
            </mc:AlternateContent>
          </a:graphicData>
        </a:graphic>
      </p:graphicFrame>
      <p:graphicFrame>
        <p:nvGraphicFramePr>
          <p:cNvPr id="26635" name="对象 21524"/>
          <p:cNvGraphicFramePr/>
          <p:nvPr/>
        </p:nvGraphicFramePr>
        <p:xfrm>
          <a:off x="7844204" y="1633904"/>
          <a:ext cx="316523" cy="339969"/>
        </p:xfrm>
        <a:graphic>
          <a:graphicData uri="http://schemas.openxmlformats.org/presentationml/2006/ole">
            <mc:AlternateContent xmlns:mc="http://schemas.openxmlformats.org/markup-compatibility/2006">
              <mc:Choice xmlns:v="urn:schemas-microsoft-com:vml" Requires="v">
                <p:oleObj spid="_x0000_s16664" r:id="rId19" imgW="342900" imgH="368300" progId="Equation.3">
                  <p:embed/>
                </p:oleObj>
              </mc:Choice>
              <mc:Fallback>
                <p:oleObj r:id="rId19" imgW="342900" imgH="368300" progId="Equation.3">
                  <p:embed/>
                  <p:pic>
                    <p:nvPicPr>
                      <p:cNvPr id="26635" name="对象 21524"/>
                      <p:cNvPicPr/>
                      <p:nvPr/>
                    </p:nvPicPr>
                    <p:blipFill>
                      <a:blip r:embed="rId20"/>
                      <a:stretch>
                        <a:fillRect/>
                      </a:stretch>
                    </p:blipFill>
                    <p:spPr>
                      <a:xfrm>
                        <a:off x="7844204" y="1633904"/>
                        <a:ext cx="316523" cy="339969"/>
                      </a:xfrm>
                      <a:prstGeom prst="rect">
                        <a:avLst/>
                      </a:prstGeom>
                      <a:solidFill>
                        <a:srgbClr val="FFFFFF"/>
                      </a:solidFill>
                      <a:ln w="38100">
                        <a:noFill/>
                        <a:miter/>
                      </a:ln>
                    </p:spPr>
                  </p:pic>
                </p:oleObj>
              </mc:Fallback>
            </mc:AlternateContent>
          </a:graphicData>
        </a:graphic>
      </p:graphicFrame>
    </p:spTree>
  </p:cSld>
  <p:clrMapOvr>
    <a:masterClrMapping/>
  </p:clrMapOvr>
  <p:transition>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49" name="对象 43012"/>
          <p:cNvGraphicFramePr/>
          <p:nvPr/>
        </p:nvGraphicFramePr>
        <p:xfrm>
          <a:off x="1846385" y="3960935"/>
          <a:ext cx="3223846" cy="902677"/>
        </p:xfrm>
        <a:graphic>
          <a:graphicData uri="http://schemas.openxmlformats.org/presentationml/2006/ole">
            <mc:AlternateContent xmlns:mc="http://schemas.openxmlformats.org/markup-compatibility/2006">
              <mc:Choice xmlns:v="urn:schemas-microsoft-com:vml" Requires="v">
                <p:oleObj spid="_x0000_s17560" r:id="rId3" imgW="3492500" imgH="977900" progId="Equation.3">
                  <p:embed/>
                </p:oleObj>
              </mc:Choice>
              <mc:Fallback>
                <p:oleObj r:id="rId3" imgW="3492500" imgH="977900" progId="Equation.3">
                  <p:embed/>
                  <p:pic>
                    <p:nvPicPr>
                      <p:cNvPr id="27649" name="对象 43012"/>
                      <p:cNvPicPr/>
                      <p:nvPr/>
                    </p:nvPicPr>
                    <p:blipFill>
                      <a:blip r:embed="rId4"/>
                      <a:stretch>
                        <a:fillRect/>
                      </a:stretch>
                    </p:blipFill>
                    <p:spPr>
                      <a:xfrm>
                        <a:off x="1846385" y="3960935"/>
                        <a:ext cx="3223846" cy="902677"/>
                      </a:xfrm>
                      <a:prstGeom prst="rect">
                        <a:avLst/>
                      </a:prstGeom>
                      <a:noFill/>
                      <a:ln w="38100">
                        <a:noFill/>
                        <a:miter/>
                      </a:ln>
                    </p:spPr>
                  </p:pic>
                </p:oleObj>
              </mc:Fallback>
            </mc:AlternateContent>
          </a:graphicData>
        </a:graphic>
      </p:graphicFrame>
      <p:graphicFrame>
        <p:nvGraphicFramePr>
          <p:cNvPr id="27650" name="对象 43013"/>
          <p:cNvGraphicFramePr/>
          <p:nvPr/>
        </p:nvGraphicFramePr>
        <p:xfrm>
          <a:off x="1140069" y="5013081"/>
          <a:ext cx="6471138" cy="410308"/>
        </p:xfrm>
        <a:graphic>
          <a:graphicData uri="http://schemas.openxmlformats.org/presentationml/2006/ole">
            <mc:AlternateContent xmlns:mc="http://schemas.openxmlformats.org/markup-compatibility/2006">
              <mc:Choice xmlns:v="urn:schemas-microsoft-com:vml" Requires="v">
                <p:oleObj spid="_x0000_s17561" r:id="rId5" imgW="7007225" imgH="444500" progId="Equation.3">
                  <p:embed/>
                </p:oleObj>
              </mc:Choice>
              <mc:Fallback>
                <p:oleObj r:id="rId5" imgW="7007225" imgH="444500" progId="Equation.3">
                  <p:embed/>
                  <p:pic>
                    <p:nvPicPr>
                      <p:cNvPr id="27650" name="对象 43013"/>
                      <p:cNvPicPr/>
                      <p:nvPr/>
                    </p:nvPicPr>
                    <p:blipFill>
                      <a:blip r:embed="rId6"/>
                      <a:stretch>
                        <a:fillRect/>
                      </a:stretch>
                    </p:blipFill>
                    <p:spPr>
                      <a:xfrm>
                        <a:off x="1140069" y="5013081"/>
                        <a:ext cx="6471138" cy="410308"/>
                      </a:xfrm>
                      <a:prstGeom prst="rect">
                        <a:avLst/>
                      </a:prstGeom>
                      <a:noFill/>
                      <a:ln w="38100">
                        <a:noFill/>
                        <a:miter/>
                      </a:ln>
                    </p:spPr>
                  </p:pic>
                </p:oleObj>
              </mc:Fallback>
            </mc:AlternateContent>
          </a:graphicData>
        </a:graphic>
      </p:graphicFrame>
      <p:graphicFrame>
        <p:nvGraphicFramePr>
          <p:cNvPr id="27651" name="对象 43014"/>
          <p:cNvGraphicFramePr/>
          <p:nvPr/>
        </p:nvGraphicFramePr>
        <p:xfrm>
          <a:off x="1239715" y="5556738"/>
          <a:ext cx="2590800" cy="398585"/>
        </p:xfrm>
        <a:graphic>
          <a:graphicData uri="http://schemas.openxmlformats.org/presentationml/2006/ole">
            <mc:AlternateContent xmlns:mc="http://schemas.openxmlformats.org/markup-compatibility/2006">
              <mc:Choice xmlns:v="urn:schemas-microsoft-com:vml" Requires="v">
                <p:oleObj spid="_x0000_s17562" r:id="rId7" imgW="2805430" imgH="431800" progId="Equation.3">
                  <p:embed/>
                </p:oleObj>
              </mc:Choice>
              <mc:Fallback>
                <p:oleObj r:id="rId7" imgW="2805430" imgH="431800" progId="Equation.3">
                  <p:embed/>
                  <p:pic>
                    <p:nvPicPr>
                      <p:cNvPr id="27651" name="对象 43014"/>
                      <p:cNvPicPr/>
                      <p:nvPr/>
                    </p:nvPicPr>
                    <p:blipFill>
                      <a:blip r:embed="rId8"/>
                      <a:stretch>
                        <a:fillRect/>
                      </a:stretch>
                    </p:blipFill>
                    <p:spPr>
                      <a:xfrm>
                        <a:off x="1239715" y="5556738"/>
                        <a:ext cx="2590800" cy="398585"/>
                      </a:xfrm>
                      <a:prstGeom prst="rect">
                        <a:avLst/>
                      </a:prstGeom>
                      <a:noFill/>
                      <a:ln w="38100">
                        <a:noFill/>
                        <a:miter/>
                      </a:ln>
                    </p:spPr>
                  </p:pic>
                </p:oleObj>
              </mc:Fallback>
            </mc:AlternateContent>
          </a:graphicData>
        </a:graphic>
      </p:graphicFrame>
      <p:pic>
        <p:nvPicPr>
          <p:cNvPr id="27652" name="图片 43015"/>
          <p:cNvPicPr>
            <a:picLocks noChangeAspect="1"/>
          </p:cNvPicPr>
          <p:nvPr/>
        </p:nvPicPr>
        <p:blipFill>
          <a:blip r:embed="rId9"/>
          <a:stretch>
            <a:fillRect/>
          </a:stretch>
        </p:blipFill>
        <p:spPr>
          <a:xfrm>
            <a:off x="3830515" y="905608"/>
            <a:ext cx="4319954" cy="2526323"/>
          </a:xfrm>
          <a:prstGeom prst="rect">
            <a:avLst/>
          </a:prstGeom>
          <a:noFill/>
          <a:ln w="9525">
            <a:noFill/>
          </a:ln>
        </p:spPr>
      </p:pic>
      <p:graphicFrame>
        <p:nvGraphicFramePr>
          <p:cNvPr id="27653" name="对象 43016"/>
          <p:cNvGraphicFramePr/>
          <p:nvPr/>
        </p:nvGraphicFramePr>
        <p:xfrm>
          <a:off x="3663462" y="5545015"/>
          <a:ext cx="4431323" cy="410308"/>
        </p:xfrm>
        <a:graphic>
          <a:graphicData uri="http://schemas.openxmlformats.org/presentationml/2006/ole">
            <mc:AlternateContent xmlns:mc="http://schemas.openxmlformats.org/markup-compatibility/2006">
              <mc:Choice xmlns:v="urn:schemas-microsoft-com:vml" Requires="v">
                <p:oleObj spid="_x0000_s17563" r:id="rId10" imgW="4798695" imgH="444500" progId="Equation.3">
                  <p:embed/>
                </p:oleObj>
              </mc:Choice>
              <mc:Fallback>
                <p:oleObj r:id="rId10" imgW="4798695" imgH="444500" progId="Equation.3">
                  <p:embed/>
                  <p:pic>
                    <p:nvPicPr>
                      <p:cNvPr id="27653" name="对象 43016"/>
                      <p:cNvPicPr/>
                      <p:nvPr/>
                    </p:nvPicPr>
                    <p:blipFill>
                      <a:blip r:embed="rId11"/>
                      <a:stretch>
                        <a:fillRect/>
                      </a:stretch>
                    </p:blipFill>
                    <p:spPr>
                      <a:xfrm>
                        <a:off x="3663462" y="5545015"/>
                        <a:ext cx="4431323" cy="410308"/>
                      </a:xfrm>
                      <a:prstGeom prst="rect">
                        <a:avLst/>
                      </a:prstGeom>
                      <a:noFill/>
                      <a:ln w="38100">
                        <a:noFill/>
                        <a:miter/>
                      </a:ln>
                    </p:spPr>
                  </p:pic>
                </p:oleObj>
              </mc:Fallback>
            </mc:AlternateContent>
          </a:graphicData>
        </a:graphic>
      </p:graphicFrame>
      <p:sp>
        <p:nvSpPr>
          <p:cNvPr id="27654" name="矩形 43017"/>
          <p:cNvSpPr/>
          <p:nvPr/>
        </p:nvSpPr>
        <p:spPr>
          <a:xfrm>
            <a:off x="1046285" y="2086708"/>
            <a:ext cx="2699238" cy="1331647"/>
          </a:xfrm>
          <a:prstGeom prst="rect">
            <a:avLst/>
          </a:prstGeom>
          <a:noFill/>
          <a:ln w="9525">
            <a:noFill/>
          </a:ln>
        </p:spPr>
        <p:txBody>
          <a:bodyPr wrap="square" anchor="t" anchorCtr="0">
            <a:spAutoFit/>
          </a:bodyPr>
          <a:lstStyle/>
          <a:p>
            <a:pPr>
              <a:lnSpc>
                <a:spcPct val="125000"/>
              </a:lnSpc>
            </a:pPr>
            <a:r>
              <a:rPr lang="zh-CN" altLang="en-US" sz="2215" b="1" dirty="0">
                <a:latin typeface="楷体_GB2312" pitchFamily="49" charset="-122"/>
                <a:ea typeface="楷体_GB2312" pitchFamily="49" charset="-122"/>
              </a:rPr>
              <a:t>当</a:t>
            </a:r>
            <a:r>
              <a:rPr lang="en-US" altLang="zh-CN" sz="2215" b="1" i="1">
                <a:latin typeface="Times New Roman" panose="02020603050405020304" pitchFamily="18" charset="0"/>
                <a:ea typeface="楷体_GB2312" pitchFamily="49" charset="-122"/>
              </a:rPr>
              <a:t>n</a:t>
            </a:r>
            <a:r>
              <a:rPr lang="zh-CN" altLang="en-US" sz="2215" b="1" dirty="0">
                <a:latin typeface="楷体_GB2312" pitchFamily="49" charset="-122"/>
                <a:ea typeface="楷体_GB2312" pitchFamily="49" charset="-122"/>
              </a:rPr>
              <a:t>充分大时</a:t>
            </a:r>
            <a:r>
              <a:rPr lang="en-US" altLang="zh-CN" sz="2215" b="1">
                <a:latin typeface="楷体_GB2312" pitchFamily="49" charset="-122"/>
                <a:ea typeface="楷体_GB2312" pitchFamily="49" charset="-122"/>
              </a:rPr>
              <a:t>,</a:t>
            </a:r>
            <a:r>
              <a:rPr lang="zh-CN" altLang="en-US" sz="2215" b="1" dirty="0">
                <a:latin typeface="楷体_GB2312" pitchFamily="49" charset="-122"/>
                <a:ea typeface="楷体_GB2312" pitchFamily="49" charset="-122"/>
              </a:rPr>
              <a:t>其图形类似于标准正态变量概率密度的图形</a:t>
            </a:r>
            <a:r>
              <a:rPr lang="en-US" altLang="zh-CN" sz="2215" b="1">
                <a:latin typeface="楷体_GB2312" pitchFamily="49" charset="-122"/>
                <a:ea typeface="楷体_GB2312" pitchFamily="49" charset="-122"/>
              </a:rPr>
              <a:t>.</a:t>
            </a:r>
          </a:p>
        </p:txBody>
      </p:sp>
      <p:graphicFrame>
        <p:nvGraphicFramePr>
          <p:cNvPr id="27655" name="对象 43021"/>
          <p:cNvGraphicFramePr/>
          <p:nvPr/>
        </p:nvGraphicFramePr>
        <p:xfrm>
          <a:off x="1611923" y="1380392"/>
          <a:ext cx="2051538" cy="398585"/>
        </p:xfrm>
        <a:graphic>
          <a:graphicData uri="http://schemas.openxmlformats.org/presentationml/2006/ole">
            <mc:AlternateContent xmlns:mc="http://schemas.openxmlformats.org/markup-compatibility/2006">
              <mc:Choice xmlns:v="urn:schemas-microsoft-com:vml" Requires="v">
                <p:oleObj spid="_x0000_s17564" r:id="rId12" imgW="2221230" imgH="431800" progId="Equation.3">
                  <p:embed/>
                </p:oleObj>
              </mc:Choice>
              <mc:Fallback>
                <p:oleObj r:id="rId12" imgW="2221230" imgH="431800" progId="Equation.3">
                  <p:embed/>
                  <p:pic>
                    <p:nvPicPr>
                      <p:cNvPr id="27655" name="对象 43021"/>
                      <p:cNvPicPr/>
                      <p:nvPr/>
                    </p:nvPicPr>
                    <p:blipFill>
                      <a:blip r:embed="rId13"/>
                      <a:stretch>
                        <a:fillRect/>
                      </a:stretch>
                    </p:blipFill>
                    <p:spPr>
                      <a:xfrm>
                        <a:off x="1611923" y="1380392"/>
                        <a:ext cx="2051538" cy="398585"/>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3" name="对象 22531"/>
          <p:cNvGraphicFramePr/>
          <p:nvPr/>
        </p:nvGraphicFramePr>
        <p:xfrm>
          <a:off x="1055077" y="1567961"/>
          <a:ext cx="2919046" cy="398585"/>
        </p:xfrm>
        <a:graphic>
          <a:graphicData uri="http://schemas.openxmlformats.org/presentationml/2006/ole">
            <mc:AlternateContent xmlns:mc="http://schemas.openxmlformats.org/markup-compatibility/2006">
              <mc:Choice xmlns:v="urn:schemas-microsoft-com:vml" Requires="v">
                <p:oleObj spid="_x0000_s18764" r:id="rId3" imgW="3161030" imgH="431800" progId="Equation.3">
                  <p:embed/>
                </p:oleObj>
              </mc:Choice>
              <mc:Fallback>
                <p:oleObj r:id="rId3" imgW="3161030" imgH="431800" progId="Equation.3">
                  <p:embed/>
                  <p:pic>
                    <p:nvPicPr>
                      <p:cNvPr id="28673" name="对象 22531"/>
                      <p:cNvPicPr/>
                      <p:nvPr/>
                    </p:nvPicPr>
                    <p:blipFill>
                      <a:blip r:embed="rId4"/>
                      <a:stretch>
                        <a:fillRect/>
                      </a:stretch>
                    </p:blipFill>
                    <p:spPr>
                      <a:xfrm>
                        <a:off x="1055077" y="1567961"/>
                        <a:ext cx="2919046" cy="398585"/>
                      </a:xfrm>
                      <a:prstGeom prst="rect">
                        <a:avLst/>
                      </a:prstGeom>
                      <a:noFill/>
                      <a:ln w="38100">
                        <a:noFill/>
                        <a:miter/>
                      </a:ln>
                    </p:spPr>
                  </p:pic>
                </p:oleObj>
              </mc:Fallback>
            </mc:AlternateContent>
          </a:graphicData>
        </a:graphic>
      </p:graphicFrame>
      <p:graphicFrame>
        <p:nvGraphicFramePr>
          <p:cNvPr id="28674" name="对象 22532"/>
          <p:cNvGraphicFramePr/>
          <p:nvPr/>
        </p:nvGraphicFramePr>
        <p:xfrm>
          <a:off x="1749669" y="3363058"/>
          <a:ext cx="2356338" cy="375138"/>
        </p:xfrm>
        <a:graphic>
          <a:graphicData uri="http://schemas.openxmlformats.org/presentationml/2006/ole">
            <mc:AlternateContent xmlns:mc="http://schemas.openxmlformats.org/markup-compatibility/2006">
              <mc:Choice xmlns:v="urn:schemas-microsoft-com:vml" Requires="v">
                <p:oleObj spid="_x0000_s18765" r:id="rId5" imgW="2550795" imgH="405765" progId="Equation.3">
                  <p:embed/>
                </p:oleObj>
              </mc:Choice>
              <mc:Fallback>
                <p:oleObj r:id="rId5" imgW="2550795" imgH="405765" progId="Equation.3">
                  <p:embed/>
                  <p:pic>
                    <p:nvPicPr>
                      <p:cNvPr id="28674" name="对象 22532"/>
                      <p:cNvPicPr/>
                      <p:nvPr/>
                    </p:nvPicPr>
                    <p:blipFill>
                      <a:blip r:embed="rId6"/>
                      <a:stretch>
                        <a:fillRect/>
                      </a:stretch>
                    </p:blipFill>
                    <p:spPr>
                      <a:xfrm>
                        <a:off x="1749669" y="3363058"/>
                        <a:ext cx="2356338" cy="375138"/>
                      </a:xfrm>
                      <a:prstGeom prst="rect">
                        <a:avLst/>
                      </a:prstGeom>
                      <a:noFill/>
                      <a:ln w="38100">
                        <a:noFill/>
                        <a:miter/>
                      </a:ln>
                    </p:spPr>
                  </p:pic>
                </p:oleObj>
              </mc:Fallback>
            </mc:AlternateContent>
          </a:graphicData>
        </a:graphic>
      </p:graphicFrame>
      <p:sp>
        <p:nvSpPr>
          <p:cNvPr id="28675" name="文本框 22533"/>
          <p:cNvSpPr txBox="1"/>
          <p:nvPr/>
        </p:nvSpPr>
        <p:spPr>
          <a:xfrm>
            <a:off x="1125416" y="4346331"/>
            <a:ext cx="3094892" cy="433196"/>
          </a:xfrm>
          <a:prstGeom prst="rect">
            <a:avLst/>
          </a:prstGeom>
          <a:noFill/>
          <a:ln w="9525">
            <a:noFill/>
          </a:ln>
        </p:spPr>
        <p:txBody>
          <a:bodyPr anchor="t" anchorCtr="0">
            <a:spAutoFit/>
          </a:bodyPr>
          <a:lstStyle/>
          <a:p>
            <a:pPr>
              <a:spcBef>
                <a:spcPct val="50000"/>
              </a:spcBef>
            </a:pPr>
            <a:r>
              <a:rPr lang="zh-CN" altLang="en-US" sz="2215" b="1" dirty="0">
                <a:latin typeface="Times New Roman" panose="02020603050405020304" pitchFamily="18" charset="0"/>
                <a:ea typeface="楷体_GB2312" pitchFamily="49" charset="-122"/>
              </a:rPr>
              <a:t>由分布的对称性知</a:t>
            </a:r>
          </a:p>
        </p:txBody>
      </p:sp>
      <p:graphicFrame>
        <p:nvGraphicFramePr>
          <p:cNvPr id="28676" name="对象 22534"/>
          <p:cNvGraphicFramePr/>
          <p:nvPr/>
        </p:nvGraphicFramePr>
        <p:xfrm>
          <a:off x="1381858" y="4891454"/>
          <a:ext cx="2239108" cy="398585"/>
        </p:xfrm>
        <a:graphic>
          <a:graphicData uri="http://schemas.openxmlformats.org/presentationml/2006/ole">
            <mc:AlternateContent xmlns:mc="http://schemas.openxmlformats.org/markup-compatibility/2006">
              <mc:Choice xmlns:v="urn:schemas-microsoft-com:vml" Requires="v">
                <p:oleObj spid="_x0000_s18766" r:id="rId7" imgW="2424430" imgH="431800" progId="Equation.3">
                  <p:embed/>
                </p:oleObj>
              </mc:Choice>
              <mc:Fallback>
                <p:oleObj r:id="rId7" imgW="2424430" imgH="431800" progId="Equation.3">
                  <p:embed/>
                  <p:pic>
                    <p:nvPicPr>
                      <p:cNvPr id="28676" name="对象 22534"/>
                      <p:cNvPicPr/>
                      <p:nvPr/>
                    </p:nvPicPr>
                    <p:blipFill>
                      <a:blip r:embed="rId8"/>
                      <a:stretch>
                        <a:fillRect/>
                      </a:stretch>
                    </p:blipFill>
                    <p:spPr>
                      <a:xfrm>
                        <a:off x="1381858" y="4891454"/>
                        <a:ext cx="2239108" cy="398585"/>
                      </a:xfrm>
                      <a:prstGeom prst="rect">
                        <a:avLst/>
                      </a:prstGeom>
                      <a:noFill/>
                      <a:ln w="38100">
                        <a:noFill/>
                        <a:miter/>
                      </a:ln>
                    </p:spPr>
                  </p:pic>
                </p:oleObj>
              </mc:Fallback>
            </mc:AlternateContent>
          </a:graphicData>
        </a:graphic>
      </p:graphicFrame>
      <p:graphicFrame>
        <p:nvGraphicFramePr>
          <p:cNvPr id="28677" name="对象 22535"/>
          <p:cNvGraphicFramePr/>
          <p:nvPr/>
        </p:nvGraphicFramePr>
        <p:xfrm>
          <a:off x="1156189" y="5483469"/>
          <a:ext cx="1934308" cy="398585"/>
        </p:xfrm>
        <a:graphic>
          <a:graphicData uri="http://schemas.openxmlformats.org/presentationml/2006/ole">
            <mc:AlternateContent xmlns:mc="http://schemas.openxmlformats.org/markup-compatibility/2006">
              <mc:Choice xmlns:v="urn:schemas-microsoft-com:vml" Requires="v">
                <p:oleObj spid="_x0000_s18767" r:id="rId9" imgW="2094865" imgH="431800" progId="Equation.3">
                  <p:embed/>
                </p:oleObj>
              </mc:Choice>
              <mc:Fallback>
                <p:oleObj r:id="rId9" imgW="2094865" imgH="431800" progId="Equation.3">
                  <p:embed/>
                  <p:pic>
                    <p:nvPicPr>
                      <p:cNvPr id="28677" name="对象 22535"/>
                      <p:cNvPicPr/>
                      <p:nvPr/>
                    </p:nvPicPr>
                    <p:blipFill>
                      <a:blip r:embed="rId10"/>
                      <a:stretch>
                        <a:fillRect/>
                      </a:stretch>
                    </p:blipFill>
                    <p:spPr>
                      <a:xfrm>
                        <a:off x="1156189" y="5483469"/>
                        <a:ext cx="1934308" cy="398585"/>
                      </a:xfrm>
                      <a:prstGeom prst="rect">
                        <a:avLst/>
                      </a:prstGeom>
                      <a:noFill/>
                      <a:ln w="38100">
                        <a:noFill/>
                        <a:miter/>
                      </a:ln>
                    </p:spPr>
                  </p:pic>
                </p:oleObj>
              </mc:Fallback>
            </mc:AlternateContent>
          </a:graphicData>
        </a:graphic>
      </p:graphicFrame>
      <p:pic>
        <p:nvPicPr>
          <p:cNvPr id="28678" name="图片 22537"/>
          <p:cNvPicPr>
            <a:picLocks noChangeAspect="1"/>
          </p:cNvPicPr>
          <p:nvPr/>
        </p:nvPicPr>
        <p:blipFill>
          <a:blip r:embed="rId11"/>
          <a:stretch>
            <a:fillRect/>
          </a:stretch>
        </p:blipFill>
        <p:spPr>
          <a:xfrm>
            <a:off x="4506059" y="3276601"/>
            <a:ext cx="3788019" cy="2751992"/>
          </a:xfrm>
          <a:prstGeom prst="rect">
            <a:avLst/>
          </a:prstGeom>
          <a:noFill/>
          <a:ln w="9525">
            <a:noFill/>
          </a:ln>
        </p:spPr>
      </p:pic>
      <p:graphicFrame>
        <p:nvGraphicFramePr>
          <p:cNvPr id="28679" name="对象 22538"/>
          <p:cNvGraphicFramePr/>
          <p:nvPr/>
        </p:nvGraphicFramePr>
        <p:xfrm>
          <a:off x="4484077" y="3235569"/>
          <a:ext cx="175846" cy="386862"/>
        </p:xfrm>
        <a:graphic>
          <a:graphicData uri="http://schemas.openxmlformats.org/presentationml/2006/ole">
            <mc:AlternateContent xmlns:mc="http://schemas.openxmlformats.org/markup-compatibility/2006">
              <mc:Choice xmlns:v="urn:schemas-microsoft-com:vml" Requires="v">
                <p:oleObj spid="_x0000_s18768" r:id="rId12" imgW="190500" imgH="419100" progId="Equation.3">
                  <p:embed/>
                </p:oleObj>
              </mc:Choice>
              <mc:Fallback>
                <p:oleObj r:id="rId12" imgW="190500" imgH="419100" progId="Equation.3">
                  <p:embed/>
                  <p:pic>
                    <p:nvPicPr>
                      <p:cNvPr id="28679" name="对象 22538"/>
                      <p:cNvPicPr/>
                      <p:nvPr/>
                    </p:nvPicPr>
                    <p:blipFill>
                      <a:blip r:embed="rId13"/>
                      <a:stretch>
                        <a:fillRect/>
                      </a:stretch>
                    </p:blipFill>
                    <p:spPr>
                      <a:xfrm>
                        <a:off x="4484077" y="3235569"/>
                        <a:ext cx="175846" cy="386862"/>
                      </a:xfrm>
                      <a:prstGeom prst="rect">
                        <a:avLst/>
                      </a:prstGeom>
                      <a:noFill/>
                      <a:ln w="38100">
                        <a:noFill/>
                        <a:miter/>
                      </a:ln>
                    </p:spPr>
                  </p:pic>
                </p:oleObj>
              </mc:Fallback>
            </mc:AlternateContent>
          </a:graphicData>
        </a:graphic>
      </p:graphicFrame>
      <p:graphicFrame>
        <p:nvGraphicFramePr>
          <p:cNvPr id="28680" name="对象 22540"/>
          <p:cNvGraphicFramePr/>
          <p:nvPr/>
        </p:nvGraphicFramePr>
        <p:xfrm>
          <a:off x="1252904" y="2831123"/>
          <a:ext cx="5193323" cy="410308"/>
        </p:xfrm>
        <a:graphic>
          <a:graphicData uri="http://schemas.openxmlformats.org/presentationml/2006/ole">
            <mc:AlternateContent xmlns:mc="http://schemas.openxmlformats.org/markup-compatibility/2006">
              <mc:Choice xmlns:v="urn:schemas-microsoft-com:vml" Requires="v">
                <p:oleObj spid="_x0000_s18769" r:id="rId14" imgW="5623560" imgH="444500" progId="Equation.3">
                  <p:embed/>
                </p:oleObj>
              </mc:Choice>
              <mc:Fallback>
                <p:oleObj r:id="rId14" imgW="5623560" imgH="444500" progId="Equation.3">
                  <p:embed/>
                  <p:pic>
                    <p:nvPicPr>
                      <p:cNvPr id="28680" name="对象 22540"/>
                      <p:cNvPicPr/>
                      <p:nvPr/>
                    </p:nvPicPr>
                    <p:blipFill>
                      <a:blip r:embed="rId15"/>
                      <a:stretch>
                        <a:fillRect/>
                      </a:stretch>
                    </p:blipFill>
                    <p:spPr>
                      <a:xfrm>
                        <a:off x="1252904" y="2831123"/>
                        <a:ext cx="5193323" cy="410308"/>
                      </a:xfrm>
                      <a:prstGeom prst="rect">
                        <a:avLst/>
                      </a:prstGeom>
                      <a:noFill/>
                      <a:ln w="38100">
                        <a:noFill/>
                        <a:miter/>
                      </a:ln>
                    </p:spPr>
                  </p:pic>
                </p:oleObj>
              </mc:Fallback>
            </mc:AlternateContent>
          </a:graphicData>
        </a:graphic>
      </p:graphicFrame>
      <p:graphicFrame>
        <p:nvGraphicFramePr>
          <p:cNvPr id="28681" name="对象 22541"/>
          <p:cNvGraphicFramePr/>
          <p:nvPr/>
        </p:nvGraphicFramePr>
        <p:xfrm>
          <a:off x="2445728" y="2032489"/>
          <a:ext cx="4021015" cy="691662"/>
        </p:xfrm>
        <a:graphic>
          <a:graphicData uri="http://schemas.openxmlformats.org/presentationml/2006/ole">
            <mc:AlternateContent xmlns:mc="http://schemas.openxmlformats.org/markup-compatibility/2006">
              <mc:Choice xmlns:v="urn:schemas-microsoft-com:vml" Requires="v">
                <p:oleObj spid="_x0000_s18770" r:id="rId16" imgW="4356100" imgH="749300" progId="Equation.3">
                  <p:embed/>
                </p:oleObj>
              </mc:Choice>
              <mc:Fallback>
                <p:oleObj r:id="rId16" imgW="4356100" imgH="749300" progId="Equation.3">
                  <p:embed/>
                  <p:pic>
                    <p:nvPicPr>
                      <p:cNvPr id="28681" name="对象 22541"/>
                      <p:cNvPicPr/>
                      <p:nvPr/>
                    </p:nvPicPr>
                    <p:blipFill>
                      <a:blip r:embed="rId17"/>
                      <a:stretch>
                        <a:fillRect/>
                      </a:stretch>
                    </p:blipFill>
                    <p:spPr>
                      <a:xfrm>
                        <a:off x="2445728" y="2032489"/>
                        <a:ext cx="4021015" cy="691662"/>
                      </a:xfrm>
                      <a:prstGeom prst="rect">
                        <a:avLst/>
                      </a:prstGeom>
                      <a:noFill/>
                      <a:ln w="38100">
                        <a:noFill/>
                        <a:miter/>
                      </a:ln>
                    </p:spPr>
                  </p:pic>
                </p:oleObj>
              </mc:Fallback>
            </mc:AlternateContent>
          </a:graphicData>
        </a:graphic>
      </p:graphicFrame>
      <p:graphicFrame>
        <p:nvGraphicFramePr>
          <p:cNvPr id="28682" name="对象 22542"/>
          <p:cNvGraphicFramePr/>
          <p:nvPr/>
        </p:nvGraphicFramePr>
        <p:xfrm>
          <a:off x="3906715" y="1603131"/>
          <a:ext cx="1500554" cy="363415"/>
        </p:xfrm>
        <a:graphic>
          <a:graphicData uri="http://schemas.openxmlformats.org/presentationml/2006/ole">
            <mc:AlternateContent xmlns:mc="http://schemas.openxmlformats.org/markup-compatibility/2006">
              <mc:Choice xmlns:v="urn:schemas-microsoft-com:vml" Requires="v">
                <p:oleObj spid="_x0000_s18771" r:id="rId18" imgW="1624965" imgH="393700" progId="Equation.3">
                  <p:embed/>
                </p:oleObj>
              </mc:Choice>
              <mc:Fallback>
                <p:oleObj r:id="rId18" imgW="1624965" imgH="393700" progId="Equation.3">
                  <p:embed/>
                  <p:pic>
                    <p:nvPicPr>
                      <p:cNvPr id="28682" name="对象 22542"/>
                      <p:cNvPicPr/>
                      <p:nvPr/>
                    </p:nvPicPr>
                    <p:blipFill>
                      <a:blip r:embed="rId19"/>
                      <a:stretch>
                        <a:fillRect/>
                      </a:stretch>
                    </p:blipFill>
                    <p:spPr>
                      <a:xfrm>
                        <a:off x="3906715" y="1603131"/>
                        <a:ext cx="1500554" cy="363415"/>
                      </a:xfrm>
                      <a:prstGeom prst="rect">
                        <a:avLst/>
                      </a:prstGeom>
                      <a:noFill/>
                      <a:ln w="38100">
                        <a:noFill/>
                        <a:miter/>
                      </a:ln>
                    </p:spPr>
                  </p:pic>
                </p:oleObj>
              </mc:Fallback>
            </mc:AlternateContent>
          </a:graphicData>
        </a:graphic>
      </p:graphicFrame>
      <p:graphicFrame>
        <p:nvGraphicFramePr>
          <p:cNvPr id="28683" name="对象 22543"/>
          <p:cNvGraphicFramePr/>
          <p:nvPr/>
        </p:nvGraphicFramePr>
        <p:xfrm>
          <a:off x="5369169" y="1567961"/>
          <a:ext cx="2028092" cy="410308"/>
        </p:xfrm>
        <a:graphic>
          <a:graphicData uri="http://schemas.openxmlformats.org/presentationml/2006/ole">
            <mc:AlternateContent xmlns:mc="http://schemas.openxmlformats.org/markup-compatibility/2006">
              <mc:Choice xmlns:v="urn:schemas-microsoft-com:vml" Requires="v">
                <p:oleObj spid="_x0000_s18772" r:id="rId20" imgW="2195830" imgH="444500" progId="Equation.3">
                  <p:embed/>
                </p:oleObj>
              </mc:Choice>
              <mc:Fallback>
                <p:oleObj r:id="rId20" imgW="2195830" imgH="444500" progId="Equation.3">
                  <p:embed/>
                  <p:pic>
                    <p:nvPicPr>
                      <p:cNvPr id="28683" name="对象 22543"/>
                      <p:cNvPicPr/>
                      <p:nvPr/>
                    </p:nvPicPr>
                    <p:blipFill>
                      <a:blip r:embed="rId21"/>
                      <a:stretch>
                        <a:fillRect/>
                      </a:stretch>
                    </p:blipFill>
                    <p:spPr>
                      <a:xfrm>
                        <a:off x="5369169" y="1567961"/>
                        <a:ext cx="2028092" cy="410308"/>
                      </a:xfrm>
                      <a:prstGeom prst="rect">
                        <a:avLst/>
                      </a:prstGeom>
                      <a:noFill/>
                      <a:ln w="38100">
                        <a:noFill/>
                        <a:miter/>
                      </a:ln>
                    </p:spPr>
                  </p:pic>
                </p:oleObj>
              </mc:Fallback>
            </mc:AlternateContent>
          </a:graphicData>
        </a:graphic>
      </p:graphicFrame>
      <p:graphicFrame>
        <p:nvGraphicFramePr>
          <p:cNvPr id="28684" name="对象 22544"/>
          <p:cNvGraphicFramePr/>
          <p:nvPr/>
        </p:nvGraphicFramePr>
        <p:xfrm>
          <a:off x="1220666" y="3894992"/>
          <a:ext cx="2743200" cy="398585"/>
        </p:xfrm>
        <a:graphic>
          <a:graphicData uri="http://schemas.openxmlformats.org/presentationml/2006/ole">
            <mc:AlternateContent xmlns:mc="http://schemas.openxmlformats.org/markup-compatibility/2006">
              <mc:Choice xmlns:v="urn:schemas-microsoft-com:vml" Requires="v">
                <p:oleObj spid="_x0000_s18773" r:id="rId22" imgW="2970530" imgH="431800" progId="Equation.3">
                  <p:embed/>
                </p:oleObj>
              </mc:Choice>
              <mc:Fallback>
                <p:oleObj r:id="rId22" imgW="2970530" imgH="431800" progId="Equation.3">
                  <p:embed/>
                  <p:pic>
                    <p:nvPicPr>
                      <p:cNvPr id="28684" name="对象 22544"/>
                      <p:cNvPicPr/>
                      <p:nvPr/>
                    </p:nvPicPr>
                    <p:blipFill>
                      <a:blip r:embed="rId23"/>
                      <a:stretch>
                        <a:fillRect/>
                      </a:stretch>
                    </p:blipFill>
                    <p:spPr>
                      <a:xfrm>
                        <a:off x="1220666" y="3894992"/>
                        <a:ext cx="2743200" cy="398585"/>
                      </a:xfrm>
                      <a:prstGeom prst="rect">
                        <a:avLst/>
                      </a:prstGeom>
                      <a:noFill/>
                      <a:ln w="38100">
                        <a:noFill/>
                        <a:miter/>
                      </a:ln>
                    </p:spPr>
                  </p:pic>
                </p:oleObj>
              </mc:Fallback>
            </mc:AlternateContent>
          </a:graphicData>
        </a:graphic>
      </p:graphicFrame>
      <p:graphicFrame>
        <p:nvGraphicFramePr>
          <p:cNvPr id="28685" name="对象 22545"/>
          <p:cNvGraphicFramePr/>
          <p:nvPr/>
        </p:nvGraphicFramePr>
        <p:xfrm>
          <a:off x="2929304" y="5489331"/>
          <a:ext cx="1547446" cy="398585"/>
        </p:xfrm>
        <a:graphic>
          <a:graphicData uri="http://schemas.openxmlformats.org/presentationml/2006/ole">
            <mc:AlternateContent xmlns:mc="http://schemas.openxmlformats.org/markup-compatibility/2006">
              <mc:Choice xmlns:v="urn:schemas-microsoft-com:vml" Requires="v">
                <p:oleObj spid="_x0000_s18774" r:id="rId24" imgW="1675765" imgH="431800" progId="Equation.3">
                  <p:embed/>
                </p:oleObj>
              </mc:Choice>
              <mc:Fallback>
                <p:oleObj r:id="rId24" imgW="1675765" imgH="431800" progId="Equation.3">
                  <p:embed/>
                  <p:pic>
                    <p:nvPicPr>
                      <p:cNvPr id="28685" name="对象 22545"/>
                      <p:cNvPicPr/>
                      <p:nvPr/>
                    </p:nvPicPr>
                    <p:blipFill>
                      <a:blip r:embed="rId25"/>
                      <a:stretch>
                        <a:fillRect/>
                      </a:stretch>
                    </p:blipFill>
                    <p:spPr>
                      <a:xfrm>
                        <a:off x="2929304" y="5489331"/>
                        <a:ext cx="1547446" cy="398585"/>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801240-8647-4BA9-BEA6-A7B7C69F1FDE}"/>
              </a:ext>
            </a:extLst>
          </p:cNvPr>
          <p:cNvPicPr>
            <a:picLocks noChangeAspect="1"/>
          </p:cNvPicPr>
          <p:nvPr/>
        </p:nvPicPr>
        <p:blipFill>
          <a:blip r:embed="rId2"/>
          <a:stretch>
            <a:fillRect/>
          </a:stretch>
        </p:blipFill>
        <p:spPr>
          <a:xfrm>
            <a:off x="361362" y="756864"/>
            <a:ext cx="8421275" cy="5344271"/>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对象 23555"/>
          <p:cNvGraphicFramePr/>
          <p:nvPr/>
        </p:nvGraphicFramePr>
        <p:xfrm>
          <a:off x="1200150" y="772258"/>
          <a:ext cx="3505200" cy="433754"/>
        </p:xfrm>
        <a:graphic>
          <a:graphicData uri="http://schemas.openxmlformats.org/presentationml/2006/ole">
            <mc:AlternateContent xmlns:mc="http://schemas.openxmlformats.org/markup-compatibility/2006">
              <mc:Choice xmlns:v="urn:schemas-microsoft-com:vml" Requires="v">
                <p:oleObj spid="_x0000_s19908" r:id="rId3" imgW="3797300" imgH="469900" progId="Equation.3">
                  <p:embed/>
                </p:oleObj>
              </mc:Choice>
              <mc:Fallback>
                <p:oleObj r:id="rId3" imgW="3797300" imgH="469900" progId="Equation.3">
                  <p:embed/>
                  <p:pic>
                    <p:nvPicPr>
                      <p:cNvPr id="30722" name="对象 23555"/>
                      <p:cNvPicPr/>
                      <p:nvPr/>
                    </p:nvPicPr>
                    <p:blipFill>
                      <a:blip r:embed="rId4"/>
                      <a:stretch>
                        <a:fillRect/>
                      </a:stretch>
                    </p:blipFill>
                    <p:spPr>
                      <a:xfrm>
                        <a:off x="1200150" y="772258"/>
                        <a:ext cx="3505200" cy="433754"/>
                      </a:xfrm>
                      <a:prstGeom prst="rect">
                        <a:avLst/>
                      </a:prstGeom>
                      <a:noFill/>
                      <a:ln w="38100">
                        <a:noFill/>
                        <a:miter/>
                      </a:ln>
                    </p:spPr>
                  </p:pic>
                </p:oleObj>
              </mc:Fallback>
            </mc:AlternateContent>
          </a:graphicData>
        </a:graphic>
      </p:graphicFrame>
      <p:sp>
        <p:nvSpPr>
          <p:cNvPr id="30723" name="文本框 23558"/>
          <p:cNvSpPr txBox="1"/>
          <p:nvPr/>
        </p:nvSpPr>
        <p:spPr>
          <a:xfrm>
            <a:off x="1055077" y="345831"/>
            <a:ext cx="1252266" cy="433196"/>
          </a:xfrm>
          <a:prstGeom prst="rect">
            <a:avLst/>
          </a:prstGeom>
          <a:noFill/>
          <a:ln w="9525">
            <a:noFill/>
          </a:ln>
        </p:spPr>
        <p:txBody>
          <a:bodyPr wrap="none" anchor="t" anchorCtr="0">
            <a:spAutoFit/>
          </a:bodyPr>
          <a:lstStyle/>
          <a:p>
            <a:r>
              <a:rPr lang="en-US" altLang="zh-CN" sz="2215" b="1">
                <a:latin typeface="Times New Roman" panose="02020603050405020304" pitchFamily="18" charset="0"/>
              </a:rPr>
              <a:t>7) </a:t>
            </a:r>
            <a:r>
              <a:rPr lang="en-US" altLang="zh-CN" sz="2215" b="1" i="1">
                <a:latin typeface="Times New Roman" panose="02020603050405020304" pitchFamily="18" charset="0"/>
              </a:rPr>
              <a:t>F</a:t>
            </a:r>
            <a:r>
              <a:rPr lang="zh-CN" altLang="en-US" sz="2215" b="1">
                <a:latin typeface="Times New Roman" panose="02020603050405020304" pitchFamily="18" charset="0"/>
              </a:rPr>
              <a:t>分布</a:t>
            </a:r>
          </a:p>
        </p:txBody>
      </p:sp>
      <p:graphicFrame>
        <p:nvGraphicFramePr>
          <p:cNvPr id="30724" name="对象 23562"/>
          <p:cNvGraphicFramePr/>
          <p:nvPr/>
        </p:nvGraphicFramePr>
        <p:xfrm>
          <a:off x="1239716" y="2302120"/>
          <a:ext cx="527538" cy="398585"/>
        </p:xfrm>
        <a:graphic>
          <a:graphicData uri="http://schemas.openxmlformats.org/presentationml/2006/ole">
            <mc:AlternateContent xmlns:mc="http://schemas.openxmlformats.org/markup-compatibility/2006">
              <mc:Choice xmlns:v="urn:schemas-microsoft-com:vml" Requires="v">
                <p:oleObj spid="_x0000_s19909" r:id="rId5" imgW="571500" imgH="431800" progId="Equation.3">
                  <p:embed/>
                </p:oleObj>
              </mc:Choice>
              <mc:Fallback>
                <p:oleObj r:id="rId5" imgW="571500" imgH="431800" progId="Equation.3">
                  <p:embed/>
                  <p:pic>
                    <p:nvPicPr>
                      <p:cNvPr id="30724" name="对象 23562"/>
                      <p:cNvPicPr/>
                      <p:nvPr/>
                    </p:nvPicPr>
                    <p:blipFill>
                      <a:blip r:embed="rId6"/>
                      <a:stretch>
                        <a:fillRect/>
                      </a:stretch>
                    </p:blipFill>
                    <p:spPr>
                      <a:xfrm>
                        <a:off x="1239716" y="2302120"/>
                        <a:ext cx="527538" cy="398585"/>
                      </a:xfrm>
                      <a:prstGeom prst="rect">
                        <a:avLst/>
                      </a:prstGeom>
                      <a:noFill/>
                      <a:ln w="38100">
                        <a:noFill/>
                        <a:miter/>
                      </a:ln>
                    </p:spPr>
                  </p:pic>
                </p:oleObj>
              </mc:Fallback>
            </mc:AlternateContent>
          </a:graphicData>
        </a:graphic>
      </p:graphicFrame>
      <p:graphicFrame>
        <p:nvGraphicFramePr>
          <p:cNvPr id="30725" name="对象 23563"/>
          <p:cNvGraphicFramePr/>
          <p:nvPr/>
        </p:nvGraphicFramePr>
        <p:xfrm>
          <a:off x="1258766" y="1343758"/>
          <a:ext cx="6940062" cy="844062"/>
        </p:xfrm>
        <a:graphic>
          <a:graphicData uri="http://schemas.openxmlformats.org/presentationml/2006/ole">
            <mc:AlternateContent xmlns:mc="http://schemas.openxmlformats.org/markup-compatibility/2006">
              <mc:Choice xmlns:v="urn:schemas-microsoft-com:vml" Requires="v">
                <p:oleObj spid="_x0000_s19910" r:id="rId7" imgW="7518400" imgH="914400" progId="Equation.3">
                  <p:embed/>
                </p:oleObj>
              </mc:Choice>
              <mc:Fallback>
                <p:oleObj r:id="rId7" imgW="7518400" imgH="914400" progId="Equation.3">
                  <p:embed/>
                  <p:pic>
                    <p:nvPicPr>
                      <p:cNvPr id="30725" name="对象 23563"/>
                      <p:cNvPicPr/>
                      <p:nvPr/>
                    </p:nvPicPr>
                    <p:blipFill>
                      <a:blip r:embed="rId8"/>
                      <a:stretch>
                        <a:fillRect/>
                      </a:stretch>
                    </p:blipFill>
                    <p:spPr>
                      <a:xfrm>
                        <a:off x="1258766" y="1343758"/>
                        <a:ext cx="6940062" cy="844062"/>
                      </a:xfrm>
                      <a:prstGeom prst="rect">
                        <a:avLst/>
                      </a:prstGeom>
                      <a:solidFill>
                        <a:schemeClr val="bg1"/>
                      </a:solidFill>
                      <a:ln w="38100">
                        <a:noFill/>
                        <a:miter/>
                      </a:ln>
                    </p:spPr>
                  </p:pic>
                </p:oleObj>
              </mc:Fallback>
            </mc:AlternateContent>
          </a:graphicData>
        </a:graphic>
      </p:graphicFrame>
      <p:graphicFrame>
        <p:nvGraphicFramePr>
          <p:cNvPr id="30726" name="对象 23564"/>
          <p:cNvGraphicFramePr/>
          <p:nvPr/>
        </p:nvGraphicFramePr>
        <p:xfrm>
          <a:off x="3906715" y="772258"/>
          <a:ext cx="1699846" cy="433754"/>
        </p:xfrm>
        <a:graphic>
          <a:graphicData uri="http://schemas.openxmlformats.org/presentationml/2006/ole">
            <mc:AlternateContent xmlns:mc="http://schemas.openxmlformats.org/markup-compatibility/2006">
              <mc:Choice xmlns:v="urn:schemas-microsoft-com:vml" Requires="v">
                <p:oleObj spid="_x0000_s19911" r:id="rId9" imgW="1841500" imgH="469900" progId="Equation.3">
                  <p:embed/>
                </p:oleObj>
              </mc:Choice>
              <mc:Fallback>
                <p:oleObj r:id="rId9" imgW="1841500" imgH="469900" progId="Equation.3">
                  <p:embed/>
                  <p:pic>
                    <p:nvPicPr>
                      <p:cNvPr id="30726" name="对象 23564"/>
                      <p:cNvPicPr/>
                      <p:nvPr/>
                    </p:nvPicPr>
                    <p:blipFill>
                      <a:blip r:embed="rId10"/>
                      <a:stretch>
                        <a:fillRect/>
                      </a:stretch>
                    </p:blipFill>
                    <p:spPr>
                      <a:xfrm>
                        <a:off x="3906715" y="772258"/>
                        <a:ext cx="1699846" cy="433754"/>
                      </a:xfrm>
                      <a:prstGeom prst="rect">
                        <a:avLst/>
                      </a:prstGeom>
                      <a:noFill/>
                      <a:ln w="38100">
                        <a:noFill/>
                        <a:miter/>
                      </a:ln>
                    </p:spPr>
                  </p:pic>
                </p:oleObj>
              </mc:Fallback>
            </mc:AlternateContent>
          </a:graphicData>
        </a:graphic>
      </p:graphicFrame>
      <p:graphicFrame>
        <p:nvGraphicFramePr>
          <p:cNvPr id="30727" name="对象 23565"/>
          <p:cNvGraphicFramePr/>
          <p:nvPr/>
        </p:nvGraphicFramePr>
        <p:xfrm>
          <a:off x="5635869" y="839666"/>
          <a:ext cx="1934308" cy="386862"/>
        </p:xfrm>
        <a:graphic>
          <a:graphicData uri="http://schemas.openxmlformats.org/presentationml/2006/ole">
            <mc:AlternateContent xmlns:mc="http://schemas.openxmlformats.org/markup-compatibility/2006">
              <mc:Choice xmlns:v="urn:schemas-microsoft-com:vml" Requires="v">
                <p:oleObj spid="_x0000_s19912" r:id="rId11" imgW="2095500" imgH="419100" progId="Equation.3">
                  <p:embed/>
                </p:oleObj>
              </mc:Choice>
              <mc:Fallback>
                <p:oleObj r:id="rId11" imgW="2095500" imgH="419100" progId="Equation.3">
                  <p:embed/>
                  <p:pic>
                    <p:nvPicPr>
                      <p:cNvPr id="30727" name="对象 23565"/>
                      <p:cNvPicPr/>
                      <p:nvPr/>
                    </p:nvPicPr>
                    <p:blipFill>
                      <a:blip r:embed="rId12"/>
                      <a:stretch>
                        <a:fillRect/>
                      </a:stretch>
                    </p:blipFill>
                    <p:spPr>
                      <a:xfrm>
                        <a:off x="5635869" y="839666"/>
                        <a:ext cx="1934308" cy="386862"/>
                      </a:xfrm>
                      <a:prstGeom prst="rect">
                        <a:avLst/>
                      </a:prstGeom>
                      <a:noFill/>
                      <a:ln w="38100">
                        <a:noFill/>
                        <a:miter/>
                      </a:ln>
                    </p:spPr>
                  </p:pic>
                </p:oleObj>
              </mc:Fallback>
            </mc:AlternateContent>
          </a:graphicData>
        </a:graphic>
      </p:graphicFrame>
      <p:graphicFrame>
        <p:nvGraphicFramePr>
          <p:cNvPr id="30728" name="对象 23566"/>
          <p:cNvGraphicFramePr/>
          <p:nvPr/>
        </p:nvGraphicFramePr>
        <p:xfrm>
          <a:off x="7586297" y="839666"/>
          <a:ext cx="773723" cy="398585"/>
        </p:xfrm>
        <a:graphic>
          <a:graphicData uri="http://schemas.openxmlformats.org/presentationml/2006/ole">
            <mc:AlternateContent xmlns:mc="http://schemas.openxmlformats.org/markup-compatibility/2006">
              <mc:Choice xmlns:v="urn:schemas-microsoft-com:vml" Requires="v">
                <p:oleObj spid="_x0000_s19913" r:id="rId13" imgW="837565" imgH="431800" progId="Equation.3">
                  <p:embed/>
                </p:oleObj>
              </mc:Choice>
              <mc:Fallback>
                <p:oleObj r:id="rId13" imgW="837565" imgH="431800" progId="Equation.3">
                  <p:embed/>
                  <p:pic>
                    <p:nvPicPr>
                      <p:cNvPr id="30728" name="对象 23566"/>
                      <p:cNvPicPr/>
                      <p:nvPr/>
                    </p:nvPicPr>
                    <p:blipFill>
                      <a:blip r:embed="rId14"/>
                      <a:stretch>
                        <a:fillRect/>
                      </a:stretch>
                    </p:blipFill>
                    <p:spPr>
                      <a:xfrm>
                        <a:off x="7586297" y="839666"/>
                        <a:ext cx="773723" cy="398585"/>
                      </a:xfrm>
                      <a:prstGeom prst="rect">
                        <a:avLst/>
                      </a:prstGeom>
                      <a:noFill/>
                      <a:ln w="38100">
                        <a:noFill/>
                        <a:miter/>
                      </a:ln>
                    </p:spPr>
                  </p:pic>
                </p:oleObj>
              </mc:Fallback>
            </mc:AlternateContent>
          </a:graphicData>
        </a:graphic>
      </p:graphicFrame>
      <p:graphicFrame>
        <p:nvGraphicFramePr>
          <p:cNvPr id="30729" name="对象 23567"/>
          <p:cNvGraphicFramePr/>
          <p:nvPr/>
        </p:nvGraphicFramePr>
        <p:xfrm>
          <a:off x="1833196" y="2302120"/>
          <a:ext cx="2672862" cy="398585"/>
        </p:xfrm>
        <a:graphic>
          <a:graphicData uri="http://schemas.openxmlformats.org/presentationml/2006/ole">
            <mc:AlternateContent xmlns:mc="http://schemas.openxmlformats.org/markup-compatibility/2006">
              <mc:Choice xmlns:v="urn:schemas-microsoft-com:vml" Requires="v">
                <p:oleObj spid="_x0000_s19914" r:id="rId15" imgW="2894330" imgH="431800" progId="Equation.3">
                  <p:embed/>
                </p:oleObj>
              </mc:Choice>
              <mc:Fallback>
                <p:oleObj r:id="rId15" imgW="2894330" imgH="431800" progId="Equation.3">
                  <p:embed/>
                  <p:pic>
                    <p:nvPicPr>
                      <p:cNvPr id="30729" name="对象 23567"/>
                      <p:cNvPicPr/>
                      <p:nvPr/>
                    </p:nvPicPr>
                    <p:blipFill>
                      <a:blip r:embed="rId16"/>
                      <a:stretch>
                        <a:fillRect/>
                      </a:stretch>
                    </p:blipFill>
                    <p:spPr>
                      <a:xfrm>
                        <a:off x="1833196" y="2302120"/>
                        <a:ext cx="2672862" cy="398585"/>
                      </a:xfrm>
                      <a:prstGeom prst="rect">
                        <a:avLst/>
                      </a:prstGeom>
                      <a:noFill/>
                      <a:ln w="38100">
                        <a:noFill/>
                        <a:miter/>
                      </a:ln>
                    </p:spPr>
                  </p:pic>
                </p:oleObj>
              </mc:Fallback>
            </mc:AlternateContent>
          </a:graphicData>
        </a:graphic>
      </p:graphicFrame>
      <p:graphicFrame>
        <p:nvGraphicFramePr>
          <p:cNvPr id="30730" name="对象 1"/>
          <p:cNvGraphicFramePr/>
          <p:nvPr/>
        </p:nvGraphicFramePr>
        <p:xfrm>
          <a:off x="1239715" y="2825261"/>
          <a:ext cx="4243754" cy="410308"/>
        </p:xfrm>
        <a:graphic>
          <a:graphicData uri="http://schemas.openxmlformats.org/presentationml/2006/ole">
            <mc:AlternateContent xmlns:mc="http://schemas.openxmlformats.org/markup-compatibility/2006">
              <mc:Choice xmlns:v="urn:schemas-microsoft-com:vml" Requires="v">
                <p:oleObj spid="_x0000_s19915" r:id="rId17" imgW="4595495" imgH="444500" progId="Equation.3">
                  <p:embed/>
                </p:oleObj>
              </mc:Choice>
              <mc:Fallback>
                <p:oleObj r:id="rId17" imgW="4595495" imgH="444500" progId="Equation.3">
                  <p:embed/>
                  <p:pic>
                    <p:nvPicPr>
                      <p:cNvPr id="30730" name="对象 1"/>
                      <p:cNvPicPr/>
                      <p:nvPr/>
                    </p:nvPicPr>
                    <p:blipFill>
                      <a:blip r:embed="rId18"/>
                      <a:stretch>
                        <a:fillRect/>
                      </a:stretch>
                    </p:blipFill>
                    <p:spPr>
                      <a:xfrm>
                        <a:off x="1239715" y="2825261"/>
                        <a:ext cx="4243754" cy="410308"/>
                      </a:xfrm>
                      <a:prstGeom prst="rect">
                        <a:avLst/>
                      </a:prstGeom>
                      <a:noFill/>
                      <a:ln w="38100">
                        <a:noFill/>
                        <a:miter/>
                      </a:ln>
                    </p:spPr>
                  </p:pic>
                </p:oleObj>
              </mc:Fallback>
            </mc:AlternateContent>
          </a:graphicData>
        </a:graphic>
      </p:graphicFrame>
      <p:graphicFrame>
        <p:nvGraphicFramePr>
          <p:cNvPr id="30731" name="对象 3"/>
          <p:cNvGraphicFramePr/>
          <p:nvPr/>
        </p:nvGraphicFramePr>
        <p:xfrm>
          <a:off x="1409700" y="5084885"/>
          <a:ext cx="703385" cy="363415"/>
        </p:xfrm>
        <a:graphic>
          <a:graphicData uri="http://schemas.openxmlformats.org/presentationml/2006/ole">
            <mc:AlternateContent xmlns:mc="http://schemas.openxmlformats.org/markup-compatibility/2006">
              <mc:Choice xmlns:v="urn:schemas-microsoft-com:vml" Requires="v">
                <p:oleObj spid="_x0000_s19916" r:id="rId19" imgW="761365" imgH="393700" progId="Equation.3">
                  <p:embed/>
                </p:oleObj>
              </mc:Choice>
              <mc:Fallback>
                <p:oleObj r:id="rId19" imgW="761365" imgH="393700" progId="Equation.3">
                  <p:embed/>
                  <p:pic>
                    <p:nvPicPr>
                      <p:cNvPr id="30731" name="对象 3"/>
                      <p:cNvPicPr/>
                      <p:nvPr/>
                    </p:nvPicPr>
                    <p:blipFill>
                      <a:blip r:embed="rId20"/>
                      <a:stretch>
                        <a:fillRect/>
                      </a:stretch>
                    </p:blipFill>
                    <p:spPr>
                      <a:xfrm>
                        <a:off x="1409700" y="5084885"/>
                        <a:ext cx="703385" cy="363415"/>
                      </a:xfrm>
                      <a:prstGeom prst="rect">
                        <a:avLst/>
                      </a:prstGeom>
                      <a:noFill/>
                      <a:ln w="38100">
                        <a:noFill/>
                        <a:miter/>
                      </a:ln>
                    </p:spPr>
                  </p:pic>
                </p:oleObj>
              </mc:Fallback>
            </mc:AlternateContent>
          </a:graphicData>
        </a:graphic>
      </p:graphicFrame>
      <p:graphicFrame>
        <p:nvGraphicFramePr>
          <p:cNvPr id="30732" name="对象 5"/>
          <p:cNvGraphicFramePr/>
          <p:nvPr/>
        </p:nvGraphicFramePr>
        <p:xfrm>
          <a:off x="2511669" y="4100146"/>
          <a:ext cx="351692" cy="2379785"/>
        </p:xfrm>
        <a:graphic>
          <a:graphicData uri="http://schemas.openxmlformats.org/presentationml/2006/ole">
            <mc:AlternateContent xmlns:mc="http://schemas.openxmlformats.org/markup-compatibility/2006">
              <mc:Choice xmlns:v="urn:schemas-microsoft-com:vml" Requires="v">
                <p:oleObj spid="_x0000_s19917" r:id="rId21" imgW="381000" imgH="2576830" progId="Equation.3">
                  <p:embed/>
                </p:oleObj>
              </mc:Choice>
              <mc:Fallback>
                <p:oleObj r:id="rId21" imgW="381000" imgH="2576830" progId="Equation.3">
                  <p:embed/>
                  <p:pic>
                    <p:nvPicPr>
                      <p:cNvPr id="30732" name="对象 5"/>
                      <p:cNvPicPr/>
                      <p:nvPr/>
                    </p:nvPicPr>
                    <p:blipFill>
                      <a:blip r:embed="rId22"/>
                      <a:stretch>
                        <a:fillRect/>
                      </a:stretch>
                    </p:blipFill>
                    <p:spPr>
                      <a:xfrm>
                        <a:off x="2511669" y="4100146"/>
                        <a:ext cx="351692" cy="2379785"/>
                      </a:xfrm>
                      <a:prstGeom prst="rect">
                        <a:avLst/>
                      </a:prstGeom>
                      <a:noFill/>
                      <a:ln w="38100">
                        <a:noFill/>
                        <a:miter/>
                      </a:ln>
                    </p:spPr>
                  </p:pic>
                </p:oleObj>
              </mc:Fallback>
            </mc:AlternateContent>
          </a:graphicData>
        </a:graphic>
      </p:graphicFrame>
      <p:graphicFrame>
        <p:nvGraphicFramePr>
          <p:cNvPr id="30733" name="对象 7"/>
          <p:cNvGraphicFramePr/>
          <p:nvPr/>
        </p:nvGraphicFramePr>
        <p:xfrm>
          <a:off x="2179028" y="5209443"/>
          <a:ext cx="222738" cy="140677"/>
        </p:xfrm>
        <a:graphic>
          <a:graphicData uri="http://schemas.openxmlformats.org/presentationml/2006/ole">
            <mc:AlternateContent xmlns:mc="http://schemas.openxmlformats.org/markup-compatibility/2006">
              <mc:Choice xmlns:v="urn:schemas-microsoft-com:vml" Requires="v">
                <p:oleObj spid="_x0000_s19918" r:id="rId23" imgW="241300" imgH="152400" progId="Equation.3">
                  <p:embed/>
                </p:oleObj>
              </mc:Choice>
              <mc:Fallback>
                <p:oleObj r:id="rId23" imgW="241300" imgH="152400" progId="Equation.3">
                  <p:embed/>
                  <p:pic>
                    <p:nvPicPr>
                      <p:cNvPr id="30733" name="对象 7"/>
                      <p:cNvPicPr/>
                      <p:nvPr/>
                    </p:nvPicPr>
                    <p:blipFill>
                      <a:blip r:embed="rId24"/>
                      <a:stretch>
                        <a:fillRect/>
                      </a:stretch>
                    </p:blipFill>
                    <p:spPr>
                      <a:xfrm>
                        <a:off x="2179028" y="5209443"/>
                        <a:ext cx="222738" cy="140677"/>
                      </a:xfrm>
                      <a:prstGeom prst="rect">
                        <a:avLst/>
                      </a:prstGeom>
                      <a:noFill/>
                      <a:ln w="38100">
                        <a:noFill/>
                        <a:miter/>
                      </a:ln>
                    </p:spPr>
                  </p:pic>
                </p:oleObj>
              </mc:Fallback>
            </mc:AlternateContent>
          </a:graphicData>
        </a:graphic>
      </p:graphicFrame>
      <p:graphicFrame>
        <p:nvGraphicFramePr>
          <p:cNvPr id="30734" name="对象 9"/>
          <p:cNvGraphicFramePr/>
          <p:nvPr/>
        </p:nvGraphicFramePr>
        <p:xfrm>
          <a:off x="2710961" y="3310304"/>
          <a:ext cx="4349262" cy="2239108"/>
        </p:xfrm>
        <a:graphic>
          <a:graphicData uri="http://schemas.openxmlformats.org/presentationml/2006/ole">
            <mc:AlternateContent xmlns:mc="http://schemas.openxmlformats.org/markup-compatibility/2006">
              <mc:Choice xmlns:v="urn:schemas-microsoft-com:vml" Requires="v">
                <p:oleObj spid="_x0000_s19919" r:id="rId25" imgW="4711700" imgH="2425700" progId="Equation.3">
                  <p:embed/>
                </p:oleObj>
              </mc:Choice>
              <mc:Fallback>
                <p:oleObj r:id="rId25" imgW="4711700" imgH="2425700" progId="Equation.3">
                  <p:embed/>
                  <p:pic>
                    <p:nvPicPr>
                      <p:cNvPr id="30734" name="对象 9"/>
                      <p:cNvPicPr/>
                      <p:nvPr/>
                    </p:nvPicPr>
                    <p:blipFill>
                      <a:blip r:embed="rId26"/>
                      <a:stretch>
                        <a:fillRect/>
                      </a:stretch>
                    </p:blipFill>
                    <p:spPr>
                      <a:xfrm>
                        <a:off x="2710961" y="3310304"/>
                        <a:ext cx="4349262" cy="2239108"/>
                      </a:xfrm>
                      <a:prstGeom prst="rect">
                        <a:avLst/>
                      </a:prstGeom>
                      <a:noFill/>
                      <a:ln w="38100">
                        <a:noFill/>
                        <a:miter/>
                      </a:ln>
                    </p:spPr>
                  </p:pic>
                </p:oleObj>
              </mc:Fallback>
            </mc:AlternateContent>
          </a:graphicData>
        </a:graphic>
      </p:graphicFrame>
      <p:graphicFrame>
        <p:nvGraphicFramePr>
          <p:cNvPr id="30735" name="对象 11"/>
          <p:cNvGraphicFramePr/>
          <p:nvPr/>
        </p:nvGraphicFramePr>
        <p:xfrm>
          <a:off x="4292112" y="6148754"/>
          <a:ext cx="2473569" cy="363415"/>
        </p:xfrm>
        <a:graphic>
          <a:graphicData uri="http://schemas.openxmlformats.org/presentationml/2006/ole">
            <mc:AlternateContent xmlns:mc="http://schemas.openxmlformats.org/markup-compatibility/2006">
              <mc:Choice xmlns:v="urn:schemas-microsoft-com:vml" Requires="v">
                <p:oleObj spid="_x0000_s19920" r:id="rId27" imgW="2678430" imgH="393700" progId="Equation.3">
                  <p:embed/>
                </p:oleObj>
              </mc:Choice>
              <mc:Fallback>
                <p:oleObj r:id="rId27" imgW="2678430" imgH="393700" progId="Equation.3">
                  <p:embed/>
                  <p:pic>
                    <p:nvPicPr>
                      <p:cNvPr id="30735" name="对象 11"/>
                      <p:cNvPicPr/>
                      <p:nvPr/>
                    </p:nvPicPr>
                    <p:blipFill>
                      <a:blip r:embed="rId28"/>
                      <a:stretch>
                        <a:fillRect/>
                      </a:stretch>
                    </p:blipFill>
                    <p:spPr>
                      <a:xfrm>
                        <a:off x="4292112" y="6148754"/>
                        <a:ext cx="2473569" cy="363415"/>
                      </a:xfrm>
                      <a:prstGeom prst="rect">
                        <a:avLst/>
                      </a:prstGeom>
                      <a:noFill/>
                      <a:ln w="38100">
                        <a:noFill/>
                        <a:miter/>
                      </a:ln>
                    </p:spPr>
                  </p:pic>
                </p:oleObj>
              </mc:Fallback>
            </mc:AlternateContent>
          </a:graphicData>
        </a:graphic>
      </p:graphicFrame>
      <p:graphicFrame>
        <p:nvGraphicFramePr>
          <p:cNvPr id="30736" name="对象 13"/>
          <p:cNvGraphicFramePr/>
          <p:nvPr/>
        </p:nvGraphicFramePr>
        <p:xfrm>
          <a:off x="7230208" y="4287716"/>
          <a:ext cx="820615" cy="363415"/>
        </p:xfrm>
        <a:graphic>
          <a:graphicData uri="http://schemas.openxmlformats.org/presentationml/2006/ole">
            <mc:AlternateContent xmlns:mc="http://schemas.openxmlformats.org/markup-compatibility/2006">
              <mc:Choice xmlns:v="urn:schemas-microsoft-com:vml" Requires="v">
                <p:oleObj spid="_x0000_s19921" r:id="rId29" imgW="888365" imgH="393700" progId="Equation.3">
                  <p:embed/>
                </p:oleObj>
              </mc:Choice>
              <mc:Fallback>
                <p:oleObj r:id="rId29" imgW="888365" imgH="393700" progId="Equation.3">
                  <p:embed/>
                  <p:pic>
                    <p:nvPicPr>
                      <p:cNvPr id="30736" name="对象 13"/>
                      <p:cNvPicPr/>
                      <p:nvPr/>
                    </p:nvPicPr>
                    <p:blipFill>
                      <a:blip r:embed="rId30"/>
                      <a:stretch>
                        <a:fillRect/>
                      </a:stretch>
                    </p:blipFill>
                    <p:spPr>
                      <a:xfrm>
                        <a:off x="7230208" y="4287716"/>
                        <a:ext cx="820615" cy="363415"/>
                      </a:xfrm>
                      <a:prstGeom prst="rect">
                        <a:avLst/>
                      </a:prstGeom>
                      <a:noFill/>
                      <a:ln w="38100">
                        <a:noFill/>
                        <a:miter/>
                      </a:ln>
                    </p:spPr>
                  </p:pic>
                </p:oleObj>
              </mc:Fallback>
            </mc:AlternateContent>
          </a:graphicData>
        </a:graphic>
      </p:graphicFrame>
      <p:graphicFrame>
        <p:nvGraphicFramePr>
          <p:cNvPr id="30737" name="对象 15"/>
          <p:cNvGraphicFramePr/>
          <p:nvPr/>
        </p:nvGraphicFramePr>
        <p:xfrm>
          <a:off x="7196505" y="6093069"/>
          <a:ext cx="832338" cy="410308"/>
        </p:xfrm>
        <a:graphic>
          <a:graphicData uri="http://schemas.openxmlformats.org/presentationml/2006/ole">
            <mc:AlternateContent xmlns:mc="http://schemas.openxmlformats.org/markup-compatibility/2006">
              <mc:Choice xmlns:v="urn:schemas-microsoft-com:vml" Requires="v">
                <p:oleObj spid="_x0000_s19922" r:id="rId31" imgW="901065" imgH="444500" progId="Equation.3">
                  <p:embed/>
                </p:oleObj>
              </mc:Choice>
              <mc:Fallback>
                <p:oleObj r:id="rId31" imgW="901065" imgH="444500" progId="Equation.3">
                  <p:embed/>
                  <p:pic>
                    <p:nvPicPr>
                      <p:cNvPr id="30737" name="对象 15"/>
                      <p:cNvPicPr/>
                      <p:nvPr/>
                    </p:nvPicPr>
                    <p:blipFill>
                      <a:blip r:embed="rId32"/>
                      <a:stretch>
                        <a:fillRect/>
                      </a:stretch>
                    </p:blipFill>
                    <p:spPr>
                      <a:xfrm>
                        <a:off x="7196505" y="6093069"/>
                        <a:ext cx="832338" cy="410308"/>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框 45058"/>
          <p:cNvSpPr txBox="1"/>
          <p:nvPr/>
        </p:nvSpPr>
        <p:spPr>
          <a:xfrm>
            <a:off x="1164981" y="337039"/>
            <a:ext cx="2532185" cy="433196"/>
          </a:xfrm>
          <a:prstGeom prst="rect">
            <a:avLst/>
          </a:prstGeom>
          <a:noFill/>
          <a:ln w="9525">
            <a:noFill/>
          </a:ln>
        </p:spPr>
        <p:txBody>
          <a:bodyPr anchor="t" anchorCtr="0">
            <a:spAutoFit/>
          </a:bodyPr>
          <a:lstStyle/>
          <a:p>
            <a:pPr>
              <a:spcBef>
                <a:spcPct val="50000"/>
              </a:spcBef>
            </a:pPr>
            <a:r>
              <a:rPr lang="zh-CN" altLang="en-US" sz="2215" b="1" dirty="0">
                <a:latin typeface="楷体_GB2312" pitchFamily="49" charset="-122"/>
                <a:ea typeface="楷体_GB2312" pitchFamily="49" charset="-122"/>
              </a:rPr>
              <a:t>根据定义可知</a:t>
            </a:r>
            <a:r>
              <a:rPr lang="en-US" altLang="zh-CN" sz="2215" b="1">
                <a:latin typeface="楷体_GB2312" pitchFamily="49" charset="-122"/>
                <a:ea typeface="楷体_GB2312" pitchFamily="49" charset="-122"/>
              </a:rPr>
              <a:t>,</a:t>
            </a:r>
          </a:p>
        </p:txBody>
      </p:sp>
      <p:graphicFrame>
        <p:nvGraphicFramePr>
          <p:cNvPr id="31746" name="对象 45059"/>
          <p:cNvGraphicFramePr/>
          <p:nvPr/>
        </p:nvGraphicFramePr>
        <p:xfrm>
          <a:off x="1244112" y="1474177"/>
          <a:ext cx="2309446" cy="762000"/>
        </p:xfrm>
        <a:graphic>
          <a:graphicData uri="http://schemas.openxmlformats.org/presentationml/2006/ole">
            <mc:AlternateContent xmlns:mc="http://schemas.openxmlformats.org/markup-compatibility/2006">
              <mc:Choice xmlns:v="urn:schemas-microsoft-com:vml" Requires="v">
                <p:oleObj spid="_x0000_s20722" r:id="rId3" imgW="2501900" imgH="825500" progId="Equation.3">
                  <p:embed/>
                </p:oleObj>
              </mc:Choice>
              <mc:Fallback>
                <p:oleObj r:id="rId3" imgW="2501900" imgH="825500" progId="Equation.3">
                  <p:embed/>
                  <p:pic>
                    <p:nvPicPr>
                      <p:cNvPr id="31746" name="对象 45059"/>
                      <p:cNvPicPr/>
                      <p:nvPr/>
                    </p:nvPicPr>
                    <p:blipFill>
                      <a:blip r:embed="rId4"/>
                      <a:stretch>
                        <a:fillRect/>
                      </a:stretch>
                    </p:blipFill>
                    <p:spPr>
                      <a:xfrm>
                        <a:off x="1244112" y="1474177"/>
                        <a:ext cx="2309446" cy="762000"/>
                      </a:xfrm>
                      <a:prstGeom prst="rect">
                        <a:avLst/>
                      </a:prstGeom>
                      <a:solidFill>
                        <a:srgbClr val="FFFFFF"/>
                      </a:solidFill>
                      <a:ln w="38100">
                        <a:noFill/>
                        <a:miter/>
                      </a:ln>
                    </p:spPr>
                  </p:pic>
                </p:oleObj>
              </mc:Fallback>
            </mc:AlternateContent>
          </a:graphicData>
        </a:graphic>
      </p:graphicFrame>
      <p:graphicFrame>
        <p:nvGraphicFramePr>
          <p:cNvPr id="31747" name="对象 45061"/>
          <p:cNvGraphicFramePr/>
          <p:nvPr/>
        </p:nvGraphicFramePr>
        <p:xfrm>
          <a:off x="1381858" y="3431931"/>
          <a:ext cx="2813538" cy="398585"/>
        </p:xfrm>
        <a:graphic>
          <a:graphicData uri="http://schemas.openxmlformats.org/presentationml/2006/ole">
            <mc:AlternateContent xmlns:mc="http://schemas.openxmlformats.org/markup-compatibility/2006">
              <mc:Choice xmlns:v="urn:schemas-microsoft-com:vml" Requires="v">
                <p:oleObj spid="_x0000_s20723" r:id="rId5" imgW="3046730" imgH="431800" progId="Equation.3">
                  <p:embed/>
                </p:oleObj>
              </mc:Choice>
              <mc:Fallback>
                <p:oleObj r:id="rId5" imgW="3046730" imgH="431800" progId="Equation.3">
                  <p:embed/>
                  <p:pic>
                    <p:nvPicPr>
                      <p:cNvPr id="31747" name="对象 45061"/>
                      <p:cNvPicPr/>
                      <p:nvPr/>
                    </p:nvPicPr>
                    <p:blipFill>
                      <a:blip r:embed="rId6"/>
                      <a:stretch>
                        <a:fillRect/>
                      </a:stretch>
                    </p:blipFill>
                    <p:spPr>
                      <a:xfrm>
                        <a:off x="1381858" y="3431931"/>
                        <a:ext cx="2813538" cy="398585"/>
                      </a:xfrm>
                      <a:prstGeom prst="rect">
                        <a:avLst/>
                      </a:prstGeom>
                      <a:noFill/>
                      <a:ln w="38100">
                        <a:noFill/>
                        <a:miter/>
                      </a:ln>
                    </p:spPr>
                  </p:pic>
                </p:oleObj>
              </mc:Fallback>
            </mc:AlternateContent>
          </a:graphicData>
        </a:graphic>
      </p:graphicFrame>
      <p:pic>
        <p:nvPicPr>
          <p:cNvPr id="31748" name="图片 45062"/>
          <p:cNvPicPr>
            <a:picLocks noChangeAspect="1"/>
          </p:cNvPicPr>
          <p:nvPr/>
        </p:nvPicPr>
        <p:blipFill>
          <a:blip r:embed="rId7"/>
          <a:stretch>
            <a:fillRect/>
          </a:stretch>
        </p:blipFill>
        <p:spPr>
          <a:xfrm>
            <a:off x="3553558" y="309197"/>
            <a:ext cx="5476142" cy="3094892"/>
          </a:xfrm>
          <a:prstGeom prst="rect">
            <a:avLst/>
          </a:prstGeom>
          <a:noFill/>
          <a:ln w="9525">
            <a:noFill/>
          </a:ln>
        </p:spPr>
      </p:pic>
      <p:graphicFrame>
        <p:nvGraphicFramePr>
          <p:cNvPr id="31749" name="对象 45063"/>
          <p:cNvGraphicFramePr/>
          <p:nvPr/>
        </p:nvGraphicFramePr>
        <p:xfrm>
          <a:off x="1239715" y="1040423"/>
          <a:ext cx="2297723" cy="398585"/>
        </p:xfrm>
        <a:graphic>
          <a:graphicData uri="http://schemas.openxmlformats.org/presentationml/2006/ole">
            <mc:AlternateContent xmlns:mc="http://schemas.openxmlformats.org/markup-compatibility/2006">
              <mc:Choice xmlns:v="urn:schemas-microsoft-com:vml" Requires="v">
                <p:oleObj spid="_x0000_s20724" r:id="rId8" imgW="2487930" imgH="431800" progId="Equation.3">
                  <p:embed/>
                </p:oleObj>
              </mc:Choice>
              <mc:Fallback>
                <p:oleObj r:id="rId8" imgW="2487930" imgH="431800" progId="Equation.3">
                  <p:embed/>
                  <p:pic>
                    <p:nvPicPr>
                      <p:cNvPr id="31749" name="对象 45063"/>
                      <p:cNvPicPr/>
                      <p:nvPr/>
                    </p:nvPicPr>
                    <p:blipFill>
                      <a:blip r:embed="rId9"/>
                      <a:stretch>
                        <a:fillRect/>
                      </a:stretch>
                    </p:blipFill>
                    <p:spPr>
                      <a:xfrm>
                        <a:off x="1239715" y="1040423"/>
                        <a:ext cx="2297723" cy="398585"/>
                      </a:xfrm>
                      <a:prstGeom prst="rect">
                        <a:avLst/>
                      </a:prstGeom>
                      <a:noFill/>
                      <a:ln w="38100">
                        <a:noFill/>
                        <a:miter/>
                      </a:ln>
                    </p:spPr>
                  </p:pic>
                </p:oleObj>
              </mc:Fallback>
            </mc:AlternateContent>
          </a:graphicData>
        </a:graphic>
      </p:graphicFrame>
      <p:graphicFrame>
        <p:nvGraphicFramePr>
          <p:cNvPr id="31750" name="对象 45064"/>
          <p:cNvGraphicFramePr/>
          <p:nvPr/>
        </p:nvGraphicFramePr>
        <p:xfrm>
          <a:off x="1239716" y="4695092"/>
          <a:ext cx="6588369" cy="410308"/>
        </p:xfrm>
        <a:graphic>
          <a:graphicData uri="http://schemas.openxmlformats.org/presentationml/2006/ole">
            <mc:AlternateContent xmlns:mc="http://schemas.openxmlformats.org/markup-compatibility/2006">
              <mc:Choice xmlns:v="urn:schemas-microsoft-com:vml" Requires="v">
                <p:oleObj spid="_x0000_s20725" r:id="rId10" imgW="7134225" imgH="444500" progId="Equation.3">
                  <p:embed/>
                </p:oleObj>
              </mc:Choice>
              <mc:Fallback>
                <p:oleObj r:id="rId10" imgW="7134225" imgH="444500" progId="Equation.3">
                  <p:embed/>
                  <p:pic>
                    <p:nvPicPr>
                      <p:cNvPr id="31750" name="对象 45064"/>
                      <p:cNvPicPr/>
                      <p:nvPr/>
                    </p:nvPicPr>
                    <p:blipFill>
                      <a:blip r:embed="rId11"/>
                      <a:stretch>
                        <a:fillRect/>
                      </a:stretch>
                    </p:blipFill>
                    <p:spPr>
                      <a:xfrm>
                        <a:off x="1239716" y="4695092"/>
                        <a:ext cx="6588369" cy="410308"/>
                      </a:xfrm>
                      <a:prstGeom prst="rect">
                        <a:avLst/>
                      </a:prstGeom>
                      <a:noFill/>
                      <a:ln w="38100">
                        <a:noFill/>
                        <a:miter/>
                      </a:ln>
                    </p:spPr>
                  </p:pic>
                </p:oleObj>
              </mc:Fallback>
            </mc:AlternateContent>
          </a:graphicData>
        </a:graphic>
      </p:graphicFrame>
      <p:graphicFrame>
        <p:nvGraphicFramePr>
          <p:cNvPr id="31751" name="对象 45065"/>
          <p:cNvGraphicFramePr/>
          <p:nvPr/>
        </p:nvGraphicFramePr>
        <p:xfrm>
          <a:off x="1381858" y="3870081"/>
          <a:ext cx="6131169" cy="691662"/>
        </p:xfrm>
        <a:graphic>
          <a:graphicData uri="http://schemas.openxmlformats.org/presentationml/2006/ole">
            <mc:AlternateContent xmlns:mc="http://schemas.openxmlformats.org/markup-compatibility/2006">
              <mc:Choice xmlns:v="urn:schemas-microsoft-com:vml" Requires="v">
                <p:oleObj spid="_x0000_s20726" r:id="rId12" imgW="6642100" imgH="749300" progId="Equation.3">
                  <p:embed/>
                </p:oleObj>
              </mc:Choice>
              <mc:Fallback>
                <p:oleObj r:id="rId12" imgW="6642100" imgH="749300" progId="Equation.3">
                  <p:embed/>
                  <p:pic>
                    <p:nvPicPr>
                      <p:cNvPr id="31751" name="对象 45065"/>
                      <p:cNvPicPr/>
                      <p:nvPr/>
                    </p:nvPicPr>
                    <p:blipFill>
                      <a:blip r:embed="rId13"/>
                      <a:stretch>
                        <a:fillRect/>
                      </a:stretch>
                    </p:blipFill>
                    <p:spPr>
                      <a:xfrm>
                        <a:off x="1381858" y="3870081"/>
                        <a:ext cx="6131169" cy="691662"/>
                      </a:xfrm>
                      <a:prstGeom prst="rect">
                        <a:avLst/>
                      </a:prstGeom>
                      <a:noFill/>
                      <a:ln w="38100">
                        <a:noFill/>
                        <a:miter/>
                      </a:ln>
                    </p:spPr>
                  </p:pic>
                </p:oleObj>
              </mc:Fallback>
            </mc:AlternateContent>
          </a:graphicData>
        </a:graphic>
      </p:graphicFrame>
      <p:graphicFrame>
        <p:nvGraphicFramePr>
          <p:cNvPr id="31752" name="对象 45066"/>
          <p:cNvGraphicFramePr/>
          <p:nvPr/>
        </p:nvGraphicFramePr>
        <p:xfrm>
          <a:off x="5767754" y="3431931"/>
          <a:ext cx="2028092" cy="410308"/>
        </p:xfrm>
        <a:graphic>
          <a:graphicData uri="http://schemas.openxmlformats.org/presentationml/2006/ole">
            <mc:AlternateContent xmlns:mc="http://schemas.openxmlformats.org/markup-compatibility/2006">
              <mc:Choice xmlns:v="urn:schemas-microsoft-com:vml" Requires="v">
                <p:oleObj spid="_x0000_s20727" r:id="rId14" imgW="2195830" imgH="444500" progId="Equation.3">
                  <p:embed/>
                </p:oleObj>
              </mc:Choice>
              <mc:Fallback>
                <p:oleObj r:id="rId14" imgW="2195830" imgH="444500" progId="Equation.3">
                  <p:embed/>
                  <p:pic>
                    <p:nvPicPr>
                      <p:cNvPr id="31752" name="对象 45066"/>
                      <p:cNvPicPr/>
                      <p:nvPr/>
                    </p:nvPicPr>
                    <p:blipFill>
                      <a:blip r:embed="rId15"/>
                      <a:stretch>
                        <a:fillRect/>
                      </a:stretch>
                    </p:blipFill>
                    <p:spPr>
                      <a:xfrm>
                        <a:off x="5767754" y="3431931"/>
                        <a:ext cx="2028092" cy="410308"/>
                      </a:xfrm>
                      <a:prstGeom prst="rect">
                        <a:avLst/>
                      </a:prstGeom>
                      <a:noFill/>
                      <a:ln w="38100">
                        <a:noFill/>
                        <a:miter/>
                      </a:ln>
                    </p:spPr>
                  </p:pic>
                </p:oleObj>
              </mc:Fallback>
            </mc:AlternateContent>
          </a:graphicData>
        </a:graphic>
      </p:graphicFrame>
      <p:graphicFrame>
        <p:nvGraphicFramePr>
          <p:cNvPr id="31753" name="对象 45067"/>
          <p:cNvGraphicFramePr/>
          <p:nvPr/>
        </p:nvGraphicFramePr>
        <p:xfrm>
          <a:off x="4173415" y="3467100"/>
          <a:ext cx="1606062" cy="363415"/>
        </p:xfrm>
        <a:graphic>
          <a:graphicData uri="http://schemas.openxmlformats.org/presentationml/2006/ole">
            <mc:AlternateContent xmlns:mc="http://schemas.openxmlformats.org/markup-compatibility/2006">
              <mc:Choice xmlns:v="urn:schemas-microsoft-com:vml" Requires="v">
                <p:oleObj spid="_x0000_s20728" r:id="rId16" imgW="1739265" imgH="393700" progId="Equation.3">
                  <p:embed/>
                </p:oleObj>
              </mc:Choice>
              <mc:Fallback>
                <p:oleObj r:id="rId16" imgW="1739265" imgH="393700" progId="Equation.3">
                  <p:embed/>
                  <p:pic>
                    <p:nvPicPr>
                      <p:cNvPr id="31753" name="对象 45067"/>
                      <p:cNvPicPr/>
                      <p:nvPr/>
                    </p:nvPicPr>
                    <p:blipFill>
                      <a:blip r:embed="rId17"/>
                      <a:stretch>
                        <a:fillRect/>
                      </a:stretch>
                    </p:blipFill>
                    <p:spPr>
                      <a:xfrm>
                        <a:off x="4173415" y="3467100"/>
                        <a:ext cx="1606062" cy="363415"/>
                      </a:xfrm>
                      <a:prstGeom prst="rect">
                        <a:avLst/>
                      </a:prstGeom>
                      <a:noFill/>
                      <a:ln w="38100">
                        <a:noFill/>
                        <a:miter/>
                      </a:ln>
                    </p:spPr>
                  </p:pic>
                </p:oleObj>
              </mc:Fallback>
            </mc:AlternateContent>
          </a:graphicData>
        </a:graphic>
      </p:graphicFrame>
      <p:sp>
        <p:nvSpPr>
          <p:cNvPr id="31754" name="文本框 3"/>
          <p:cNvSpPr txBox="1"/>
          <p:nvPr/>
        </p:nvSpPr>
        <p:spPr>
          <a:xfrm>
            <a:off x="732692" y="5246077"/>
            <a:ext cx="2532185" cy="433196"/>
          </a:xfrm>
          <a:prstGeom prst="rect">
            <a:avLst/>
          </a:prstGeom>
          <a:noFill/>
          <a:ln w="9525">
            <a:noFill/>
          </a:ln>
        </p:spPr>
        <p:txBody>
          <a:bodyPr anchor="t" anchorCtr="0">
            <a:spAutoFit/>
          </a:bodyPr>
          <a:lstStyle/>
          <a:p>
            <a:pPr>
              <a:spcBef>
                <a:spcPct val="50000"/>
              </a:spcBef>
            </a:pPr>
            <a:r>
              <a:rPr lang="zh-CN" altLang="en-US" sz="2215" b="1">
                <a:latin typeface="楷体_GB2312" pitchFamily="49" charset="-122"/>
                <a:ea typeface="楷体_GB2312" pitchFamily="49" charset="-122"/>
              </a:rPr>
              <a:t>具有如下性质：</a:t>
            </a:r>
            <a:endParaRPr lang="en-US" altLang="zh-CN" sz="2215" b="1">
              <a:latin typeface="楷体_GB2312" pitchFamily="49" charset="-122"/>
              <a:ea typeface="楷体_GB2312" pitchFamily="49" charset="-122"/>
            </a:endParaRPr>
          </a:p>
        </p:txBody>
      </p:sp>
      <p:graphicFrame>
        <p:nvGraphicFramePr>
          <p:cNvPr id="31755" name="对象 4">
            <a:hlinkClick r:id="" action="ppaction://ole?verb=0"/>
          </p:cNvPr>
          <p:cNvGraphicFramePr>
            <a:graphicFrameLocks noChangeAspect="1"/>
          </p:cNvGraphicFramePr>
          <p:nvPr/>
        </p:nvGraphicFramePr>
        <p:xfrm>
          <a:off x="2750528" y="5380893"/>
          <a:ext cx="3642946" cy="1058008"/>
        </p:xfrm>
        <a:graphic>
          <a:graphicData uri="http://schemas.openxmlformats.org/presentationml/2006/ole">
            <mc:AlternateContent xmlns:mc="http://schemas.openxmlformats.org/markup-compatibility/2006">
              <mc:Choice xmlns:v="urn:schemas-microsoft-com:vml" Requires="v">
                <p:oleObj spid="_x0000_s20729" r:id="rId18" imgW="1485900" imgH="431800" progId="Equation.KSEE3">
                  <p:embed/>
                </p:oleObj>
              </mc:Choice>
              <mc:Fallback>
                <p:oleObj r:id="rId18" imgW="1485900" imgH="431800" progId="Equation.KSEE3">
                  <p:embed/>
                  <p:pic>
                    <p:nvPicPr>
                      <p:cNvPr id="31755" name="对象 4">
                        <a:hlinkClick r:id="" action="ppaction://ole?verb=0"/>
                      </p:cNvPr>
                      <p:cNvPicPr/>
                      <p:nvPr/>
                    </p:nvPicPr>
                    <p:blipFill>
                      <a:blip r:embed="rId19"/>
                      <a:stretch>
                        <a:fillRect/>
                      </a:stretch>
                    </p:blipFill>
                    <p:spPr>
                      <a:xfrm>
                        <a:off x="2750528" y="5380893"/>
                        <a:ext cx="3642946" cy="1058008"/>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A474D7-9DAA-49B3-B290-ED0F41AD5AC3}"/>
              </a:ext>
            </a:extLst>
          </p:cNvPr>
          <p:cNvPicPr>
            <a:picLocks noChangeAspect="1"/>
          </p:cNvPicPr>
          <p:nvPr/>
        </p:nvPicPr>
        <p:blipFill>
          <a:blip r:embed="rId2"/>
          <a:stretch>
            <a:fillRect/>
          </a:stretch>
        </p:blipFill>
        <p:spPr>
          <a:xfrm>
            <a:off x="294678" y="756864"/>
            <a:ext cx="8554644" cy="5344271"/>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43BDF351-4927-47EC-8BB2-CDD49991B693}"/>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latin typeface="+mn-lt"/>
              </a:rPr>
              <a:t>人工智能</a:t>
            </a:r>
          </a:p>
        </p:txBody>
      </p:sp>
      <p:sp>
        <p:nvSpPr>
          <p:cNvPr id="11267" name="Rectangle 3">
            <a:extLst>
              <a:ext uri="{FF2B5EF4-FFF2-40B4-BE49-F238E27FC236}">
                <a16:creationId xmlns:a16="http://schemas.microsoft.com/office/drawing/2014/main" id="{D5BD77EF-C7EB-4FBD-B5D4-5364800EC32E}"/>
              </a:ext>
            </a:extLst>
          </p:cNvPr>
          <p:cNvSpPr>
            <a:spLocks noGrp="1" noChangeArrowheads="1"/>
          </p:cNvSpPr>
          <p:nvPr>
            <p:ph type="body" idx="1"/>
          </p:nvPr>
        </p:nvSpPr>
        <p:spPr>
          <a:xfrm>
            <a:off x="1043608" y="1916832"/>
            <a:ext cx="8229600" cy="3886200"/>
          </a:xfrm>
        </p:spPr>
        <p:txBody>
          <a:bodyPr/>
          <a:lstStyle/>
          <a:p>
            <a:pPr eaLnBrk="1" hangingPunct="1">
              <a:buClr>
                <a:srgbClr val="FF0000"/>
              </a:buClr>
              <a:buSzPct val="55000"/>
              <a:buFont typeface="Wingdings" panose="05000000000000000000" pitchFamily="2" charset="2"/>
              <a:buChar char="n"/>
            </a:pPr>
            <a:r>
              <a:rPr lang="en-US" altLang="zh-CN" sz="2400" b="1" dirty="0">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人工智能的诞生</a:t>
            </a:r>
            <a:endParaRPr lang="en-US" altLang="zh-CN" sz="24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1200" b="1" dirty="0">
              <a:solidFill>
                <a:schemeClr val="bg2"/>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en-US" altLang="zh-CN" sz="2400" b="1" dirty="0">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人工智能的流派</a:t>
            </a:r>
            <a:endParaRPr lang="zh-CN" altLang="en-US" sz="2400" b="1" dirty="0">
              <a:solidFill>
                <a:srgbClr val="FF330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3"/>
          <p:cNvSpPr txBox="1"/>
          <p:nvPr/>
        </p:nvSpPr>
        <p:spPr>
          <a:xfrm>
            <a:off x="1191358" y="501162"/>
            <a:ext cx="4337538" cy="433196"/>
          </a:xfrm>
          <a:prstGeom prst="rect">
            <a:avLst/>
          </a:prstGeom>
          <a:noFill/>
          <a:ln w="9525">
            <a:noFill/>
          </a:ln>
        </p:spPr>
        <p:txBody>
          <a:bodyPr wrap="square" anchor="t" anchorCtr="0">
            <a:spAutoFit/>
          </a:bodyPr>
          <a:lstStyle/>
          <a:p>
            <a:r>
              <a:rPr lang="en-US" altLang="zh-CN" sz="2215" b="1">
                <a:latin typeface="Tahoma" panose="020B0604030504040204" pitchFamily="34" charset="0"/>
                <a:sym typeface="宋体" panose="02010600030101010101" pitchFamily="2" charset="-122"/>
              </a:rPr>
              <a:t>8</a:t>
            </a:r>
            <a:r>
              <a:rPr lang="zh-CN" altLang="en-US" sz="2215" b="1">
                <a:latin typeface="Tahoma" panose="020B0604030504040204" pitchFamily="34" charset="0"/>
                <a:sym typeface="宋体" panose="02010600030101010101" pitchFamily="2" charset="-122"/>
              </a:rPr>
              <a:t>) Weibull分布（韦布尔分布）</a:t>
            </a:r>
            <a:endParaRPr lang="zh-CN" altLang="en-US" sz="2215" b="1">
              <a:latin typeface="Tahoma" panose="020B0604030504040204" pitchFamily="34" charset="0"/>
            </a:endParaRPr>
          </a:p>
        </p:txBody>
      </p:sp>
      <p:graphicFrame>
        <p:nvGraphicFramePr>
          <p:cNvPr id="33794" name="对象 -2147482620"/>
          <p:cNvGraphicFramePr>
            <a:graphicFrameLocks noChangeAspect="1"/>
          </p:cNvGraphicFramePr>
          <p:nvPr/>
        </p:nvGraphicFramePr>
        <p:xfrm>
          <a:off x="1311520" y="926124"/>
          <a:ext cx="5254869" cy="1545981"/>
        </p:xfrm>
        <a:graphic>
          <a:graphicData uri="http://schemas.openxmlformats.org/presentationml/2006/ole">
            <mc:AlternateContent xmlns:mc="http://schemas.openxmlformats.org/markup-compatibility/2006">
              <mc:Choice xmlns:v="urn:schemas-microsoft-com:vml" Requires="v">
                <p:oleObj spid="_x0000_s21626" r:id="rId3" imgW="2781300" imgH="736600" progId="Equation.DSMT4">
                  <p:embed/>
                </p:oleObj>
              </mc:Choice>
              <mc:Fallback>
                <p:oleObj r:id="rId3" imgW="2781300" imgH="736600" progId="Equation.DSMT4">
                  <p:embed/>
                  <p:pic>
                    <p:nvPicPr>
                      <p:cNvPr id="33794" name="对象 -2147482620"/>
                      <p:cNvPicPr/>
                      <p:nvPr/>
                    </p:nvPicPr>
                    <p:blipFill>
                      <a:blip r:embed="rId4"/>
                      <a:stretch>
                        <a:fillRect/>
                      </a:stretch>
                    </p:blipFill>
                    <p:spPr>
                      <a:xfrm>
                        <a:off x="1311520" y="926124"/>
                        <a:ext cx="5254869" cy="1545981"/>
                      </a:xfrm>
                      <a:prstGeom prst="rect">
                        <a:avLst/>
                      </a:prstGeom>
                      <a:solidFill>
                        <a:srgbClr val="FFFFFF"/>
                      </a:solidFill>
                      <a:ln w="38100">
                        <a:noFill/>
                        <a:miter/>
                      </a:ln>
                    </p:spPr>
                  </p:pic>
                </p:oleObj>
              </mc:Fallback>
            </mc:AlternateContent>
          </a:graphicData>
        </a:graphic>
      </p:graphicFrame>
      <p:graphicFrame>
        <p:nvGraphicFramePr>
          <p:cNvPr id="33795" name="对象 3">
            <a:hlinkClick r:id="" action="ppaction://ole?verb=0"/>
          </p:cNvPr>
          <p:cNvGraphicFramePr>
            <a:graphicFrameLocks noChangeAspect="1"/>
          </p:cNvGraphicFramePr>
          <p:nvPr/>
        </p:nvGraphicFramePr>
        <p:xfrm>
          <a:off x="5950928" y="2803281"/>
          <a:ext cx="1597269" cy="766396"/>
        </p:xfrm>
        <a:graphic>
          <a:graphicData uri="http://schemas.openxmlformats.org/presentationml/2006/ole">
            <mc:AlternateContent xmlns:mc="http://schemas.openxmlformats.org/markup-compatibility/2006">
              <mc:Choice xmlns:v="urn:schemas-microsoft-com:vml" Requires="v">
                <p:oleObj spid="_x0000_s21627" r:id="rId5" imgW="901700" imgH="431800" progId="Equation.KSEE3">
                  <p:embed/>
                </p:oleObj>
              </mc:Choice>
              <mc:Fallback>
                <p:oleObj r:id="rId5" imgW="901700" imgH="431800" progId="Equation.KSEE3">
                  <p:embed/>
                  <p:pic>
                    <p:nvPicPr>
                      <p:cNvPr id="33795" name="对象 3">
                        <a:hlinkClick r:id="" action="ppaction://ole?verb=0"/>
                      </p:cNvPr>
                      <p:cNvPicPr/>
                      <p:nvPr/>
                    </p:nvPicPr>
                    <p:blipFill>
                      <a:blip r:embed="rId6"/>
                      <a:stretch>
                        <a:fillRect/>
                      </a:stretch>
                    </p:blipFill>
                    <p:spPr>
                      <a:xfrm>
                        <a:off x="5950928" y="2803281"/>
                        <a:ext cx="1597269" cy="766396"/>
                      </a:xfrm>
                      <a:prstGeom prst="rect">
                        <a:avLst/>
                      </a:prstGeom>
                      <a:noFill/>
                      <a:ln w="38100">
                        <a:noFill/>
                        <a:miter/>
                      </a:ln>
                    </p:spPr>
                  </p:pic>
                </p:oleObj>
              </mc:Fallback>
            </mc:AlternateContent>
          </a:graphicData>
        </a:graphic>
      </p:graphicFrame>
      <p:graphicFrame>
        <p:nvGraphicFramePr>
          <p:cNvPr id="33796" name="对象 4">
            <a:hlinkClick r:id="" action="ppaction://ole?verb=0"/>
          </p:cNvPr>
          <p:cNvGraphicFramePr>
            <a:graphicFrameLocks noChangeAspect="1"/>
          </p:cNvGraphicFramePr>
          <p:nvPr/>
        </p:nvGraphicFramePr>
        <p:xfrm>
          <a:off x="5827835" y="3766038"/>
          <a:ext cx="3093426" cy="838200"/>
        </p:xfrm>
        <a:graphic>
          <a:graphicData uri="http://schemas.openxmlformats.org/presentationml/2006/ole">
            <mc:AlternateContent xmlns:mc="http://schemas.openxmlformats.org/markup-compatibility/2006">
              <mc:Choice xmlns:v="urn:schemas-microsoft-com:vml" Requires="v">
                <p:oleObj spid="_x0000_s21628" r:id="rId7" imgW="1968500" imgH="533400" progId="Equation.KSEE3">
                  <p:embed/>
                </p:oleObj>
              </mc:Choice>
              <mc:Fallback>
                <p:oleObj r:id="rId7" imgW="1968500" imgH="533400" progId="Equation.KSEE3">
                  <p:embed/>
                  <p:pic>
                    <p:nvPicPr>
                      <p:cNvPr id="33796" name="对象 4">
                        <a:hlinkClick r:id="" action="ppaction://ole?verb=0"/>
                      </p:cNvPr>
                      <p:cNvPicPr/>
                      <p:nvPr/>
                    </p:nvPicPr>
                    <p:blipFill>
                      <a:blip r:embed="rId8"/>
                      <a:stretch>
                        <a:fillRect/>
                      </a:stretch>
                    </p:blipFill>
                    <p:spPr>
                      <a:xfrm>
                        <a:off x="5827835" y="3766038"/>
                        <a:ext cx="3093426" cy="838200"/>
                      </a:xfrm>
                      <a:prstGeom prst="rect">
                        <a:avLst/>
                      </a:prstGeom>
                      <a:noFill/>
                      <a:ln w="38100">
                        <a:noFill/>
                        <a:miter/>
                      </a:ln>
                    </p:spPr>
                  </p:pic>
                </p:oleObj>
              </mc:Fallback>
            </mc:AlternateContent>
          </a:graphicData>
        </a:graphic>
      </p:graphicFrame>
      <p:sp>
        <p:nvSpPr>
          <p:cNvPr id="33797" name="文本框 5"/>
          <p:cNvSpPr txBox="1"/>
          <p:nvPr/>
        </p:nvSpPr>
        <p:spPr>
          <a:xfrm>
            <a:off x="5146431" y="2993781"/>
            <a:ext cx="990600" cy="433196"/>
          </a:xfrm>
          <a:prstGeom prst="rect">
            <a:avLst/>
          </a:prstGeom>
          <a:noFill/>
          <a:ln w="9525">
            <a:noFill/>
          </a:ln>
        </p:spPr>
        <p:txBody>
          <a:bodyPr wrap="square" anchor="t" anchorCtr="0">
            <a:spAutoFit/>
          </a:bodyPr>
          <a:lstStyle/>
          <a:p>
            <a:r>
              <a:rPr lang="zh-CN" altLang="en-US" sz="2215">
                <a:latin typeface="Tahoma" panose="020B0604030504040204" pitchFamily="34" charset="0"/>
              </a:rPr>
              <a:t>均值</a:t>
            </a:r>
          </a:p>
        </p:txBody>
      </p:sp>
      <p:sp>
        <p:nvSpPr>
          <p:cNvPr id="33798" name="文本框 6"/>
          <p:cNvSpPr txBox="1"/>
          <p:nvPr/>
        </p:nvSpPr>
        <p:spPr>
          <a:xfrm>
            <a:off x="5029200" y="3950677"/>
            <a:ext cx="842597" cy="433196"/>
          </a:xfrm>
          <a:prstGeom prst="rect">
            <a:avLst/>
          </a:prstGeom>
          <a:noFill/>
          <a:ln w="9525">
            <a:noFill/>
          </a:ln>
        </p:spPr>
        <p:txBody>
          <a:bodyPr wrap="square" anchor="t" anchorCtr="0">
            <a:spAutoFit/>
          </a:bodyPr>
          <a:lstStyle/>
          <a:p>
            <a:r>
              <a:rPr lang="zh-CN" altLang="en-US" sz="2215">
                <a:latin typeface="Tahoma" panose="020B0604030504040204" pitchFamily="34" charset="0"/>
              </a:rPr>
              <a:t>方差</a:t>
            </a:r>
          </a:p>
        </p:txBody>
      </p:sp>
      <p:graphicFrame>
        <p:nvGraphicFramePr>
          <p:cNvPr id="33799" name="对象 1"/>
          <p:cNvGraphicFramePr/>
          <p:nvPr/>
        </p:nvGraphicFramePr>
        <p:xfrm>
          <a:off x="172916" y="2472104"/>
          <a:ext cx="4856285" cy="3974123"/>
        </p:xfrm>
        <a:graphic>
          <a:graphicData uri="http://schemas.openxmlformats.org/presentationml/2006/ole">
            <mc:AlternateContent xmlns:mc="http://schemas.openxmlformats.org/markup-compatibility/2006">
              <mc:Choice xmlns:v="urn:schemas-microsoft-com:vml" Requires="v">
                <p:oleObj spid="_x0000_s21629" r:id="rId9" imgW="3009900" imgH="3028950" progId="Paint.Picture">
                  <p:embed/>
                </p:oleObj>
              </mc:Choice>
              <mc:Fallback>
                <p:oleObj r:id="rId9" imgW="3009900" imgH="3028950" progId="Paint.Picture">
                  <p:embed/>
                  <p:pic>
                    <p:nvPicPr>
                      <p:cNvPr id="33799" name="对象 1"/>
                      <p:cNvPicPr/>
                      <p:nvPr/>
                    </p:nvPicPr>
                    <p:blipFill>
                      <a:blip r:embed="rId10"/>
                      <a:stretch>
                        <a:fillRect/>
                      </a:stretch>
                    </p:blipFill>
                    <p:spPr>
                      <a:xfrm>
                        <a:off x="172916" y="2472104"/>
                        <a:ext cx="4856285" cy="3974123"/>
                      </a:xfrm>
                      <a:prstGeom prst="rect">
                        <a:avLst/>
                      </a:prstGeom>
                      <a:noFill/>
                      <a:ln w="38100">
                        <a:noFill/>
                        <a:miter/>
                      </a:ln>
                    </p:spPr>
                  </p:pic>
                </p:oleObj>
              </mc:Fallback>
            </mc:AlternateContent>
          </a:graphicData>
        </a:graphic>
      </p:graphicFrame>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框 3"/>
          <p:cNvSpPr txBox="1"/>
          <p:nvPr/>
        </p:nvSpPr>
        <p:spPr>
          <a:xfrm>
            <a:off x="1191358" y="501162"/>
            <a:ext cx="4337538" cy="433196"/>
          </a:xfrm>
          <a:prstGeom prst="rect">
            <a:avLst/>
          </a:prstGeom>
          <a:noFill/>
          <a:ln w="9525">
            <a:noFill/>
          </a:ln>
        </p:spPr>
        <p:txBody>
          <a:bodyPr wrap="square" anchor="t" anchorCtr="0">
            <a:spAutoFit/>
          </a:bodyPr>
          <a:lstStyle/>
          <a:p>
            <a:r>
              <a:rPr lang="en-US" altLang="zh-CN" sz="2215" b="1">
                <a:latin typeface="Tahoma" panose="020B0604030504040204" pitchFamily="34" charset="0"/>
                <a:sym typeface="宋体" panose="02010600030101010101" pitchFamily="2" charset="-122"/>
              </a:rPr>
              <a:t>9</a:t>
            </a:r>
            <a:r>
              <a:rPr lang="zh-CN" altLang="en-US" sz="2215" b="1">
                <a:latin typeface="Tahoma" panose="020B0604030504040204" pitchFamily="34" charset="0"/>
                <a:sym typeface="宋体" panose="02010600030101010101" pitchFamily="2" charset="-122"/>
              </a:rPr>
              <a:t>) Beta分布（贝塔分布、Β分布）</a:t>
            </a:r>
            <a:endParaRPr lang="zh-CN" altLang="en-US" sz="2215" b="1">
              <a:latin typeface="Tahoma" panose="020B0604030504040204" pitchFamily="34" charset="0"/>
            </a:endParaRPr>
          </a:p>
        </p:txBody>
      </p:sp>
      <p:pic>
        <p:nvPicPr>
          <p:cNvPr id="34818" name="图片 3"/>
          <p:cNvPicPr>
            <a:picLocks noChangeAspect="1"/>
          </p:cNvPicPr>
          <p:nvPr/>
        </p:nvPicPr>
        <p:blipFill>
          <a:blip r:embed="rId3"/>
          <a:stretch>
            <a:fillRect/>
          </a:stretch>
        </p:blipFill>
        <p:spPr>
          <a:xfrm>
            <a:off x="181708" y="2414954"/>
            <a:ext cx="5048250" cy="4053254"/>
          </a:xfrm>
          <a:prstGeom prst="rect">
            <a:avLst/>
          </a:prstGeom>
          <a:noFill/>
          <a:ln w="9525">
            <a:noFill/>
          </a:ln>
        </p:spPr>
      </p:pic>
      <p:graphicFrame>
        <p:nvGraphicFramePr>
          <p:cNvPr id="34819" name="对象 1">
            <a:hlinkClick r:id="" action="ppaction://ole?verb=0"/>
          </p:cNvPr>
          <p:cNvGraphicFramePr>
            <a:graphicFrameLocks noChangeAspect="1"/>
          </p:cNvGraphicFramePr>
          <p:nvPr/>
        </p:nvGraphicFramePr>
        <p:xfrm>
          <a:off x="1504951" y="1077058"/>
          <a:ext cx="5912826" cy="1337896"/>
        </p:xfrm>
        <a:graphic>
          <a:graphicData uri="http://schemas.openxmlformats.org/presentationml/2006/ole">
            <mc:AlternateContent xmlns:mc="http://schemas.openxmlformats.org/markup-compatibility/2006">
              <mc:Choice xmlns:v="urn:schemas-microsoft-com:vml" Requires="v">
                <p:oleObj spid="_x0000_s22590" r:id="rId4" imgW="2920365" imgH="660400" progId="Equation.KSEE3">
                  <p:embed/>
                </p:oleObj>
              </mc:Choice>
              <mc:Fallback>
                <p:oleObj r:id="rId4" imgW="2920365" imgH="660400" progId="Equation.KSEE3">
                  <p:embed/>
                  <p:pic>
                    <p:nvPicPr>
                      <p:cNvPr id="34819" name="对象 1">
                        <a:hlinkClick r:id="" action="ppaction://ole?verb=0"/>
                      </p:cNvPr>
                      <p:cNvPicPr/>
                      <p:nvPr/>
                    </p:nvPicPr>
                    <p:blipFill>
                      <a:blip r:embed="rId5"/>
                      <a:stretch>
                        <a:fillRect/>
                      </a:stretch>
                    </p:blipFill>
                    <p:spPr>
                      <a:xfrm>
                        <a:off x="1504951" y="1077058"/>
                        <a:ext cx="5912826" cy="1337896"/>
                      </a:xfrm>
                      <a:prstGeom prst="rect">
                        <a:avLst/>
                      </a:prstGeom>
                      <a:solidFill>
                        <a:srgbClr val="FFFFFF"/>
                      </a:solidFill>
                      <a:ln w="38100">
                        <a:noFill/>
                        <a:miter/>
                      </a:ln>
                    </p:spPr>
                  </p:pic>
                </p:oleObj>
              </mc:Fallback>
            </mc:AlternateContent>
          </a:graphicData>
        </a:graphic>
      </p:graphicFrame>
      <p:graphicFrame>
        <p:nvGraphicFramePr>
          <p:cNvPr id="34820" name="对象 1">
            <a:hlinkClick r:id="" action="ppaction://ole?verb=0"/>
          </p:cNvPr>
          <p:cNvGraphicFramePr>
            <a:graphicFrameLocks noChangeAspect="1"/>
          </p:cNvGraphicFramePr>
          <p:nvPr/>
        </p:nvGraphicFramePr>
        <p:xfrm>
          <a:off x="5089281" y="3153508"/>
          <a:ext cx="3905250" cy="1289538"/>
        </p:xfrm>
        <a:graphic>
          <a:graphicData uri="http://schemas.openxmlformats.org/presentationml/2006/ole">
            <mc:AlternateContent xmlns:mc="http://schemas.openxmlformats.org/markup-compatibility/2006">
              <mc:Choice xmlns:v="urn:schemas-microsoft-com:vml" Requires="v">
                <p:oleObj spid="_x0000_s22591" r:id="rId6" imgW="2616200" imgH="862965" progId="Equation.KSEE3">
                  <p:embed/>
                </p:oleObj>
              </mc:Choice>
              <mc:Fallback>
                <p:oleObj r:id="rId6" imgW="2616200" imgH="862965" progId="Equation.KSEE3">
                  <p:embed/>
                  <p:pic>
                    <p:nvPicPr>
                      <p:cNvPr id="34820" name="对象 1">
                        <a:hlinkClick r:id="" action="ppaction://ole?verb=0"/>
                      </p:cNvPr>
                      <p:cNvPicPr/>
                      <p:nvPr/>
                    </p:nvPicPr>
                    <p:blipFill>
                      <a:blip r:embed="rId7"/>
                      <a:stretch>
                        <a:fillRect/>
                      </a:stretch>
                    </p:blipFill>
                    <p:spPr>
                      <a:xfrm>
                        <a:off x="5089281" y="3153508"/>
                        <a:ext cx="3905250" cy="1289538"/>
                      </a:xfrm>
                      <a:prstGeom prst="rect">
                        <a:avLst/>
                      </a:prstGeom>
                      <a:noFill/>
                      <a:ln w="38100">
                        <a:noFill/>
                        <a:miter/>
                      </a:ln>
                    </p:spPr>
                  </p:pic>
                </p:oleObj>
              </mc:Fallback>
            </mc:AlternateContent>
          </a:graphicData>
        </a:graphic>
      </p:graphicFrame>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a:xfrm>
            <a:off x="651838" y="624354"/>
            <a:ext cx="8208912" cy="1053686"/>
          </a:xfrm>
          <a:ln/>
        </p:spPr>
        <p:txBody>
          <a:bodyPr anchor="b" anchorCtr="0"/>
          <a:lstStyle/>
          <a:p>
            <a:r>
              <a:rPr lang="zh-CN" altLang="en-US" sz="3200" b="1" kern="1200" dirty="0">
                <a:latin typeface="华文中宋" panose="02010600040101010101" pitchFamily="2" charset="-122"/>
                <a:ea typeface="华文中宋" panose="02010600040101010101" pitchFamily="2" charset="-122"/>
                <a:cs typeface="+mn-cs"/>
              </a:rPr>
              <a:t>经验分布函数(Cumulative Distribution Function</a:t>
            </a:r>
            <a:r>
              <a:rPr lang="en-US" altLang="zh-CN" sz="3200" b="1" kern="1200" dirty="0">
                <a:latin typeface="华文中宋" panose="02010600040101010101" pitchFamily="2" charset="-122"/>
                <a:ea typeface="华文中宋" panose="02010600040101010101" pitchFamily="2" charset="-122"/>
                <a:cs typeface="+mn-cs"/>
              </a:rPr>
              <a:t>,CDF</a:t>
            </a:r>
            <a:r>
              <a:rPr lang="zh-CN" altLang="en-US" sz="3200" b="1" kern="1200" dirty="0">
                <a:latin typeface="华文中宋" panose="02010600040101010101" pitchFamily="2" charset="-122"/>
                <a:ea typeface="华文中宋" panose="02010600040101010101" pitchFamily="2" charset="-122"/>
                <a:cs typeface="+mn-cs"/>
              </a:rPr>
              <a:t>)</a:t>
            </a:r>
          </a:p>
        </p:txBody>
      </p:sp>
      <p:graphicFrame>
        <p:nvGraphicFramePr>
          <p:cNvPr id="35842" name="对象 -2147482618"/>
          <p:cNvGraphicFramePr>
            <a:graphicFrameLocks noChangeAspect="1"/>
          </p:cNvGraphicFramePr>
          <p:nvPr>
            <p:extLst>
              <p:ext uri="{D42A27DB-BD31-4B8C-83A1-F6EECF244321}">
                <p14:modId xmlns:p14="http://schemas.microsoft.com/office/powerpoint/2010/main" val="3039496698"/>
              </p:ext>
            </p:extLst>
          </p:nvPr>
        </p:nvGraphicFramePr>
        <p:xfrm>
          <a:off x="3779912" y="1093177"/>
          <a:ext cx="1058008" cy="615462"/>
        </p:xfrm>
        <a:graphic>
          <a:graphicData uri="http://schemas.openxmlformats.org/presentationml/2006/ole">
            <mc:AlternateContent xmlns:mc="http://schemas.openxmlformats.org/markup-compatibility/2006">
              <mc:Choice xmlns:v="urn:schemas-microsoft-com:vml" Requires="v">
                <p:oleObj spid="_x0000_s23644" r:id="rId4" imgW="393700" imgH="228600" progId="Equation.DSMT4">
                  <p:embed/>
                </p:oleObj>
              </mc:Choice>
              <mc:Fallback>
                <p:oleObj r:id="rId4" imgW="393700" imgH="228600" progId="Equation.DSMT4">
                  <p:embed/>
                  <p:pic>
                    <p:nvPicPr>
                      <p:cNvPr id="35842" name="对象 -2147482618"/>
                      <p:cNvPicPr/>
                      <p:nvPr/>
                    </p:nvPicPr>
                    <p:blipFill>
                      <a:blip r:embed="rId5"/>
                      <a:stretch>
                        <a:fillRect/>
                      </a:stretch>
                    </p:blipFill>
                    <p:spPr>
                      <a:xfrm>
                        <a:off x="3779912" y="1093177"/>
                        <a:ext cx="1058008" cy="615462"/>
                      </a:xfrm>
                      <a:prstGeom prst="rect">
                        <a:avLst/>
                      </a:prstGeom>
                      <a:noFill/>
                      <a:ln w="38100">
                        <a:noFill/>
                        <a:miter/>
                      </a:ln>
                    </p:spPr>
                  </p:pic>
                </p:oleObj>
              </mc:Fallback>
            </mc:AlternateContent>
          </a:graphicData>
        </a:graphic>
      </p:graphicFrame>
      <p:graphicFrame>
        <p:nvGraphicFramePr>
          <p:cNvPr id="35843" name="对象 -2147482617"/>
          <p:cNvGraphicFramePr>
            <a:graphicFrameLocks noChangeAspect="1"/>
          </p:cNvGraphicFramePr>
          <p:nvPr/>
        </p:nvGraphicFramePr>
        <p:xfrm>
          <a:off x="1557704" y="2014905"/>
          <a:ext cx="2608385" cy="822080"/>
        </p:xfrm>
        <a:graphic>
          <a:graphicData uri="http://schemas.openxmlformats.org/presentationml/2006/ole">
            <mc:AlternateContent xmlns:mc="http://schemas.openxmlformats.org/markup-compatibility/2006">
              <mc:Choice xmlns:v="urn:schemas-microsoft-com:vml" Requires="v">
                <p:oleObj spid="_x0000_s23645" r:id="rId6" imgW="1370965" imgH="431800" progId="Equation.DSMT4">
                  <p:embed/>
                </p:oleObj>
              </mc:Choice>
              <mc:Fallback>
                <p:oleObj r:id="rId6" imgW="1370965" imgH="431800" progId="Equation.DSMT4">
                  <p:embed/>
                  <p:pic>
                    <p:nvPicPr>
                      <p:cNvPr id="35843" name="对象 -2147482617"/>
                      <p:cNvPicPr/>
                      <p:nvPr/>
                    </p:nvPicPr>
                    <p:blipFill>
                      <a:blip r:embed="rId7"/>
                      <a:stretch>
                        <a:fillRect/>
                      </a:stretch>
                    </p:blipFill>
                    <p:spPr>
                      <a:xfrm>
                        <a:off x="1557704" y="2014905"/>
                        <a:ext cx="2608385" cy="822080"/>
                      </a:xfrm>
                      <a:prstGeom prst="rect">
                        <a:avLst/>
                      </a:prstGeom>
                      <a:noFill/>
                      <a:ln w="38100">
                        <a:noFill/>
                        <a:miter/>
                      </a:ln>
                    </p:spPr>
                  </p:pic>
                </p:oleObj>
              </mc:Fallback>
            </mc:AlternateContent>
          </a:graphicData>
        </a:graphic>
      </p:graphicFrame>
      <p:sp>
        <p:nvSpPr>
          <p:cNvPr id="35844" name="文本框 5"/>
          <p:cNvSpPr txBox="1"/>
          <p:nvPr/>
        </p:nvSpPr>
        <p:spPr>
          <a:xfrm>
            <a:off x="4166089" y="2286000"/>
            <a:ext cx="3679580" cy="433196"/>
          </a:xfrm>
          <a:prstGeom prst="rect">
            <a:avLst/>
          </a:prstGeom>
          <a:noFill/>
          <a:ln w="9525">
            <a:noFill/>
          </a:ln>
        </p:spPr>
        <p:txBody>
          <a:bodyPr wrap="square" anchor="t" anchorCtr="0">
            <a:spAutoFit/>
          </a:bodyPr>
          <a:lstStyle/>
          <a:p>
            <a:r>
              <a:rPr lang="zh-CN" altLang="en-US" sz="2215" b="1">
                <a:latin typeface="Times New Roman" panose="02020603050405020304" pitchFamily="18" charset="0"/>
              </a:rPr>
              <a:t>是总体F(x)的相合估计</a:t>
            </a:r>
          </a:p>
        </p:txBody>
      </p:sp>
      <p:sp>
        <p:nvSpPr>
          <p:cNvPr id="35845" name="文本框 6"/>
          <p:cNvSpPr txBox="1"/>
          <p:nvPr/>
        </p:nvSpPr>
        <p:spPr>
          <a:xfrm>
            <a:off x="1452197" y="3817328"/>
            <a:ext cx="5125915" cy="1053686"/>
          </a:xfrm>
          <a:prstGeom prst="rect">
            <a:avLst/>
          </a:prstGeom>
          <a:noFill/>
          <a:ln w="9525">
            <a:noFill/>
          </a:ln>
        </p:spPr>
        <p:txBody>
          <a:bodyPr wrap="square" anchor="t" anchorCtr="0">
            <a:spAutoFit/>
          </a:bodyPr>
          <a:lstStyle/>
          <a:p>
            <a:pPr>
              <a:lnSpc>
                <a:spcPct val="150000"/>
              </a:lnSpc>
            </a:pPr>
            <a:r>
              <a:rPr lang="zh-CN" altLang="en-US" sz="2215" b="1">
                <a:latin typeface="Times New Roman" panose="02020603050405020304" pitchFamily="18" charset="0"/>
              </a:rPr>
              <a:t>当</a:t>
            </a:r>
            <a:r>
              <a:rPr lang="zh-CN" altLang="en-US" sz="2215" b="1" i="1">
                <a:latin typeface="Times New Roman" panose="02020603050405020304" pitchFamily="18" charset="0"/>
              </a:rPr>
              <a:t>n</a:t>
            </a:r>
            <a:r>
              <a:rPr lang="zh-CN" altLang="en-US" sz="2215" b="1">
                <a:latin typeface="Times New Roman" panose="02020603050405020304" pitchFamily="18" charset="0"/>
              </a:rPr>
              <a:t>充分大时, 有</a:t>
            </a:r>
          </a:p>
          <a:p>
            <a:pPr>
              <a:lnSpc>
                <a:spcPct val="150000"/>
              </a:lnSpc>
            </a:pPr>
            <a:r>
              <a:rPr lang="zh-CN" altLang="en-US" sz="2215" b="1">
                <a:latin typeface="Times New Roman" panose="02020603050405020304" pitchFamily="18" charset="0"/>
              </a:rPr>
              <a:t>           </a:t>
            </a:r>
            <a:r>
              <a:rPr lang="zh-CN" altLang="en-US" sz="2215" b="1" i="1">
                <a:latin typeface="Times New Roman" panose="02020603050405020304" pitchFamily="18" charset="0"/>
              </a:rPr>
              <a:t>F</a:t>
            </a:r>
            <a:r>
              <a:rPr lang="zh-CN" altLang="en-US" sz="2215" b="1" i="1" baseline="-25000">
                <a:latin typeface="Times New Roman" panose="02020603050405020304" pitchFamily="18" charset="0"/>
              </a:rPr>
              <a:t>n</a:t>
            </a:r>
            <a:r>
              <a:rPr lang="zh-CN" altLang="en-US" sz="2215" b="1">
                <a:latin typeface="Times New Roman" panose="02020603050405020304" pitchFamily="18" charset="0"/>
              </a:rPr>
              <a:t>(</a:t>
            </a:r>
            <a:r>
              <a:rPr lang="zh-CN" altLang="en-US" sz="2215" b="1" i="1">
                <a:latin typeface="Times New Roman" panose="02020603050405020304" pitchFamily="18" charset="0"/>
              </a:rPr>
              <a:t>x</a:t>
            </a:r>
            <a:r>
              <a:rPr lang="zh-CN" altLang="en-US" sz="2215" b="1">
                <a:latin typeface="Times New Roman" panose="02020603050405020304" pitchFamily="18" charset="0"/>
              </a:rPr>
              <a:t>)</a:t>
            </a:r>
            <a:r>
              <a:rPr lang="en-US" altLang="zh-CN" sz="2215" b="1">
                <a:latin typeface="Times New Roman" panose="02020603050405020304" pitchFamily="18" charset="0"/>
              </a:rPr>
              <a:t>≈</a:t>
            </a:r>
            <a:r>
              <a:rPr lang="zh-CN" altLang="en-US" sz="2215" b="1" i="1">
                <a:latin typeface="Times New Roman" panose="02020603050405020304" pitchFamily="18" charset="0"/>
              </a:rPr>
              <a:t>F</a:t>
            </a:r>
            <a:r>
              <a:rPr lang="zh-CN" altLang="en-US" sz="2215" b="1">
                <a:latin typeface="Times New Roman" panose="02020603050405020304" pitchFamily="18" charset="0"/>
              </a:rPr>
              <a:t>(</a:t>
            </a:r>
            <a:r>
              <a:rPr lang="zh-CN" altLang="en-US" sz="2215" b="1" i="1">
                <a:latin typeface="Times New Roman" panose="02020603050405020304" pitchFamily="18" charset="0"/>
              </a:rPr>
              <a:t>x</a:t>
            </a:r>
            <a:r>
              <a:rPr lang="zh-CN" altLang="en-US" sz="2215" b="1">
                <a:latin typeface="Times New Roman" panose="02020603050405020304" pitchFamily="18" charset="0"/>
              </a:rPr>
              <a:t>)</a:t>
            </a:r>
          </a:p>
        </p:txBody>
      </p:sp>
      <p:graphicFrame>
        <p:nvGraphicFramePr>
          <p:cNvPr id="35846" name="对象 1">
            <a:hlinkClick r:id="" action="ppaction://ole?verb=0"/>
          </p:cNvPr>
          <p:cNvGraphicFramePr>
            <a:graphicFrameLocks noChangeAspect="1"/>
          </p:cNvGraphicFramePr>
          <p:nvPr/>
        </p:nvGraphicFramePr>
        <p:xfrm>
          <a:off x="1696916" y="3086100"/>
          <a:ext cx="600808" cy="482112"/>
        </p:xfrm>
        <a:graphic>
          <a:graphicData uri="http://schemas.openxmlformats.org/presentationml/2006/ole">
            <mc:AlternateContent xmlns:mc="http://schemas.openxmlformats.org/markup-compatibility/2006">
              <mc:Choice xmlns:v="urn:schemas-microsoft-com:vml" Requires="v">
                <p:oleObj spid="_x0000_s23646" r:id="rId8" imgW="254000" imgH="203200" progId="Equation.KSEE3">
                  <p:embed/>
                </p:oleObj>
              </mc:Choice>
              <mc:Fallback>
                <p:oleObj r:id="rId8" imgW="254000" imgH="203200" progId="Equation.KSEE3">
                  <p:embed/>
                  <p:pic>
                    <p:nvPicPr>
                      <p:cNvPr id="35846" name="对象 1">
                        <a:hlinkClick r:id="" action="ppaction://ole?verb=0"/>
                      </p:cNvPr>
                      <p:cNvPicPr/>
                      <p:nvPr/>
                    </p:nvPicPr>
                    <p:blipFill>
                      <a:blip r:embed="rId9"/>
                      <a:stretch>
                        <a:fillRect/>
                      </a:stretch>
                    </p:blipFill>
                    <p:spPr>
                      <a:xfrm>
                        <a:off x="1696916" y="3086100"/>
                        <a:ext cx="600808" cy="482112"/>
                      </a:xfrm>
                      <a:prstGeom prst="rect">
                        <a:avLst/>
                      </a:prstGeom>
                      <a:noFill/>
                      <a:ln w="38100">
                        <a:noFill/>
                        <a:miter/>
                      </a:ln>
                    </p:spPr>
                  </p:pic>
                </p:oleObj>
              </mc:Fallback>
            </mc:AlternateContent>
          </a:graphicData>
        </a:graphic>
      </p:graphicFrame>
      <p:sp>
        <p:nvSpPr>
          <p:cNvPr id="35847" name="文本框 2"/>
          <p:cNvSpPr txBox="1"/>
          <p:nvPr/>
        </p:nvSpPr>
        <p:spPr>
          <a:xfrm>
            <a:off x="2390043" y="3143251"/>
            <a:ext cx="1611339" cy="433196"/>
          </a:xfrm>
          <a:prstGeom prst="rect">
            <a:avLst/>
          </a:prstGeom>
          <a:noFill/>
          <a:ln w="9525">
            <a:noFill/>
          </a:ln>
        </p:spPr>
        <p:txBody>
          <a:bodyPr wrap="none" anchor="t" anchorCtr="0">
            <a:spAutoFit/>
          </a:bodyPr>
          <a:lstStyle/>
          <a:p>
            <a:r>
              <a:rPr lang="zh-CN" altLang="en-US" sz="2215" b="1">
                <a:latin typeface="Tahoma" panose="020B0604030504040204" pitchFamily="34" charset="0"/>
              </a:rPr>
              <a:t>是示性函数</a:t>
            </a:r>
          </a:p>
        </p:txBody>
      </p:sp>
      <p:sp>
        <p:nvSpPr>
          <p:cNvPr id="35848" name="文本框 1"/>
          <p:cNvSpPr txBox="1"/>
          <p:nvPr/>
        </p:nvSpPr>
        <p:spPr>
          <a:xfrm>
            <a:off x="1216269" y="5295900"/>
            <a:ext cx="4841631" cy="490134"/>
          </a:xfrm>
          <a:prstGeom prst="rect">
            <a:avLst/>
          </a:prstGeom>
          <a:noFill/>
          <a:ln w="9525">
            <a:noFill/>
          </a:ln>
        </p:spPr>
        <p:txBody>
          <a:bodyPr wrap="square" anchor="t" anchorCtr="0">
            <a:spAutoFit/>
          </a:bodyPr>
          <a:lstStyle/>
          <a:p>
            <a:r>
              <a:rPr lang="en-US" altLang="zh-CN" sz="2585">
                <a:latin typeface="Times New Roman" panose="02020603050405020304" pitchFamily="18" charset="0"/>
              </a:rPr>
              <a:t>Matlab</a:t>
            </a:r>
            <a:r>
              <a:rPr lang="zh-CN" altLang="en-US" sz="2585">
                <a:latin typeface="Times New Roman" panose="02020603050405020304" pitchFamily="18" charset="0"/>
              </a:rPr>
              <a:t>函数：cdfplot(x);</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a:xfrm>
            <a:off x="1007067" y="496563"/>
            <a:ext cx="7792915" cy="572965"/>
          </a:xfrm>
          <a:ln/>
        </p:spPr>
        <p:txBody>
          <a:bodyPr anchor="b" anchorCtr="0"/>
          <a:lstStyle/>
          <a:p>
            <a:r>
              <a:rPr lang="en-US" altLang="zh-CN" sz="4062" b="1" kern="1200" dirty="0">
                <a:latin typeface="华文中宋" panose="02010600040101010101" pitchFamily="2" charset="-122"/>
                <a:ea typeface="华文中宋" panose="02010600040101010101" pitchFamily="2" charset="-122"/>
                <a:cs typeface="+mn-cs"/>
              </a:rPr>
              <a:t> </a:t>
            </a:r>
            <a:r>
              <a:rPr lang="en-US" altLang="zh-CN" sz="4062" b="1" kern="1200" dirty="0" err="1">
                <a:latin typeface="华文中宋" panose="02010600040101010101" pitchFamily="2" charset="-122"/>
                <a:ea typeface="华文中宋" panose="02010600040101010101" pitchFamily="2" charset="-122"/>
                <a:cs typeface="+mn-cs"/>
              </a:rPr>
              <a:t>QQ图</a:t>
            </a:r>
            <a:endParaRPr lang="en-US" altLang="zh-CN" sz="4062" b="1" kern="1200" dirty="0">
              <a:latin typeface="华文中宋" panose="02010600040101010101" pitchFamily="2" charset="-122"/>
              <a:ea typeface="华文中宋" panose="02010600040101010101" pitchFamily="2" charset="-122"/>
              <a:cs typeface="+mn-cs"/>
            </a:endParaRPr>
          </a:p>
        </p:txBody>
      </p:sp>
      <p:graphicFrame>
        <p:nvGraphicFramePr>
          <p:cNvPr id="37890" name="对象 -2147482612"/>
          <p:cNvGraphicFramePr>
            <a:graphicFrameLocks noChangeAspect="1"/>
          </p:cNvGraphicFramePr>
          <p:nvPr/>
        </p:nvGraphicFramePr>
        <p:xfrm>
          <a:off x="1447801" y="2151185"/>
          <a:ext cx="1192823" cy="448408"/>
        </p:xfrm>
        <a:graphic>
          <a:graphicData uri="http://schemas.openxmlformats.org/presentationml/2006/ole">
            <mc:AlternateContent xmlns:mc="http://schemas.openxmlformats.org/markup-compatibility/2006">
              <mc:Choice xmlns:v="urn:schemas-microsoft-com:vml" Requires="v">
                <p:oleObj spid="_x0000_s24668" r:id="rId4" imgW="609600" imgH="228600" progId="Equation.DSMT4">
                  <p:embed/>
                </p:oleObj>
              </mc:Choice>
              <mc:Fallback>
                <p:oleObj r:id="rId4" imgW="609600" imgH="228600" progId="Equation.DSMT4">
                  <p:embed/>
                  <p:pic>
                    <p:nvPicPr>
                      <p:cNvPr id="37890" name="对象 -2147482612"/>
                      <p:cNvPicPr/>
                      <p:nvPr/>
                    </p:nvPicPr>
                    <p:blipFill>
                      <a:blip r:embed="rId5"/>
                      <a:stretch>
                        <a:fillRect/>
                      </a:stretch>
                    </p:blipFill>
                    <p:spPr>
                      <a:xfrm>
                        <a:off x="1447801" y="2151185"/>
                        <a:ext cx="1192823" cy="448408"/>
                      </a:xfrm>
                      <a:prstGeom prst="rect">
                        <a:avLst/>
                      </a:prstGeom>
                      <a:noFill/>
                      <a:ln w="38100">
                        <a:noFill/>
                        <a:miter/>
                      </a:ln>
                    </p:spPr>
                  </p:pic>
                </p:oleObj>
              </mc:Fallback>
            </mc:AlternateContent>
          </a:graphicData>
        </a:graphic>
      </p:graphicFrame>
      <p:sp>
        <p:nvSpPr>
          <p:cNvPr id="37891" name="文本框 4"/>
          <p:cNvSpPr txBox="1"/>
          <p:nvPr/>
        </p:nvSpPr>
        <p:spPr>
          <a:xfrm>
            <a:off x="1024305" y="2174631"/>
            <a:ext cx="2344615" cy="433196"/>
          </a:xfrm>
          <a:prstGeom prst="rect">
            <a:avLst/>
          </a:prstGeom>
          <a:noFill/>
          <a:ln w="9525">
            <a:noFill/>
          </a:ln>
        </p:spPr>
        <p:txBody>
          <a:bodyPr wrap="square" anchor="t" anchorCtr="0">
            <a:spAutoFit/>
          </a:bodyPr>
          <a:lstStyle/>
          <a:p>
            <a:r>
              <a:rPr lang="zh-CN" altLang="en-US" sz="2215" b="1">
                <a:latin typeface="Tahoma" panose="020B0604030504040204" pitchFamily="34" charset="0"/>
              </a:rPr>
              <a:t>以               为例</a:t>
            </a:r>
          </a:p>
        </p:txBody>
      </p:sp>
      <p:graphicFrame>
        <p:nvGraphicFramePr>
          <p:cNvPr id="37892" name="对象 5"/>
          <p:cNvGraphicFramePr/>
          <p:nvPr/>
        </p:nvGraphicFramePr>
        <p:xfrm>
          <a:off x="1447800" y="2718289"/>
          <a:ext cx="5751635" cy="3034811"/>
        </p:xfrm>
        <a:graphic>
          <a:graphicData uri="http://schemas.openxmlformats.org/presentationml/2006/ole">
            <mc:AlternateContent xmlns:mc="http://schemas.openxmlformats.org/markup-compatibility/2006">
              <mc:Choice xmlns:v="urn:schemas-microsoft-com:vml" Requires="v">
                <p:oleObj spid="_x0000_s24669" r:id="rId6" imgW="5095875" imgH="2457450" progId="Paint.Picture">
                  <p:embed/>
                </p:oleObj>
              </mc:Choice>
              <mc:Fallback>
                <p:oleObj r:id="rId6" imgW="5095875" imgH="2457450" progId="Paint.Picture">
                  <p:embed/>
                  <p:pic>
                    <p:nvPicPr>
                      <p:cNvPr id="37892" name="对象 5"/>
                      <p:cNvPicPr/>
                      <p:nvPr/>
                    </p:nvPicPr>
                    <p:blipFill>
                      <a:blip r:embed="rId7"/>
                      <a:stretch>
                        <a:fillRect/>
                      </a:stretch>
                    </p:blipFill>
                    <p:spPr>
                      <a:xfrm>
                        <a:off x="1447800" y="2718289"/>
                        <a:ext cx="5751635" cy="3034811"/>
                      </a:xfrm>
                      <a:prstGeom prst="rect">
                        <a:avLst/>
                      </a:prstGeom>
                      <a:noFill/>
                      <a:ln w="38100">
                        <a:noFill/>
                        <a:miter/>
                      </a:ln>
                    </p:spPr>
                  </p:pic>
                </p:oleObj>
              </mc:Fallback>
            </mc:AlternateContent>
          </a:graphicData>
        </a:graphic>
      </p:graphicFrame>
      <p:graphicFrame>
        <p:nvGraphicFramePr>
          <p:cNvPr id="37894" name="对象 1">
            <a:hlinkClick r:id="" action="ppaction://ole?verb=0"/>
          </p:cNvPr>
          <p:cNvGraphicFramePr>
            <a:graphicFrameLocks noChangeAspect="1"/>
          </p:cNvGraphicFramePr>
          <p:nvPr/>
        </p:nvGraphicFramePr>
        <p:xfrm>
          <a:off x="6430108" y="2844312"/>
          <a:ext cx="2017835" cy="490903"/>
        </p:xfrm>
        <a:graphic>
          <a:graphicData uri="http://schemas.openxmlformats.org/presentationml/2006/ole">
            <mc:AlternateContent xmlns:mc="http://schemas.openxmlformats.org/markup-compatibility/2006">
              <mc:Choice xmlns:v="urn:schemas-microsoft-com:vml" Requires="v">
                <p:oleObj spid="_x0000_s24670" r:id="rId8" imgW="939800" imgH="228600" progId="Equation.KSEE3">
                  <p:embed/>
                </p:oleObj>
              </mc:Choice>
              <mc:Fallback>
                <p:oleObj r:id="rId8" imgW="939800" imgH="228600" progId="Equation.KSEE3">
                  <p:embed/>
                  <p:pic>
                    <p:nvPicPr>
                      <p:cNvPr id="37894" name="对象 1">
                        <a:hlinkClick r:id="" action="ppaction://ole?verb=0"/>
                      </p:cNvPr>
                      <p:cNvPicPr/>
                      <p:nvPr/>
                    </p:nvPicPr>
                    <p:blipFill>
                      <a:blip r:embed="rId9"/>
                      <a:stretch>
                        <a:fillRect/>
                      </a:stretch>
                    </p:blipFill>
                    <p:spPr>
                      <a:xfrm>
                        <a:off x="6430108" y="2844312"/>
                        <a:ext cx="2017835" cy="490903"/>
                      </a:xfrm>
                      <a:prstGeom prst="rect">
                        <a:avLst/>
                      </a:prstGeom>
                      <a:noFill/>
                      <a:ln w="38100">
                        <a:noFill/>
                        <a:miter/>
                      </a:ln>
                    </p:spPr>
                  </p:pic>
                </p:oleObj>
              </mc:Fallback>
            </mc:AlternateContent>
          </a:graphicData>
        </a:graphic>
      </p:graphicFrame>
      <p:pic>
        <p:nvPicPr>
          <p:cNvPr id="2" name="图片 1">
            <a:extLst>
              <a:ext uri="{FF2B5EF4-FFF2-40B4-BE49-F238E27FC236}">
                <a16:creationId xmlns:a16="http://schemas.microsoft.com/office/drawing/2014/main" id="{30E0330B-C2D8-436E-90A6-B25C9A653B2B}"/>
              </a:ext>
            </a:extLst>
          </p:cNvPr>
          <p:cNvPicPr>
            <a:picLocks noChangeAspect="1"/>
          </p:cNvPicPr>
          <p:nvPr/>
        </p:nvPicPr>
        <p:blipFill>
          <a:blip r:embed="rId10"/>
          <a:stretch>
            <a:fillRect/>
          </a:stretch>
        </p:blipFill>
        <p:spPr>
          <a:xfrm>
            <a:off x="973454" y="1068856"/>
            <a:ext cx="8154538" cy="1019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anim calcmode="lin" valueType="num">
                                      <p:cBhvr>
                                        <p:cTn id="7" dur="500" fill="hold"/>
                                        <p:tgtEl>
                                          <p:spTgt spid="37890"/>
                                        </p:tgtEl>
                                        <p:attrNameLst>
                                          <p:attrName>ppt_x</p:attrName>
                                        </p:attrNameLst>
                                      </p:cBhvr>
                                      <p:tavLst>
                                        <p:tav tm="0">
                                          <p:val>
                                            <p:strVal val="#ppt_x"/>
                                          </p:val>
                                        </p:tav>
                                        <p:tav tm="100000">
                                          <p:val>
                                            <p:strVal val="#ppt_x"/>
                                          </p:val>
                                        </p:tav>
                                      </p:tavLst>
                                    </p:anim>
                                    <p:anim calcmode="lin" valueType="num">
                                      <p:cBhvr>
                                        <p:cTn id="8" dur="500" fill="hold"/>
                                        <p:tgtEl>
                                          <p:spTgt spid="378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891"/>
                                        </p:tgtEl>
                                        <p:attrNameLst>
                                          <p:attrName>style.visibility</p:attrName>
                                        </p:attrNameLst>
                                      </p:cBhvr>
                                      <p:to>
                                        <p:strVal val="visible"/>
                                      </p:to>
                                    </p:set>
                                    <p:anim calcmode="lin" valueType="num">
                                      <p:cBhvr>
                                        <p:cTn id="11" dur="500" fill="hold"/>
                                        <p:tgtEl>
                                          <p:spTgt spid="37891"/>
                                        </p:tgtEl>
                                        <p:attrNameLst>
                                          <p:attrName>ppt_x</p:attrName>
                                        </p:attrNameLst>
                                      </p:cBhvr>
                                      <p:tavLst>
                                        <p:tav tm="0">
                                          <p:val>
                                            <p:strVal val="#ppt_x"/>
                                          </p:val>
                                        </p:tav>
                                        <p:tav tm="100000">
                                          <p:val>
                                            <p:strVal val="#ppt_x"/>
                                          </p:val>
                                        </p:tav>
                                      </p:tavLst>
                                    </p:anim>
                                    <p:anim calcmode="lin" valueType="num">
                                      <p:cBhvr>
                                        <p:cTn id="12" dur="500" fill="hold"/>
                                        <p:tgtEl>
                                          <p:spTgt spid="378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892"/>
                                        </p:tgtEl>
                                        <p:attrNameLst>
                                          <p:attrName>style.visibility</p:attrName>
                                        </p:attrNameLst>
                                      </p:cBhvr>
                                      <p:to>
                                        <p:strVal val="visible"/>
                                      </p:to>
                                    </p:set>
                                    <p:anim calcmode="lin" valueType="num">
                                      <p:cBhvr>
                                        <p:cTn id="15" dur="500" fill="hold"/>
                                        <p:tgtEl>
                                          <p:spTgt spid="37892"/>
                                        </p:tgtEl>
                                        <p:attrNameLst>
                                          <p:attrName>ppt_x</p:attrName>
                                        </p:attrNameLst>
                                      </p:cBhvr>
                                      <p:tavLst>
                                        <p:tav tm="0">
                                          <p:val>
                                            <p:strVal val="#ppt_x"/>
                                          </p:val>
                                        </p:tav>
                                        <p:tav tm="100000">
                                          <p:val>
                                            <p:strVal val="#ppt_x"/>
                                          </p:val>
                                        </p:tav>
                                      </p:tavLst>
                                    </p:anim>
                                    <p:anim calcmode="lin" valueType="num">
                                      <p:cBhvr>
                                        <p:cTn id="16" dur="500" fill="hold"/>
                                        <p:tgtEl>
                                          <p:spTgt spid="3789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894"/>
                                        </p:tgtEl>
                                        <p:attrNameLst>
                                          <p:attrName>style.visibility</p:attrName>
                                        </p:attrNameLst>
                                      </p:cBhvr>
                                      <p:to>
                                        <p:strVal val="visible"/>
                                      </p:to>
                                    </p:set>
                                    <p:anim calcmode="lin" valueType="num">
                                      <p:cBhvr>
                                        <p:cTn id="19" dur="500" fill="hold"/>
                                        <p:tgtEl>
                                          <p:spTgt spid="37894"/>
                                        </p:tgtEl>
                                        <p:attrNameLst>
                                          <p:attrName>ppt_x</p:attrName>
                                        </p:attrNameLst>
                                      </p:cBhvr>
                                      <p:tavLst>
                                        <p:tav tm="0">
                                          <p:val>
                                            <p:strVal val="#ppt_x"/>
                                          </p:val>
                                        </p:tav>
                                        <p:tav tm="100000">
                                          <p:val>
                                            <p:strVal val="#ppt_x"/>
                                          </p:val>
                                        </p:tav>
                                      </p:tavLst>
                                    </p:anim>
                                    <p:anim calcmode="lin" valueType="num">
                                      <p:cBhvr>
                                        <p:cTn id="20"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文本框 7"/>
          <p:cNvSpPr txBox="1"/>
          <p:nvPr/>
        </p:nvSpPr>
        <p:spPr>
          <a:xfrm>
            <a:off x="180243" y="2554166"/>
            <a:ext cx="1444869" cy="1114921"/>
          </a:xfrm>
          <a:prstGeom prst="rect">
            <a:avLst/>
          </a:prstGeom>
          <a:noFill/>
          <a:ln w="9525">
            <a:noFill/>
          </a:ln>
        </p:spPr>
        <p:txBody>
          <a:bodyPr wrap="square" anchor="t" anchorCtr="0">
            <a:spAutoFit/>
          </a:bodyPr>
          <a:lstStyle/>
          <a:p>
            <a:r>
              <a:rPr lang="zh-CN" altLang="en-US" sz="2215" b="1">
                <a:solidFill>
                  <a:schemeClr val="tx2"/>
                </a:solidFill>
                <a:latin typeface="Tahoma" panose="020B0604030504040204" pitchFamily="34" charset="0"/>
              </a:rPr>
              <a:t>构建正态 QQ 图步骤</a:t>
            </a:r>
          </a:p>
        </p:txBody>
      </p:sp>
      <p:sp>
        <p:nvSpPr>
          <p:cNvPr id="39938" name="文本框 1"/>
          <p:cNvSpPr txBox="1"/>
          <p:nvPr/>
        </p:nvSpPr>
        <p:spPr>
          <a:xfrm>
            <a:off x="1625112" y="477716"/>
            <a:ext cx="7145215" cy="5587940"/>
          </a:xfrm>
          <a:prstGeom prst="rect">
            <a:avLst/>
          </a:prstGeom>
          <a:noFill/>
          <a:ln w="9525">
            <a:noFill/>
          </a:ln>
        </p:spPr>
        <p:txBody>
          <a:bodyPr wrap="square" anchor="t" anchorCtr="0">
            <a:spAutoFit/>
          </a:bodyPr>
          <a:lstStyle/>
          <a:p>
            <a:pPr>
              <a:lnSpc>
                <a:spcPct val="125000"/>
              </a:lnSpc>
            </a:pPr>
            <a:r>
              <a:rPr lang="zh-CN" altLang="en-US" sz="2215" b="1">
                <a:latin typeface="Times New Roman" panose="02020603050405020304" pitchFamily="18" charset="0"/>
              </a:rPr>
              <a:t>1. 将原序列按升序重新排列</a:t>
            </a:r>
            <a:r>
              <a:rPr lang="zh-CN" altLang="en-US" sz="2215" b="1" i="1">
                <a:latin typeface="Times New Roman" panose="02020603050405020304" pitchFamily="18" charset="0"/>
              </a:rPr>
              <a:t>x</a:t>
            </a:r>
            <a:r>
              <a:rPr lang="zh-CN" altLang="en-US" sz="2215" b="1" baseline="-25000">
                <a:latin typeface="Times New Roman" panose="02020603050405020304" pitchFamily="18" charset="0"/>
              </a:rPr>
              <a:t>1</a:t>
            </a:r>
            <a:r>
              <a:rPr lang="zh-CN" altLang="en-US" sz="2215" b="1">
                <a:latin typeface="Times New Roman" panose="02020603050405020304" pitchFamily="18" charset="0"/>
              </a:rPr>
              <a:t>≤</a:t>
            </a:r>
            <a:r>
              <a:rPr lang="zh-CN" altLang="en-US" sz="2215" b="1" i="1">
                <a:latin typeface="Times New Roman" panose="02020603050405020304" pitchFamily="18" charset="0"/>
              </a:rPr>
              <a:t>x</a:t>
            </a:r>
            <a:r>
              <a:rPr lang="zh-CN" altLang="en-US" sz="2215" b="1" baseline="-25000">
                <a:latin typeface="Times New Roman" panose="02020603050405020304" pitchFamily="18" charset="0"/>
              </a:rPr>
              <a:t>2</a:t>
            </a:r>
            <a:r>
              <a:rPr lang="zh-CN" altLang="en-US" sz="2215" b="1">
                <a:latin typeface="Times New Roman" panose="02020603050405020304" pitchFamily="18" charset="0"/>
              </a:rPr>
              <a:t>≤...≤</a:t>
            </a:r>
            <a:r>
              <a:rPr lang="zh-CN" altLang="en-US" sz="2215" b="1" i="1">
                <a:latin typeface="Times New Roman" panose="02020603050405020304" pitchFamily="18" charset="0"/>
              </a:rPr>
              <a:t>x</a:t>
            </a:r>
            <a:r>
              <a:rPr lang="zh-CN" altLang="en-US" sz="2215" b="1" i="1" baseline="-25000">
                <a:latin typeface="Times New Roman" panose="02020603050405020304" pitchFamily="18" charset="0"/>
              </a:rPr>
              <a:t>n</a:t>
            </a:r>
            <a:endParaRPr lang="zh-CN" altLang="en-US" sz="2215" b="1">
              <a:latin typeface="Times New Roman" panose="02020603050405020304" pitchFamily="18" charset="0"/>
            </a:endParaRPr>
          </a:p>
          <a:p>
            <a:pPr>
              <a:lnSpc>
                <a:spcPct val="125000"/>
              </a:lnSpc>
            </a:pPr>
            <a:r>
              <a:rPr lang="zh-CN" altLang="en-US" sz="2215" b="1">
                <a:latin typeface="Times New Roman" panose="02020603050405020304" pitchFamily="18" charset="0"/>
              </a:rPr>
              <a:t>2. 计算QQ序列样本均值和标准差、分位数。</a:t>
            </a:r>
          </a:p>
          <a:p>
            <a:pPr>
              <a:lnSpc>
                <a:spcPct val="125000"/>
              </a:lnSpc>
            </a:pPr>
            <a:endParaRPr lang="zh-CN" altLang="en-US" sz="2215" b="1">
              <a:latin typeface="Times New Roman" panose="02020603050405020304" pitchFamily="18" charset="0"/>
            </a:endParaRPr>
          </a:p>
          <a:p>
            <a:pPr>
              <a:lnSpc>
                <a:spcPct val="125000"/>
              </a:lnSpc>
            </a:pPr>
            <a:endParaRPr lang="zh-CN" altLang="en-US" sz="2215" b="1">
              <a:latin typeface="Times New Roman" panose="02020603050405020304" pitchFamily="18" charset="0"/>
            </a:endParaRPr>
          </a:p>
          <a:p>
            <a:pPr>
              <a:lnSpc>
                <a:spcPct val="125000"/>
              </a:lnSpc>
            </a:pPr>
            <a:r>
              <a:rPr lang="zh-CN" altLang="en-US" sz="2215" b="1">
                <a:latin typeface="Times New Roman" panose="02020603050405020304" pitchFamily="18" charset="0"/>
              </a:rPr>
              <a:t>分位数</a:t>
            </a:r>
          </a:p>
          <a:p>
            <a:pPr>
              <a:lnSpc>
                <a:spcPct val="125000"/>
              </a:lnSpc>
            </a:pPr>
            <a:endParaRPr lang="zh-CN" altLang="en-US" sz="2215" b="1">
              <a:latin typeface="Times New Roman" panose="02020603050405020304" pitchFamily="18" charset="0"/>
            </a:endParaRPr>
          </a:p>
          <a:p>
            <a:pPr>
              <a:lnSpc>
                <a:spcPct val="125000"/>
              </a:lnSpc>
            </a:pPr>
            <a:r>
              <a:rPr lang="zh-CN" altLang="en-US" sz="2215" b="1">
                <a:latin typeface="Times New Roman" panose="02020603050405020304" pitchFamily="18" charset="0"/>
              </a:rPr>
              <a:t>计算如下表所示：</a:t>
            </a:r>
          </a:p>
          <a:p>
            <a:pPr>
              <a:lnSpc>
                <a:spcPct val="125000"/>
              </a:lnSpc>
            </a:pPr>
            <a:endParaRPr lang="zh-CN" altLang="en-US" sz="2215" b="1">
              <a:latin typeface="Times New Roman" panose="02020603050405020304" pitchFamily="18" charset="0"/>
            </a:endParaRPr>
          </a:p>
          <a:p>
            <a:pPr>
              <a:lnSpc>
                <a:spcPct val="125000"/>
              </a:lnSpc>
            </a:pPr>
            <a:endParaRPr lang="zh-CN" altLang="en-US" sz="2215" b="1">
              <a:latin typeface="Times New Roman" panose="02020603050405020304" pitchFamily="18" charset="0"/>
            </a:endParaRPr>
          </a:p>
          <a:p>
            <a:pPr>
              <a:lnSpc>
                <a:spcPct val="125000"/>
              </a:lnSpc>
            </a:pPr>
            <a:endParaRPr lang="zh-CN" altLang="en-US" sz="2215" b="1">
              <a:latin typeface="Times New Roman" panose="02020603050405020304" pitchFamily="18" charset="0"/>
            </a:endParaRPr>
          </a:p>
          <a:p>
            <a:pPr>
              <a:lnSpc>
                <a:spcPct val="125000"/>
              </a:lnSpc>
            </a:pPr>
            <a:endParaRPr lang="zh-CN" altLang="en-US" sz="2215" b="1">
              <a:latin typeface="Times New Roman" panose="02020603050405020304" pitchFamily="18" charset="0"/>
            </a:endParaRPr>
          </a:p>
          <a:p>
            <a:pPr>
              <a:lnSpc>
                <a:spcPct val="125000"/>
              </a:lnSpc>
            </a:pPr>
            <a:r>
              <a:rPr lang="zh-CN" altLang="en-US" sz="2215" b="1">
                <a:latin typeface="Times New Roman" panose="02020603050405020304" pitchFamily="18" charset="0"/>
              </a:rPr>
              <a:t>3</a:t>
            </a:r>
            <a:r>
              <a:rPr lang="en-US" altLang="zh-CN" sz="2215" b="1">
                <a:latin typeface="Times New Roman" panose="02020603050405020304" pitchFamily="18" charset="0"/>
              </a:rPr>
              <a:t>. </a:t>
            </a:r>
            <a:r>
              <a:rPr lang="zh-CN" altLang="en-US" sz="2215" b="1">
                <a:latin typeface="Times New Roman" panose="02020603050405020304" pitchFamily="18" charset="0"/>
              </a:rPr>
              <a:t>画出QQ图。即Q-Q</a:t>
            </a:r>
            <a:r>
              <a:rPr lang="en-US" altLang="zh-CN" sz="2215" b="1">
                <a:latin typeface="Times New Roman" panose="02020603050405020304" pitchFamily="18" charset="0"/>
              </a:rPr>
              <a:t>'</a:t>
            </a:r>
            <a:r>
              <a:rPr lang="zh-CN" altLang="en-US" sz="2215" b="1">
                <a:latin typeface="Times New Roman" panose="02020603050405020304" pitchFamily="18" charset="0"/>
              </a:rPr>
              <a:t>图，与</a:t>
            </a:r>
            <a:r>
              <a:rPr lang="zh-CN" altLang="en-US" sz="2215" b="1" i="1">
                <a:latin typeface="Times New Roman" panose="02020603050405020304" pitchFamily="18" charset="0"/>
              </a:rPr>
              <a:t>y</a:t>
            </a:r>
            <a:r>
              <a:rPr lang="zh-CN" altLang="en-US" sz="2215" b="1">
                <a:latin typeface="Times New Roman" panose="02020603050405020304" pitchFamily="18" charset="0"/>
              </a:rPr>
              <a:t>=</a:t>
            </a:r>
            <a:r>
              <a:rPr lang="zh-CN" altLang="en-US" sz="2215" b="1" i="1">
                <a:latin typeface="Times New Roman" panose="02020603050405020304" pitchFamily="18" charset="0"/>
              </a:rPr>
              <a:t>x</a:t>
            </a:r>
            <a:r>
              <a:rPr lang="zh-CN" altLang="en-US" sz="2215" b="1">
                <a:latin typeface="Times New Roman" panose="02020603050405020304" pitchFamily="18" charset="0"/>
              </a:rPr>
              <a:t>比较，若基本吻合，则原序列服从正态分布，否则，不服从正态分布。</a:t>
            </a:r>
          </a:p>
        </p:txBody>
      </p:sp>
      <p:graphicFrame>
        <p:nvGraphicFramePr>
          <p:cNvPr id="39939" name="对象 -2147482623"/>
          <p:cNvGraphicFramePr>
            <a:graphicFrameLocks noChangeAspect="1"/>
          </p:cNvGraphicFramePr>
          <p:nvPr/>
        </p:nvGraphicFramePr>
        <p:xfrm>
          <a:off x="2697774" y="1396513"/>
          <a:ext cx="3298580" cy="845526"/>
        </p:xfrm>
        <a:graphic>
          <a:graphicData uri="http://schemas.openxmlformats.org/presentationml/2006/ole">
            <mc:AlternateContent xmlns:mc="http://schemas.openxmlformats.org/markup-compatibility/2006">
              <mc:Choice xmlns:v="urn:schemas-microsoft-com:vml" Requires="v">
                <p:oleObj spid="_x0000_s25662" r:id="rId3" imgW="1981200" imgH="508000" progId="Equation.KSEE3">
                  <p:embed/>
                </p:oleObj>
              </mc:Choice>
              <mc:Fallback>
                <p:oleObj r:id="rId3" imgW="1981200" imgH="508000" progId="Equation.KSEE3">
                  <p:embed/>
                  <p:pic>
                    <p:nvPicPr>
                      <p:cNvPr id="39939" name="对象 -2147482623"/>
                      <p:cNvPicPr/>
                      <p:nvPr/>
                    </p:nvPicPr>
                    <p:blipFill>
                      <a:blip r:embed="rId4"/>
                      <a:stretch>
                        <a:fillRect/>
                      </a:stretch>
                    </p:blipFill>
                    <p:spPr>
                      <a:xfrm>
                        <a:off x="2697774" y="1396513"/>
                        <a:ext cx="3298580" cy="845526"/>
                      </a:xfrm>
                      <a:prstGeom prst="rect">
                        <a:avLst/>
                      </a:prstGeom>
                      <a:solidFill>
                        <a:srgbClr val="FFFFFF"/>
                      </a:solidFill>
                      <a:ln w="38100">
                        <a:noFill/>
                        <a:miter/>
                      </a:ln>
                    </p:spPr>
                  </p:pic>
                </p:oleObj>
              </mc:Fallback>
            </mc:AlternateContent>
          </a:graphicData>
        </a:graphic>
      </p:graphicFrame>
      <p:graphicFrame>
        <p:nvGraphicFramePr>
          <p:cNvPr id="39940" name="对象 -2147482622"/>
          <p:cNvGraphicFramePr>
            <a:graphicFrameLocks noChangeAspect="1"/>
          </p:cNvGraphicFramePr>
          <p:nvPr/>
        </p:nvGraphicFramePr>
        <p:xfrm>
          <a:off x="2697774" y="2242039"/>
          <a:ext cx="2961542" cy="753208"/>
        </p:xfrm>
        <a:graphic>
          <a:graphicData uri="http://schemas.openxmlformats.org/presentationml/2006/ole">
            <mc:AlternateContent xmlns:mc="http://schemas.openxmlformats.org/markup-compatibility/2006">
              <mc:Choice xmlns:v="urn:schemas-microsoft-com:vml" Requires="v">
                <p:oleObj spid="_x0000_s25663" r:id="rId5" imgW="1548765" imgH="393700" progId="Equation.KSEE3">
                  <p:embed/>
                </p:oleObj>
              </mc:Choice>
              <mc:Fallback>
                <p:oleObj r:id="rId5" imgW="1548765" imgH="393700" progId="Equation.KSEE3">
                  <p:embed/>
                  <p:pic>
                    <p:nvPicPr>
                      <p:cNvPr id="39940" name="对象 -2147482622"/>
                      <p:cNvPicPr/>
                      <p:nvPr/>
                    </p:nvPicPr>
                    <p:blipFill>
                      <a:blip r:embed="rId6"/>
                      <a:stretch>
                        <a:fillRect/>
                      </a:stretch>
                    </p:blipFill>
                    <p:spPr>
                      <a:xfrm>
                        <a:off x="2697774" y="2242039"/>
                        <a:ext cx="2961542" cy="753208"/>
                      </a:xfrm>
                      <a:prstGeom prst="rect">
                        <a:avLst/>
                      </a:prstGeom>
                      <a:noFill/>
                      <a:ln w="38100">
                        <a:noFill/>
                        <a:miter/>
                      </a:ln>
                    </p:spPr>
                  </p:pic>
                </p:oleObj>
              </mc:Fallback>
            </mc:AlternateContent>
          </a:graphicData>
        </a:graphic>
      </p:graphicFrame>
      <p:graphicFrame>
        <p:nvGraphicFramePr>
          <p:cNvPr id="4" name="表格 3"/>
          <p:cNvGraphicFramePr/>
          <p:nvPr/>
        </p:nvGraphicFramePr>
        <p:xfrm>
          <a:off x="3118339" y="3511062"/>
          <a:ext cx="4040945" cy="1535724"/>
        </p:xfrm>
        <a:graphic>
          <a:graphicData uri="http://schemas.openxmlformats.org/drawingml/2006/table">
            <a:tbl>
              <a:tblPr firstRow="1" bandRow="1">
                <a:tableStyleId>{5940675A-B579-460E-94D1-54222C63F5DA}</a:tableStyleId>
              </a:tblPr>
              <a:tblGrid>
                <a:gridCol w="1194582">
                  <a:extLst>
                    <a:ext uri="{9D8B030D-6E8A-4147-A177-3AD203B41FA5}">
                      <a16:colId xmlns:a16="http://schemas.microsoft.com/office/drawing/2014/main" val="20000"/>
                    </a:ext>
                  </a:extLst>
                </a:gridCol>
                <a:gridCol w="747932">
                  <a:extLst>
                    <a:ext uri="{9D8B030D-6E8A-4147-A177-3AD203B41FA5}">
                      <a16:colId xmlns:a16="http://schemas.microsoft.com/office/drawing/2014/main" val="20001"/>
                    </a:ext>
                  </a:extLst>
                </a:gridCol>
                <a:gridCol w="1004668">
                  <a:extLst>
                    <a:ext uri="{9D8B030D-6E8A-4147-A177-3AD203B41FA5}">
                      <a16:colId xmlns:a16="http://schemas.microsoft.com/office/drawing/2014/main" val="20002"/>
                    </a:ext>
                  </a:extLst>
                </a:gridCol>
                <a:gridCol w="1093763">
                  <a:extLst>
                    <a:ext uri="{9D8B030D-6E8A-4147-A177-3AD203B41FA5}">
                      <a16:colId xmlns:a16="http://schemas.microsoft.com/office/drawing/2014/main" val="20003"/>
                    </a:ext>
                  </a:extLst>
                </a:gridCol>
              </a:tblGrid>
              <a:tr h="383931">
                <a:tc>
                  <a:txBody>
                    <a:bodyPr/>
                    <a:lstStyle/>
                    <a:p>
                      <a:pPr algn="ctr">
                        <a:buNone/>
                      </a:pPr>
                      <a:r>
                        <a:rPr lang="en-US" sz="1800" b="1">
                          <a:latin typeface="Times New Roman" panose="02020603050405020304" pitchFamily="18" charset="0"/>
                          <a:cs typeface="Times New Roman" panose="02020603050405020304" pitchFamily="18" charset="0"/>
                        </a:rPr>
                        <a:t>数据序列</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x</a:t>
                      </a:r>
                      <a:r>
                        <a:rPr lang="en-US" sz="1800" b="1" baseline="-25000">
                          <a:latin typeface="Times New Roman" panose="02020603050405020304" pitchFamily="18" charset="0"/>
                          <a:cs typeface="Times New Roman" panose="02020603050405020304" pitchFamily="18" charset="0"/>
                        </a:rPr>
                        <a:t>1</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 </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x</a:t>
                      </a:r>
                      <a:r>
                        <a:rPr lang="en-US" sz="1800" b="1" i="1" baseline="-25000">
                          <a:latin typeface="Times New Roman" panose="02020603050405020304" pitchFamily="18" charset="0"/>
                          <a:cs typeface="Times New Roman" panose="02020603050405020304" pitchFamily="18" charset="0"/>
                        </a:rPr>
                        <a:t>n</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3931">
                <a:tc>
                  <a:txBody>
                    <a:bodyPr/>
                    <a:lstStyle/>
                    <a:p>
                      <a:pPr algn="ctr">
                        <a:buNone/>
                      </a:pPr>
                      <a:r>
                        <a:rPr lang="en-US" sz="1800" b="1" i="1">
                          <a:latin typeface="Times New Roman" panose="02020603050405020304" pitchFamily="18" charset="0"/>
                          <a:cs typeface="Times New Roman" panose="02020603050405020304" pitchFamily="18" charset="0"/>
                        </a:rPr>
                        <a:t>Q</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Q</a:t>
                      </a:r>
                      <a:r>
                        <a:rPr lang="en-US" sz="1800" b="1" baseline="-25000">
                          <a:latin typeface="Times New Roman" panose="02020603050405020304" pitchFamily="18" charset="0"/>
                          <a:cs typeface="Times New Roman" panose="02020603050405020304" pitchFamily="18" charset="0"/>
                        </a:rPr>
                        <a:t>1</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Q</a:t>
                      </a:r>
                      <a:r>
                        <a:rPr lang="en-US" sz="1800" b="1" i="1" baseline="-25000">
                          <a:latin typeface="Times New Roman" panose="02020603050405020304" pitchFamily="18" charset="0"/>
                          <a:cs typeface="Times New Roman" panose="02020603050405020304" pitchFamily="18" charset="0"/>
                        </a:rPr>
                        <a:t>n</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3931">
                <a:tc>
                  <a:txBody>
                    <a:bodyPr/>
                    <a:lstStyle/>
                    <a:p>
                      <a:pPr algn="ctr">
                        <a:buNone/>
                      </a:pPr>
                      <a:r>
                        <a:rPr lang="en-US" sz="1800" b="1" i="1">
                          <a:latin typeface="Times New Roman" panose="02020603050405020304" pitchFamily="18" charset="0"/>
                          <a:cs typeface="Times New Roman" panose="02020603050405020304" pitchFamily="18" charset="0"/>
                        </a:rPr>
                        <a:t>t</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t</a:t>
                      </a:r>
                      <a:r>
                        <a:rPr lang="en-US" sz="1800" b="1" baseline="-25000">
                          <a:latin typeface="Times New Roman" panose="02020603050405020304" pitchFamily="18" charset="0"/>
                          <a:cs typeface="Times New Roman" panose="02020603050405020304" pitchFamily="18" charset="0"/>
                        </a:rPr>
                        <a:t>1</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t</a:t>
                      </a:r>
                      <a:r>
                        <a:rPr lang="en-US" sz="1800" b="1" i="1" baseline="-25000">
                          <a:latin typeface="Times New Roman" panose="02020603050405020304" pitchFamily="18" charset="0"/>
                          <a:cs typeface="Times New Roman" panose="02020603050405020304" pitchFamily="18" charset="0"/>
                        </a:rPr>
                        <a:t>n</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3931">
                <a:tc>
                  <a:txBody>
                    <a:bodyPr/>
                    <a:lstStyle/>
                    <a:p>
                      <a:pPr algn="ctr">
                        <a:buNone/>
                      </a:pPr>
                      <a:r>
                        <a:rPr lang="en-US" sz="1800" b="1" i="1">
                          <a:latin typeface="Times New Roman" panose="02020603050405020304" pitchFamily="18" charset="0"/>
                          <a:cs typeface="Times New Roman" panose="02020603050405020304" pitchFamily="18" charset="0"/>
                        </a:rPr>
                        <a:t>Q</a:t>
                      </a:r>
                      <a:r>
                        <a:rPr lang="en-US" sz="1800" b="1">
                          <a:latin typeface="Times New Roman" panose="02020603050405020304" pitchFamily="18" charset="0"/>
                          <a:cs typeface="Times New Roman" panose="02020603050405020304" pitchFamily="18" charset="0"/>
                        </a:rPr>
                        <a:t>’</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查表</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查表</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文本框 4"/>
          <p:cNvSpPr txBox="1"/>
          <p:nvPr/>
        </p:nvSpPr>
        <p:spPr>
          <a:xfrm>
            <a:off x="1150328" y="383931"/>
            <a:ext cx="7914542" cy="1327158"/>
          </a:xfrm>
          <a:prstGeom prst="rect">
            <a:avLst/>
          </a:prstGeom>
          <a:noFill/>
          <a:ln w="9525">
            <a:noFill/>
          </a:ln>
        </p:spPr>
        <p:txBody>
          <a:bodyPr wrap="square" anchor="t" anchorCtr="0">
            <a:spAutoFit/>
          </a:bodyPr>
          <a:lstStyle/>
          <a:p>
            <a:pPr>
              <a:lnSpc>
                <a:spcPct val="125000"/>
              </a:lnSpc>
            </a:pPr>
            <a:r>
              <a:rPr lang="zh-CN" altLang="en-US" sz="2215">
                <a:latin typeface="Times New Roman" panose="02020603050405020304" pitchFamily="18" charset="0"/>
              </a:rPr>
              <a:t>若样本来自正态, 则散点在</a:t>
            </a:r>
            <a:r>
              <a:rPr lang="en-US" altLang="zh-CN" sz="2215" i="1">
                <a:latin typeface="Times New Roman" panose="02020603050405020304" pitchFamily="18" charset="0"/>
              </a:rPr>
              <a:t>y</a:t>
            </a:r>
            <a:r>
              <a:rPr lang="en-US" altLang="zh-CN" sz="2215">
                <a:latin typeface="Times New Roman" panose="02020603050405020304" pitchFamily="18" charset="0"/>
              </a:rPr>
              <a:t>=</a:t>
            </a:r>
            <a:r>
              <a:rPr lang="en-US" altLang="zh-CN" sz="2215" i="1">
                <a:latin typeface="Times New Roman" panose="02020603050405020304" pitchFamily="18" charset="0"/>
              </a:rPr>
              <a:t>x</a:t>
            </a:r>
            <a:r>
              <a:rPr lang="zh-CN" altLang="en-US" sz="2215">
                <a:latin typeface="Times New Roman" panose="02020603050405020304" pitchFamily="18" charset="0"/>
              </a:rPr>
              <a:t>附近。</a:t>
            </a:r>
          </a:p>
          <a:p>
            <a:pPr>
              <a:lnSpc>
                <a:spcPct val="125000"/>
              </a:lnSpc>
            </a:pPr>
            <a:r>
              <a:rPr lang="zh-CN" altLang="en-US" sz="2215">
                <a:latin typeface="Times New Roman" panose="02020603050405020304" pitchFamily="18" charset="0"/>
              </a:rPr>
              <a:t>对于其它类型的分布, 也有相应的QQ图, 作判断。</a:t>
            </a:r>
          </a:p>
          <a:p>
            <a:pPr>
              <a:lnSpc>
                <a:spcPct val="125000"/>
              </a:lnSpc>
            </a:pPr>
            <a:r>
              <a:rPr lang="zh-CN" altLang="en-US" sz="2215">
                <a:latin typeface="Times New Roman" panose="02020603050405020304" pitchFamily="18" charset="0"/>
              </a:rPr>
              <a:t>利用QQ图, 可判偏度和峰度。</a:t>
            </a:r>
          </a:p>
        </p:txBody>
      </p:sp>
      <p:pic>
        <p:nvPicPr>
          <p:cNvPr id="40962" name="图片 20"/>
          <p:cNvPicPr>
            <a:picLocks noChangeAspect="1"/>
          </p:cNvPicPr>
          <p:nvPr/>
        </p:nvPicPr>
        <p:blipFill>
          <a:blip r:embed="rId2"/>
          <a:stretch>
            <a:fillRect/>
          </a:stretch>
        </p:blipFill>
        <p:spPr>
          <a:xfrm>
            <a:off x="1477108" y="1834661"/>
            <a:ext cx="6723185" cy="2162908"/>
          </a:xfrm>
          <a:prstGeom prst="rect">
            <a:avLst/>
          </a:prstGeom>
          <a:noFill/>
          <a:ln w="9525">
            <a:noFill/>
          </a:ln>
        </p:spPr>
      </p:pic>
      <p:pic>
        <p:nvPicPr>
          <p:cNvPr id="40963" name="图片 21"/>
          <p:cNvPicPr>
            <a:picLocks noChangeAspect="1"/>
          </p:cNvPicPr>
          <p:nvPr/>
        </p:nvPicPr>
        <p:blipFill>
          <a:blip r:embed="rId3"/>
          <a:stretch>
            <a:fillRect/>
          </a:stretch>
        </p:blipFill>
        <p:spPr>
          <a:xfrm>
            <a:off x="1689589" y="4273062"/>
            <a:ext cx="4026877" cy="2067658"/>
          </a:xfrm>
          <a:prstGeom prst="rect">
            <a:avLst/>
          </a:prstGeom>
          <a:noFill/>
          <a:ln w="9525">
            <a:noFill/>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a:ln/>
        </p:spPr>
        <p:txBody>
          <a:bodyPr anchor="b" anchorCtr="0"/>
          <a:lstStyle/>
          <a:p>
            <a:r>
              <a:rPr lang="en-US" altLang="zh-CN" sz="4062" b="1" kern="1200" dirty="0">
                <a:latin typeface="华文中宋" panose="02010600040101010101" pitchFamily="2" charset="-122"/>
                <a:ea typeface="华文中宋" panose="02010600040101010101" pitchFamily="2" charset="-122"/>
                <a:cs typeface="+mn-cs"/>
              </a:rPr>
              <a:t>Python</a:t>
            </a:r>
            <a:r>
              <a:rPr lang="zh-CN" altLang="en-US" sz="4062" b="1" kern="1200" dirty="0">
                <a:latin typeface="华文中宋" panose="02010600040101010101" pitchFamily="2" charset="-122"/>
                <a:ea typeface="华文中宋" panose="02010600040101010101" pitchFamily="2" charset="-122"/>
                <a:cs typeface="+mn-cs"/>
              </a:rPr>
              <a:t>画</a:t>
            </a:r>
            <a:r>
              <a:rPr lang="en-US" altLang="zh-CN" sz="4062" b="1" kern="1200" dirty="0">
                <a:latin typeface="华文中宋" panose="02010600040101010101" pitchFamily="2" charset="-122"/>
                <a:ea typeface="华文中宋" panose="02010600040101010101" pitchFamily="2" charset="-122"/>
                <a:cs typeface="+mn-cs"/>
              </a:rPr>
              <a:t>QQ</a:t>
            </a:r>
            <a:r>
              <a:rPr lang="zh-CN" altLang="en-US" sz="4062" b="1" kern="1200" dirty="0">
                <a:latin typeface="华文中宋" panose="02010600040101010101" pitchFamily="2" charset="-122"/>
                <a:ea typeface="华文中宋" panose="02010600040101010101" pitchFamily="2" charset="-122"/>
                <a:cs typeface="+mn-cs"/>
              </a:rPr>
              <a:t>图</a:t>
            </a:r>
          </a:p>
        </p:txBody>
      </p:sp>
      <p:sp>
        <p:nvSpPr>
          <p:cNvPr id="41986" name="内容占位符 2"/>
          <p:cNvSpPr>
            <a:spLocks noGrp="1"/>
          </p:cNvSpPr>
          <p:nvPr>
            <p:ph idx="1"/>
          </p:nvPr>
        </p:nvSpPr>
        <p:spPr>
          <a:ln/>
        </p:spPr>
        <p:txBody>
          <a:bodyPr anchor="t" anchorCtr="0"/>
          <a:lstStyle/>
          <a:p>
            <a:r>
              <a:rPr lang="zh-CN" altLang="en-US"/>
              <a:t>图示法是采用样本分布与理论分布的散点图的贴近程度进行对比，其中，Q-Q图是基于分位数的。</a:t>
            </a:r>
          </a:p>
          <a:p>
            <a:r>
              <a:rPr lang="zh-CN" altLang="en-US"/>
              <a:t>用到函数：qqplot : Quantile-Quantile plot. Compares the sample and theoretical quantiles.</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内容占位符 2"/>
          <p:cNvSpPr>
            <a:spLocks noGrp="1"/>
          </p:cNvSpPr>
          <p:nvPr>
            <p:ph idx="1"/>
          </p:nvPr>
        </p:nvSpPr>
        <p:spPr>
          <a:xfrm>
            <a:off x="521677" y="2126274"/>
            <a:ext cx="8433289" cy="3798277"/>
          </a:xfrm>
          <a:ln/>
        </p:spPr>
        <p:txBody>
          <a:bodyPr anchor="t" anchorCtr="0"/>
          <a:lstStyle/>
          <a:p>
            <a:pPr>
              <a:buFont typeface="Wingdings" panose="05000000000000000000" pitchFamily="2" charset="2"/>
              <a:buChar char="n"/>
            </a:pPr>
            <a:r>
              <a:rPr lang="zh-CN" altLang="en-US"/>
              <a:t>类 statsmodels.api.ProbPlot 介绍</a:t>
            </a:r>
          </a:p>
          <a:p>
            <a:pPr>
              <a:buFont typeface="Wingdings" panose="05000000000000000000" pitchFamily="2" charset="2"/>
              <a:buChar char="n"/>
            </a:pPr>
            <a:r>
              <a:rPr lang="zh-CN" altLang="en-US"/>
              <a:t>类：statsmodels.api.ProbPlot(data, dist=&lt;scipy.stats._continuous_distns.norm_gen object&gt;, fit=False, distargs=(), a=0, loc=0, scale=1)</a:t>
            </a:r>
          </a:p>
          <a:p>
            <a:pPr>
              <a:buFont typeface="Wingdings" panose="05000000000000000000" pitchFamily="2" charset="2"/>
              <a:buChar char="n"/>
            </a:pPr>
            <a:r>
              <a:rPr lang="zh-CN" altLang="en-US"/>
              <a:t>简介：便于构造Q-Q, P-P和概率图的类。可以指定dist的参数或自动适合它们。</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3931" y="1040423"/>
            <a:ext cx="8701454" cy="5292969"/>
          </a:xfrm>
        </p:spPr>
        <p:txBody>
          <a:bodyPr/>
          <a:lstStyle/>
          <a:p>
            <a:pPr marL="316531" indent="-316531" defTabSz="844083" eaLnBrk="1" hangingPunct="1">
              <a:spcAft>
                <a:spcPct val="0"/>
              </a:spcAft>
              <a:buClr>
                <a:schemeClr val="folHlink"/>
              </a:buClr>
              <a:buSzPct val="60000"/>
            </a:pPr>
            <a:r>
              <a:rPr lang="zh-CN" altLang="en-US" sz="2954" kern="1200" noProof="1">
                <a:latin typeface="+mn-lt"/>
                <a:ea typeface="+mn-ea"/>
                <a:cs typeface="+mn-cs"/>
                <a:sym typeface="+mn-ea"/>
              </a:rPr>
              <a:t>参数：</a:t>
            </a:r>
            <a:endParaRPr lang="zh-CN" altLang="en-US" sz="2954"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data：一维数组，需要输入的数据。</a:t>
            </a:r>
            <a:endParaRPr lang="zh-CN" altLang="en-US" sz="2215"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dist：一个scipy.stats 或者 statsmodels 的分布，是data需要对比的分布。默认是</a:t>
            </a:r>
            <a:r>
              <a:rPr lang="zh-CN" altLang="en-US" sz="2215" kern="1200" noProof="1">
                <a:solidFill>
                  <a:srgbClr val="FF0000"/>
                </a:solidFill>
                <a:latin typeface="+mn-lt"/>
                <a:ea typeface="+mn-ea"/>
                <a:cs typeface="+mn-cs"/>
                <a:sym typeface="+mn-ea"/>
              </a:rPr>
              <a:t>标准的正态分布</a:t>
            </a:r>
            <a:r>
              <a:rPr lang="zh-CN" altLang="en-US" sz="2215" kern="1200" noProof="1">
                <a:latin typeface="+mn-lt"/>
                <a:ea typeface="+mn-ea"/>
                <a:cs typeface="+mn-cs"/>
                <a:sym typeface="+mn-ea"/>
              </a:rPr>
              <a:t>scipy.stats.distributions.norm。</a:t>
            </a:r>
            <a:endParaRPr lang="zh-CN" altLang="en-US" sz="2215"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distargs：tuple类型，传递给dist的参数元组，以便完全指定它调用dist.ppf。</a:t>
            </a:r>
            <a:endParaRPr lang="zh-CN" altLang="en-US" sz="2215"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loc：float类型，dist的位置参数。</a:t>
            </a:r>
            <a:endParaRPr lang="zh-CN" altLang="en-US" sz="2215"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a：float类型，期望顺序统计量的绘图位置的偏移量。</a:t>
            </a: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scale：loat类型，dist的标度参数。</a:t>
            </a:r>
            <a:endParaRPr lang="zh-CN" altLang="en-US" sz="2215"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fit：布尔型，如果fit是False，loc, scale和distargs参数被传递给分布。如果fit为True，那么dist的参数将使用dist.fit自动匹配。分位数是由标准化数据减去拟合的loc并除以拟合的scale形成的。</a:t>
            </a:r>
            <a:endParaRPr lang="zh-CN" altLang="en-US" sz="2954" kern="1200" noProof="1">
              <a:latin typeface="+mn-lt"/>
              <a:ea typeface="+mn-ea"/>
              <a:cs typeface="+mn-cs"/>
            </a:endParaRPr>
          </a:p>
          <a:p>
            <a:pPr marL="316531" indent="-316531" defTabSz="844083" eaLnBrk="1" hangingPunct="1">
              <a:spcAft>
                <a:spcPct val="0"/>
              </a:spcAft>
              <a:buClr>
                <a:schemeClr val="folHlink"/>
              </a:buClr>
              <a:buSzPct val="60000"/>
            </a:pPr>
            <a:endParaRPr lang="zh-CN" altLang="en-US" sz="2954" kern="1200" noProof="1">
              <a:latin typeface="+mn-lt"/>
              <a:ea typeface="+mn-ea"/>
              <a:cs typeface="+mn-cs"/>
            </a:endParaRPr>
          </a:p>
          <a:p>
            <a:pPr marL="0" indent="0" defTabSz="844083" eaLnBrk="1" hangingPunct="1">
              <a:spcAft>
                <a:spcPct val="0"/>
              </a:spcAft>
              <a:buClr>
                <a:schemeClr val="folHlink"/>
              </a:buClr>
              <a:buSzPct val="60000"/>
              <a:buNone/>
            </a:pPr>
            <a:endParaRPr lang="zh-CN" altLang="en-US" sz="2954" kern="1200" noProof="1">
              <a:latin typeface="+mn-lt"/>
              <a:ea typeface="+mn-ea"/>
              <a:cs typeface="+mn-cs"/>
            </a:endParaRPr>
          </a:p>
          <a:p>
            <a:pPr marL="316531" indent="-316531" defTabSz="844083" eaLnBrk="1" hangingPunct="1">
              <a:spcAft>
                <a:spcPct val="0"/>
              </a:spcAft>
              <a:buClr>
                <a:schemeClr val="folHlink"/>
              </a:buClr>
              <a:buSzPct val="60000"/>
            </a:pPr>
            <a:endParaRPr lang="zh-CN" altLang="en-US" sz="2954" kern="1200" noProof="1">
              <a:latin typeface="+mn-lt"/>
              <a:ea typeface="+mn-ea"/>
              <a:cs typeface="+mn-cs"/>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158" y="1966546"/>
            <a:ext cx="7772400" cy="3798277"/>
          </a:xfrm>
        </p:spPr>
        <p:txBody>
          <a:bodyPr/>
          <a:lstStyle/>
          <a:p>
            <a:pPr marL="316531" indent="-316531" defTabSz="844083" eaLnBrk="1" hangingPunct="1">
              <a:spcAft>
                <a:spcPct val="0"/>
              </a:spcAft>
              <a:buClr>
                <a:schemeClr val="folHlink"/>
              </a:buClr>
              <a:buSzPct val="60000"/>
            </a:pPr>
            <a:r>
              <a:rPr lang="zh-CN" altLang="en-US" sz="2215" kern="1200" noProof="1">
                <a:latin typeface="+mn-lt"/>
                <a:ea typeface="+mn-ea"/>
                <a:cs typeface="+mn-cs"/>
              </a:rPr>
              <a:t>函数主要参数解释：</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ProbPlot.</a:t>
            </a:r>
            <a:r>
              <a:rPr lang="en-US" altLang="zh-CN" sz="2215" kern="1200" noProof="1">
                <a:latin typeface="+mn-lt"/>
                <a:ea typeface="+mn-ea"/>
                <a:cs typeface="+mn-cs"/>
              </a:rPr>
              <a:t>qq</a:t>
            </a:r>
            <a:r>
              <a:rPr lang="zh-CN" altLang="en-US" sz="2215" kern="1200" noProof="1">
                <a:latin typeface="+mn-lt"/>
                <a:ea typeface="+mn-ea"/>
                <a:cs typeface="+mn-cs"/>
              </a:rPr>
              <a:t>plot(xlabel=None, ylabel=None, line=None, other=None, ax=None, **plotkwargs)</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可以看出，主要设置在line参数，设置参考线。</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“45”: 45-degree 线</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“s”: 标准线，期望顺序统计量按给定样本的标准差进行缩放，并将平均值加到其中。</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“r”: 拟合的回归线</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“q”: 通过分位数的的直线</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None: 默认不添加任何参考线</a:t>
            </a:r>
          </a:p>
          <a:p>
            <a:pPr marL="316531" indent="-316531" defTabSz="844083" eaLnBrk="1" hangingPunct="1">
              <a:spcAft>
                <a:spcPct val="0"/>
              </a:spcAft>
              <a:buClr>
                <a:schemeClr val="folHlink"/>
              </a:buClr>
              <a:buSzPct val="60000"/>
            </a:pPr>
            <a:endParaRPr lang="zh-CN" altLang="en-US" sz="2954" kern="1200" noProof="1">
              <a:latin typeface="+mn-lt"/>
              <a:ea typeface="+mn-ea"/>
              <a:cs typeface="+mn-cs"/>
            </a:endParaRPr>
          </a:p>
          <a:p>
            <a:pPr marL="0" indent="0" defTabSz="844083" eaLnBrk="1" hangingPunct="1">
              <a:spcAft>
                <a:spcPct val="0"/>
              </a:spcAft>
              <a:buClr>
                <a:schemeClr val="folHlink"/>
              </a:buClr>
              <a:buSzPct val="60000"/>
              <a:buNone/>
            </a:pPr>
            <a:endParaRPr lang="zh-CN" altLang="en-US" sz="2954" kern="1200" noProof="1">
              <a:latin typeface="+mn-lt"/>
              <a:ea typeface="+mn-ea"/>
              <a:cs typeface="+mn-cs"/>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565,&quot;width&quot;:1369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80,&quot;width&quot;:1440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555,&quot;width&quot;:8602}"/>
</p:tagLst>
</file>

<file path=ppt/theme/theme1.xml><?xml version="1.0" encoding="utf-8"?>
<a:theme xmlns:a="http://schemas.openxmlformats.org/drawingml/2006/main" name="Pixel">
  <a:themeElements>
    <a:clrScheme name="Pixel">
      <a:dk1>
        <a:srgbClr val="000000"/>
      </a:dk1>
      <a:lt1>
        <a:srgbClr val="FFFFFF"/>
      </a:lt1>
      <a:dk2>
        <a:srgbClr val="000000"/>
      </a:dk2>
      <a:lt2>
        <a:srgbClr val="00007D"/>
      </a:lt2>
      <a:accent1>
        <a:srgbClr val="9999FF"/>
      </a:accent1>
      <a:accent2>
        <a:srgbClr val="9999CC"/>
      </a:accent2>
      <a:accent3>
        <a:srgbClr val="000000"/>
      </a:accent3>
      <a:accent4>
        <a:srgbClr val="000000"/>
      </a:accent4>
      <a:accent5>
        <a:srgbClr val="000000"/>
      </a:accent5>
      <a:accent6>
        <a:srgbClr val="000000"/>
      </a:accent6>
      <a:hlink>
        <a:srgbClr val="666699"/>
      </a:hlink>
      <a:folHlink>
        <a:srgbClr val="CCCCE6"/>
      </a:folHlink>
    </a:clrScheme>
    <a:fontScheme name="Pixel">
      <a:majorFont>
        <a:latin typeface=""/>
        <a:ea typeface=""/>
        <a:cs typeface=""/>
      </a:majorFont>
      <a:minorFont>
        <a:latin typeface=""/>
        <a:ea typeface=""/>
        <a:cs typeface=""/>
      </a:minorFont>
    </a:fontScheme>
    <a:fmtScheme name="Pixel">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spDef>
      <a:spPr>
        <a:solidFill>
          <a:srgbClr val="9999FF"/>
        </a:solidFill>
        <a:ln w="9525" cap="flat" cmpd="sng">
          <a:solidFill>
            <a:srgbClr val="000000"/>
          </a:solidFill>
          <a:prstDash val="solid"/>
          <a:miter/>
        </a:ln>
      </a:spPr>
      <a:bodyPr rtlCol="0" anchor="ct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ixel">
  <a:themeElements>
    <a:clrScheme name="Pixel">
      <a:dk1>
        <a:srgbClr val="000000"/>
      </a:dk1>
      <a:lt1>
        <a:srgbClr val="FFFFFF"/>
      </a:lt1>
      <a:dk2>
        <a:srgbClr val="000000"/>
      </a:dk2>
      <a:lt2>
        <a:srgbClr val="00007D"/>
      </a:lt2>
      <a:accent1>
        <a:srgbClr val="9999FF"/>
      </a:accent1>
      <a:accent2>
        <a:srgbClr val="9999CC"/>
      </a:accent2>
      <a:accent3>
        <a:srgbClr val="000000"/>
      </a:accent3>
      <a:accent4>
        <a:srgbClr val="000000"/>
      </a:accent4>
      <a:accent5>
        <a:srgbClr val="000000"/>
      </a:accent5>
      <a:accent6>
        <a:srgbClr val="000000"/>
      </a:accent6>
      <a:hlink>
        <a:srgbClr val="666699"/>
      </a:hlink>
      <a:folHlink>
        <a:srgbClr val="CCCCE6"/>
      </a:folHlink>
    </a:clrScheme>
    <a:fontScheme name="Pixel">
      <a:majorFont>
        <a:latin typeface=""/>
        <a:ea typeface=""/>
        <a:cs typeface=""/>
      </a:majorFont>
      <a:minorFont>
        <a:latin typeface=""/>
        <a:ea typeface=""/>
        <a:cs typeface=""/>
      </a:minorFont>
    </a:fontScheme>
    <a:fmtScheme name="Pixel">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spDef>
      <a:spPr>
        <a:solidFill>
          <a:srgbClr val="9999FF"/>
        </a:solidFill>
        <a:ln w="9525" cap="flat" cmpd="sng">
          <a:solidFill>
            <a:srgbClr val="000000"/>
          </a:solidFill>
          <a:prstDash val="solid"/>
          <a:miter/>
        </a:ln>
      </a:spPr>
      <a:bodyPr rtlCol="0" anchor="ct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ixel">
  <a:themeElements>
    <a:clrScheme name="Pixel">
      <a:dk1>
        <a:srgbClr val="000000"/>
      </a:dk1>
      <a:lt1>
        <a:srgbClr val="FFFFFF"/>
      </a:lt1>
      <a:dk2>
        <a:srgbClr val="000000"/>
      </a:dk2>
      <a:lt2>
        <a:srgbClr val="00007D"/>
      </a:lt2>
      <a:accent1>
        <a:srgbClr val="9999FF"/>
      </a:accent1>
      <a:accent2>
        <a:srgbClr val="9999CC"/>
      </a:accent2>
      <a:accent3>
        <a:srgbClr val="000000"/>
      </a:accent3>
      <a:accent4>
        <a:srgbClr val="000000"/>
      </a:accent4>
      <a:accent5>
        <a:srgbClr val="000000"/>
      </a:accent5>
      <a:accent6>
        <a:srgbClr val="000000"/>
      </a:accent6>
      <a:hlink>
        <a:srgbClr val="666699"/>
      </a:hlink>
      <a:folHlink>
        <a:srgbClr val="CCCCE6"/>
      </a:folHlink>
    </a:clrScheme>
    <a:fontScheme name="Pixel">
      <a:majorFont>
        <a:latin typeface=""/>
        <a:ea typeface=""/>
        <a:cs typeface=""/>
      </a:majorFont>
      <a:minorFont>
        <a:latin typeface=""/>
        <a:ea typeface=""/>
        <a:cs typeface=""/>
      </a:minorFont>
    </a:fontScheme>
    <a:fmtScheme name="Pixel">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spDef>
      <a:spPr>
        <a:solidFill>
          <a:srgbClr val="9999FF"/>
        </a:solidFill>
        <a:ln w="9525" cap="flat" cmpd="sng">
          <a:solidFill>
            <a:srgbClr val="000000"/>
          </a:solidFill>
          <a:prstDash val="solid"/>
          <a:miter/>
        </a:ln>
      </a:spPr>
      <a:bodyPr rtlCol="0" anchor="ct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Pixel">
  <a:themeElements>
    <a:clrScheme name="Pixel">
      <a:dk1>
        <a:srgbClr val="000000"/>
      </a:dk1>
      <a:lt1>
        <a:srgbClr val="FFFFFF"/>
      </a:lt1>
      <a:dk2>
        <a:srgbClr val="000000"/>
      </a:dk2>
      <a:lt2>
        <a:srgbClr val="00007D"/>
      </a:lt2>
      <a:accent1>
        <a:srgbClr val="9999FF"/>
      </a:accent1>
      <a:accent2>
        <a:srgbClr val="9999CC"/>
      </a:accent2>
      <a:accent3>
        <a:srgbClr val="000000"/>
      </a:accent3>
      <a:accent4>
        <a:srgbClr val="000000"/>
      </a:accent4>
      <a:accent5>
        <a:srgbClr val="000000"/>
      </a:accent5>
      <a:accent6>
        <a:srgbClr val="000000"/>
      </a:accent6>
      <a:hlink>
        <a:srgbClr val="666699"/>
      </a:hlink>
      <a:folHlink>
        <a:srgbClr val="CCCCE6"/>
      </a:folHlink>
    </a:clrScheme>
    <a:fontScheme name="Pixel">
      <a:majorFont>
        <a:latin typeface=""/>
        <a:ea typeface=""/>
        <a:cs typeface=""/>
      </a:majorFont>
      <a:minorFont>
        <a:latin typeface=""/>
        <a:ea typeface=""/>
        <a:cs typeface=""/>
      </a:minorFont>
    </a:fontScheme>
    <a:fmtScheme name="Pixel">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spDef>
      <a:spPr>
        <a:solidFill>
          <a:srgbClr val="9999FF"/>
        </a:solidFill>
        <a:ln w="9525" cap="flat" cmpd="sng">
          <a:solidFill>
            <a:srgbClr val="000000"/>
          </a:solidFill>
          <a:prstDash val="solid"/>
          <a:miter/>
        </a:ln>
      </a:spPr>
      <a:bodyPr rtlCol="0" anchor="ct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90</TotalTime>
  <Words>8482</Words>
  <Application>Microsoft Office PowerPoint</Application>
  <PresentationFormat>全屏显示(4:3)</PresentationFormat>
  <Paragraphs>990</Paragraphs>
  <Slides>122</Slides>
  <Notes>17</Notes>
  <HiddenSlides>0</HiddenSlides>
  <MMClips>0</MMClips>
  <ScaleCrop>false</ScaleCrop>
  <HeadingPairs>
    <vt:vector size="8" baseType="variant">
      <vt:variant>
        <vt:lpstr>已用的字体</vt:lpstr>
      </vt:variant>
      <vt:variant>
        <vt:i4>18</vt:i4>
      </vt:variant>
      <vt:variant>
        <vt:lpstr>主题</vt:lpstr>
      </vt:variant>
      <vt:variant>
        <vt:i4>4</vt:i4>
      </vt:variant>
      <vt:variant>
        <vt:lpstr>嵌入 OLE 服务器</vt:lpstr>
      </vt:variant>
      <vt:variant>
        <vt:i4>5</vt:i4>
      </vt:variant>
      <vt:variant>
        <vt:lpstr>幻灯片标题</vt:lpstr>
      </vt:variant>
      <vt:variant>
        <vt:i4>122</vt:i4>
      </vt:variant>
    </vt:vector>
  </HeadingPairs>
  <TitlesOfParts>
    <vt:vector size="149" baseType="lpstr">
      <vt:lpstr>方正行楷简体</vt:lpstr>
      <vt:lpstr>方正舒体</vt:lpstr>
      <vt:lpstr>方正姚体</vt:lpstr>
      <vt:lpstr>仿宋</vt:lpstr>
      <vt:lpstr>仿宋_GB2312</vt:lpstr>
      <vt:lpstr>黑体</vt:lpstr>
      <vt:lpstr>华文仿宋</vt:lpstr>
      <vt:lpstr>华文行楷</vt:lpstr>
      <vt:lpstr>华文中宋</vt:lpstr>
      <vt:lpstr>楷体_GB2312</vt:lpstr>
      <vt:lpstr>隶书</vt:lpstr>
      <vt:lpstr>宋体</vt:lpstr>
      <vt:lpstr>微软雅黑</vt:lpstr>
      <vt:lpstr>Arial</vt:lpstr>
      <vt:lpstr>Arial Black</vt:lpstr>
      <vt:lpstr>Tahoma</vt:lpstr>
      <vt:lpstr>Times New Roman</vt:lpstr>
      <vt:lpstr>Wingdings</vt:lpstr>
      <vt:lpstr>Pixel</vt:lpstr>
      <vt:lpstr>1_Pixel</vt:lpstr>
      <vt:lpstr>2_Pixel</vt:lpstr>
      <vt:lpstr>3_Pixel</vt:lpstr>
      <vt:lpstr>Bitmap Image</vt:lpstr>
      <vt:lpstr>MathType 7.0 Equation</vt:lpstr>
      <vt:lpstr>Equation.3</vt:lpstr>
      <vt:lpstr>Equation</vt:lpstr>
      <vt:lpstr>WPS 公式 3.0</vt:lpstr>
      <vt:lpstr>  人工智能主要流派与医学描述性数据分析</vt:lpstr>
      <vt:lpstr>一、人工智能主要流派</vt:lpstr>
      <vt:lpstr>人工智能主要流派</vt:lpstr>
      <vt:lpstr>绪论</vt:lpstr>
      <vt:lpstr>智能</vt:lpstr>
      <vt:lpstr>智能</vt:lpstr>
      <vt:lpstr>图灵测试</vt:lpstr>
      <vt:lpstr>图灵测试</vt:lpstr>
      <vt:lpstr>人工智能</vt:lpstr>
      <vt:lpstr>人工智能的诞生</vt:lpstr>
      <vt:lpstr>PowerPoint 演示文稿</vt:lpstr>
      <vt:lpstr>人工智能的流派</vt:lpstr>
      <vt:lpstr>人工智能的流派</vt:lpstr>
      <vt:lpstr>人工智能的流派</vt:lpstr>
      <vt:lpstr>人工智能的流派</vt:lpstr>
      <vt:lpstr>人工智能的流派</vt:lpstr>
      <vt:lpstr>人工智能的流派</vt:lpstr>
      <vt:lpstr>人工智能的流派</vt:lpstr>
      <vt:lpstr>二、医学描述性数据分析</vt:lpstr>
      <vt:lpstr>PowerPoint 演示文稿</vt:lpstr>
      <vt:lpstr>统计学与其他学科的关系</vt:lpstr>
      <vt:lpstr>数据分析研究的过程</vt:lpstr>
      <vt:lpstr>应用</vt:lpstr>
      <vt:lpstr>你想过下面的问题吗？</vt:lpstr>
      <vt:lpstr>PowerPoint 演示文稿</vt:lpstr>
      <vt:lpstr>统计学的产生与发展</vt:lpstr>
      <vt:lpstr>统计学的产生与发展</vt:lpstr>
      <vt:lpstr>常用统计软件介绍</vt:lpstr>
      <vt:lpstr>常用统计软件介绍</vt:lpstr>
      <vt:lpstr>应用案例及选题参考</vt:lpstr>
      <vt:lpstr>PowerPoint 演示文稿</vt:lpstr>
      <vt:lpstr>PowerPoint 演示文稿</vt:lpstr>
      <vt:lpstr>医学数据描述性分析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例1.2  某单位100名女生测定血清蛋白含量(g/L),数据：</vt:lpstr>
      <vt:lpstr>PowerPoint 演示文稿</vt:lpstr>
      <vt:lpstr>PowerPoint 演示文稿</vt:lpstr>
      <vt:lpstr>PowerPoint 演示文稿</vt:lpstr>
      <vt:lpstr>PowerPoint 演示文稿</vt:lpstr>
      <vt:lpstr>PowerPoint 演示文稿</vt:lpstr>
      <vt:lpstr>表示分布形状的数字特征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结果：</vt:lpstr>
      <vt:lpstr>课堂总结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经验分布函数(Cumulative Distribution Function,CDF)</vt:lpstr>
      <vt:lpstr> QQ图</vt:lpstr>
      <vt:lpstr>PowerPoint 演示文稿</vt:lpstr>
      <vt:lpstr>PowerPoint 演示文稿</vt:lpstr>
      <vt:lpstr>Python画QQ图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茎叶图</vt:lpstr>
      <vt:lpstr>PowerPoint 演示文稿</vt:lpstr>
      <vt:lpstr>PowerPoint 演示文稿</vt:lpstr>
      <vt:lpstr>PowerPoint 演示文稿</vt:lpstr>
      <vt:lpstr>例1.6 做出例1.1中100位女生血清蛋白含量的茎叶图</vt:lpstr>
      <vt:lpstr>PowerPoint 演示文稿</vt:lpstr>
      <vt:lpstr>PowerPoint 演示文稿</vt:lpstr>
      <vt:lpstr> 正态性检验与分布拟合检验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番茄花园</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shulx</dc:creator>
  <cp:lastModifiedBy>Administrator</cp:lastModifiedBy>
  <cp:revision>314</cp:revision>
  <dcterms:created xsi:type="dcterms:W3CDTF">2009-10-29T03:41:00Z</dcterms:created>
  <dcterms:modified xsi:type="dcterms:W3CDTF">2024-11-13T12:44:36Z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7F75B9CD4A0F4F73B1CA19CB85CBB53C</vt:lpwstr>
  </property>
  <property fmtid="{D5CDD505-2E9C-101B-9397-08002B2CF9AE}" pid="3" name="KSOProductBuildVer">
    <vt:lpwstr>2052-11.1.0.10938</vt:lpwstr>
  </property>
  <property fmtid="{D5CDD505-2E9C-101B-9397-08002B2CF9AE}" pid="4" name="KSOSaveFontToCloudKey">
    <vt:lpwstr>495995326_btnclosed</vt:lpwstr>
  </property>
</Properties>
</file>